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7"/>
  </p:notesMasterIdLst>
  <p:sldIdLst>
    <p:sldId id="256" r:id="rId2"/>
    <p:sldId id="399" r:id="rId3"/>
    <p:sldId id="354" r:id="rId4"/>
    <p:sldId id="398" r:id="rId5"/>
    <p:sldId id="362" r:id="rId6"/>
    <p:sldId id="356" r:id="rId7"/>
    <p:sldId id="363" r:id="rId8"/>
    <p:sldId id="365" r:id="rId9"/>
    <p:sldId id="364" r:id="rId10"/>
    <p:sldId id="366" r:id="rId11"/>
    <p:sldId id="262" r:id="rId12"/>
    <p:sldId id="264" r:id="rId13"/>
    <p:sldId id="266" r:id="rId14"/>
    <p:sldId id="267" r:id="rId15"/>
    <p:sldId id="279" r:id="rId16"/>
    <p:sldId id="280" r:id="rId17"/>
    <p:sldId id="282" r:id="rId18"/>
    <p:sldId id="281" r:id="rId19"/>
    <p:sldId id="285" r:id="rId20"/>
    <p:sldId id="286" r:id="rId21"/>
    <p:sldId id="287" r:id="rId22"/>
    <p:sldId id="291" r:id="rId23"/>
    <p:sldId id="294" r:id="rId24"/>
    <p:sldId id="296" r:id="rId25"/>
    <p:sldId id="295" r:id="rId26"/>
    <p:sldId id="298" r:id="rId27"/>
    <p:sldId id="306" r:id="rId28"/>
    <p:sldId id="302" r:id="rId29"/>
    <p:sldId id="300" r:id="rId30"/>
    <p:sldId id="305" r:id="rId31"/>
    <p:sldId id="308" r:id="rId32"/>
    <p:sldId id="310" r:id="rId33"/>
    <p:sldId id="307" r:id="rId34"/>
    <p:sldId id="353" r:id="rId35"/>
    <p:sldId id="312" r:id="rId36"/>
    <p:sldId id="315" r:id="rId37"/>
    <p:sldId id="319" r:id="rId38"/>
    <p:sldId id="316" r:id="rId39"/>
    <p:sldId id="317" r:id="rId40"/>
    <p:sldId id="327" r:id="rId41"/>
    <p:sldId id="324" r:id="rId42"/>
    <p:sldId id="323" r:id="rId43"/>
    <p:sldId id="334" r:id="rId44"/>
    <p:sldId id="328" r:id="rId45"/>
    <p:sldId id="331" r:id="rId46"/>
    <p:sldId id="332" r:id="rId47"/>
    <p:sldId id="336" r:id="rId48"/>
    <p:sldId id="337" r:id="rId49"/>
    <p:sldId id="338" r:id="rId50"/>
    <p:sldId id="341" r:id="rId51"/>
    <p:sldId id="350" r:id="rId52"/>
    <p:sldId id="394" r:id="rId53"/>
    <p:sldId id="400" r:id="rId54"/>
    <p:sldId id="396" r:id="rId55"/>
    <p:sldId id="393" r:id="rId56"/>
    <p:sldId id="367" r:id="rId57"/>
    <p:sldId id="369" r:id="rId58"/>
    <p:sldId id="370" r:id="rId59"/>
    <p:sldId id="372" r:id="rId60"/>
    <p:sldId id="375" r:id="rId61"/>
    <p:sldId id="377" r:id="rId62"/>
    <p:sldId id="378" r:id="rId63"/>
    <p:sldId id="379" r:id="rId64"/>
    <p:sldId id="380" r:id="rId65"/>
    <p:sldId id="381" r:id="rId66"/>
    <p:sldId id="395" r:id="rId67"/>
    <p:sldId id="397" r:id="rId68"/>
    <p:sldId id="385" r:id="rId69"/>
    <p:sldId id="388" r:id="rId70"/>
    <p:sldId id="389" r:id="rId71"/>
    <p:sldId id="390" r:id="rId72"/>
    <p:sldId id="391" r:id="rId73"/>
    <p:sldId id="392" r:id="rId74"/>
    <p:sldId id="387" r:id="rId75"/>
    <p:sldId id="348"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ll" initials="D"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83"/>
    <p:restoredTop sz="94696"/>
  </p:normalViewPr>
  <p:slideViewPr>
    <p:cSldViewPr snapToGrid="0" snapToObjects="1">
      <p:cViewPr varScale="1">
        <p:scale>
          <a:sx n="111" d="100"/>
          <a:sy n="111" d="100"/>
        </p:scale>
        <p:origin x="2010"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1" Type="http://schemas.openxmlformats.org/officeDocument/2006/relationships/oleObject" Target="file:///G:\My%20Drive\Desktop\CAF-Projects\2019%20COPEPOD-GIUN%20NHIEU%20TO%20-%20CO%20THU%20HN\Thi%20nghiem%20bun%20thai%20-%20CTU\FILE%20S&#7888;%20LI&#7878;U%20-%20final.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G:\OneDrive\Desktop\Thuy%20Sinh%20Hoc%20-%20De%20Tai\2019%20COPEPOD-GIUN%20NHIEU%20TO%20-%20CO%20THU%20HN\Thi%20nghiem%20bun%20thai%20-%20CTU\FILE%20S&#7888;%20LI&#7878;U%20-%20fin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6538987157479"/>
          <c:y val="0.124484541030854"/>
          <c:w val="0.840086150497664"/>
          <c:h val="0.74184784193642495"/>
        </c:manualLayout>
      </c:layout>
      <c:barChart>
        <c:barDir val="col"/>
        <c:grouping val="clustered"/>
        <c:varyColors val="0"/>
        <c:ser>
          <c:idx val="0"/>
          <c:order val="0"/>
          <c:invertIfNegative val="0"/>
          <c:cat>
            <c:strRef>
              <c:f>'Số liệu môi trường'!$AH$21:$AK$21</c:f>
              <c:strCache>
                <c:ptCount val="4"/>
                <c:pt idx="0">
                  <c:v>NT1</c:v>
                </c:pt>
                <c:pt idx="1">
                  <c:v>NT2</c:v>
                </c:pt>
                <c:pt idx="2">
                  <c:v>NT3</c:v>
                </c:pt>
                <c:pt idx="3">
                  <c:v>ĐC</c:v>
                </c:pt>
              </c:strCache>
            </c:strRef>
          </c:cat>
          <c:val>
            <c:numRef>
              <c:f>'Số liệu môi trường'!$AY$25:$BB$25</c:f>
              <c:numCache>
                <c:formatCode>0.0</c:formatCode>
                <c:ptCount val="4"/>
                <c:pt idx="0">
                  <c:v>18.05228701970934</c:v>
                </c:pt>
                <c:pt idx="1">
                  <c:v>11.712260365497849</c:v>
                </c:pt>
                <c:pt idx="2">
                  <c:v>19.19450826839444</c:v>
                </c:pt>
                <c:pt idx="3">
                  <c:v>3.2770018806866279</c:v>
                </c:pt>
              </c:numCache>
            </c:numRef>
          </c:val>
          <c:extLst xmlns:c16r2="http://schemas.microsoft.com/office/drawing/2015/06/chart">
            <c:ext xmlns:c16="http://schemas.microsoft.com/office/drawing/2014/chart" uri="{C3380CC4-5D6E-409C-BE32-E72D297353CC}">
              <c16:uniqueId val="{00000000-BABE-4C78-AE42-77F8559A729E}"/>
            </c:ext>
          </c:extLst>
        </c:ser>
        <c:dLbls>
          <c:showLegendKey val="0"/>
          <c:showVal val="0"/>
          <c:showCatName val="0"/>
          <c:showSerName val="0"/>
          <c:showPercent val="0"/>
          <c:showBubbleSize val="0"/>
        </c:dLbls>
        <c:gapWidth val="300"/>
        <c:axId val="750692352"/>
        <c:axId val="750680384"/>
      </c:barChart>
      <c:catAx>
        <c:axId val="750692352"/>
        <c:scaling>
          <c:orientation val="minMax"/>
        </c:scaling>
        <c:delete val="0"/>
        <c:axPos val="b"/>
        <c:title>
          <c:tx>
            <c:rich>
              <a:bodyPr/>
              <a:lstStyle/>
              <a:p>
                <a:pPr>
                  <a:defRPr/>
                </a:pPr>
                <a:r>
                  <a:rPr lang="en-US"/>
                  <a:t>Nghiệm Thức</a:t>
                </a:r>
              </a:p>
            </c:rich>
          </c:tx>
          <c:layout>
            <c:manualLayout>
              <c:xMode val="edge"/>
              <c:yMode val="edge"/>
              <c:x val="0.45685979877515298"/>
              <c:y val="0.89840259550889501"/>
            </c:manualLayout>
          </c:layout>
          <c:overlay val="0"/>
        </c:title>
        <c:numFmt formatCode="General" sourceLinked="0"/>
        <c:majorTickMark val="none"/>
        <c:minorTickMark val="none"/>
        <c:tickLblPos val="nextTo"/>
        <c:txPr>
          <a:bodyPr/>
          <a:lstStyle/>
          <a:p>
            <a:pPr>
              <a:defRPr b="1"/>
            </a:pPr>
            <a:endParaRPr lang="en-US"/>
          </a:p>
        </c:txPr>
        <c:crossAx val="750680384"/>
        <c:crosses val="autoZero"/>
        <c:auto val="1"/>
        <c:lblAlgn val="ctr"/>
        <c:lblOffset val="100"/>
        <c:noMultiLvlLbl val="0"/>
      </c:catAx>
      <c:valAx>
        <c:axId val="750680384"/>
        <c:scaling>
          <c:orientation val="minMax"/>
        </c:scaling>
        <c:delete val="0"/>
        <c:axPos val="l"/>
        <c:majorGridlines/>
        <c:title>
          <c:tx>
            <c:rich>
              <a:bodyPr/>
              <a:lstStyle/>
              <a:p>
                <a:pPr>
                  <a:defRPr/>
                </a:pPr>
                <a:r>
                  <a:rPr lang="en-US"/>
                  <a:t>Tỉ</a:t>
                </a:r>
                <a:r>
                  <a:rPr lang="en-US" baseline="0"/>
                  <a:t> lệ </a:t>
                </a:r>
                <a:r>
                  <a:rPr lang="en-US"/>
                  <a:t>TOM giảm (%)</a:t>
                </a:r>
              </a:p>
            </c:rich>
          </c:tx>
          <c:layout>
            <c:manualLayout>
              <c:xMode val="edge"/>
              <c:yMode val="edge"/>
              <c:x val="1.38888888888889E-2"/>
              <c:y val="8.4247594050743696E-2"/>
            </c:manualLayout>
          </c:layout>
          <c:overlay val="0"/>
        </c:title>
        <c:numFmt formatCode="0.0" sourceLinked="1"/>
        <c:majorTickMark val="out"/>
        <c:minorTickMark val="none"/>
        <c:tickLblPos val="nextTo"/>
        <c:crossAx val="750692352"/>
        <c:crosses val="autoZero"/>
        <c:crossBetween val="between"/>
      </c:valAx>
    </c:plotArea>
    <c:plotVisOnly val="1"/>
    <c:dispBlanksAs val="gap"/>
    <c:showDLblsOverMax val="0"/>
  </c:chart>
  <c:txPr>
    <a:bodyPr/>
    <a:lstStyle/>
    <a:p>
      <a:pPr>
        <a:defRPr sz="1300">
          <a:latin typeface="Times New Roman" pitchFamily="18" charset="0"/>
          <a:cs typeface="Times New Roman"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443771451645402E-2"/>
          <c:y val="2.91613480707043E-2"/>
          <c:w val="0.89990224779594796"/>
          <c:h val="0.849343031033025"/>
        </c:manualLayout>
      </c:layout>
      <c:barChart>
        <c:barDir val="col"/>
        <c:grouping val="clustered"/>
        <c:varyColors val="0"/>
        <c:ser>
          <c:idx val="0"/>
          <c:order val="0"/>
          <c:tx>
            <c:strRef>
              <c:f>'Số liệu copepod'!$E$47</c:f>
              <c:strCache>
                <c:ptCount val="1"/>
                <c:pt idx="0">
                  <c:v>NT1</c:v>
                </c:pt>
              </c:strCache>
            </c:strRef>
          </c:tx>
          <c:spPr>
            <a:pattFill prst="diagBrick">
              <a:fgClr>
                <a:schemeClr val="accent1"/>
              </a:fgClr>
              <a:bgClr>
                <a:schemeClr val="bg1"/>
              </a:bgClr>
            </a:pattFill>
            <a:ln w="12700"/>
            <a:effectLst>
              <a:glow>
                <a:schemeClr val="accent1">
                  <a:alpha val="40000"/>
                </a:schemeClr>
              </a:glow>
              <a:softEdge rad="0"/>
            </a:effectLst>
          </c:spPr>
          <c:invertIfNegative val="0"/>
          <c:errBars>
            <c:errBarType val="both"/>
            <c:errValType val="cust"/>
            <c:noEndCap val="0"/>
            <c:plus>
              <c:numRef>
                <c:f>'Số liệu copepod'!$F$53:$M$53</c:f>
                <c:numCache>
                  <c:formatCode>General</c:formatCode>
                  <c:ptCount val="8"/>
                  <c:pt idx="0">
                    <c:v>0</c:v>
                  </c:pt>
                  <c:pt idx="1">
                    <c:v>18.95413567692442</c:v>
                  </c:pt>
                  <c:pt idx="2">
                    <c:v>11.70628194761415</c:v>
                  </c:pt>
                  <c:pt idx="3">
                    <c:v>6.9388866648870851</c:v>
                  </c:pt>
                  <c:pt idx="4">
                    <c:v>18.55921454276676</c:v>
                  </c:pt>
                  <c:pt idx="5">
                    <c:v>29.059326290271109</c:v>
                  </c:pt>
                  <c:pt idx="6">
                    <c:v>11.70628194761415</c:v>
                  </c:pt>
                  <c:pt idx="7">
                    <c:v>31.797973380564891</c:v>
                  </c:pt>
                </c:numCache>
              </c:numRef>
            </c:plus>
            <c:minus>
              <c:numRef>
                <c:f>'Số liệu copepod'!$F$53:$M$53</c:f>
                <c:numCache>
                  <c:formatCode>General</c:formatCode>
                  <c:ptCount val="8"/>
                  <c:pt idx="0">
                    <c:v>0</c:v>
                  </c:pt>
                  <c:pt idx="1">
                    <c:v>18.95413567692442</c:v>
                  </c:pt>
                  <c:pt idx="2">
                    <c:v>11.70628194761415</c:v>
                  </c:pt>
                  <c:pt idx="3">
                    <c:v>6.9388866648870851</c:v>
                  </c:pt>
                  <c:pt idx="4">
                    <c:v>18.55921454276676</c:v>
                  </c:pt>
                  <c:pt idx="5">
                    <c:v>29.059326290271109</c:v>
                  </c:pt>
                  <c:pt idx="6">
                    <c:v>11.70628194761415</c:v>
                  </c:pt>
                  <c:pt idx="7">
                    <c:v>31.797973380564891</c:v>
                  </c:pt>
                </c:numCache>
              </c:numRef>
            </c:minus>
          </c:errBars>
          <c:cat>
            <c:strRef>
              <c:f>'Số liệu copepod'!$F$46:$M$46</c:f>
              <c:strCache>
                <c:ptCount val="8"/>
                <c:pt idx="0">
                  <c:v>Lần 1</c:v>
                </c:pt>
                <c:pt idx="1">
                  <c:v>Lần 2</c:v>
                </c:pt>
                <c:pt idx="2">
                  <c:v>Lần 3</c:v>
                </c:pt>
                <c:pt idx="3">
                  <c:v>Lần 4</c:v>
                </c:pt>
                <c:pt idx="4">
                  <c:v>Lần 5</c:v>
                </c:pt>
                <c:pt idx="5">
                  <c:v>Lần 6</c:v>
                </c:pt>
                <c:pt idx="6">
                  <c:v>Lần 7</c:v>
                </c:pt>
                <c:pt idx="7">
                  <c:v>Lần 8</c:v>
                </c:pt>
              </c:strCache>
            </c:strRef>
          </c:cat>
          <c:val>
            <c:numRef>
              <c:f>'Số liệu copepod'!$F$47:$M$47</c:f>
              <c:numCache>
                <c:formatCode>0</c:formatCode>
                <c:ptCount val="8"/>
                <c:pt idx="0" formatCode="General">
                  <c:v>100</c:v>
                </c:pt>
                <c:pt idx="1">
                  <c:v>25.55555555555555</c:v>
                </c:pt>
                <c:pt idx="2">
                  <c:v>24.444444444444439</c:v>
                </c:pt>
                <c:pt idx="3">
                  <c:v>37.777777777777779</c:v>
                </c:pt>
                <c:pt idx="4">
                  <c:v>93.33333333333259</c:v>
                </c:pt>
                <c:pt idx="5">
                  <c:v>113.3333333333333</c:v>
                </c:pt>
                <c:pt idx="6">
                  <c:v>134.44444444444451</c:v>
                </c:pt>
                <c:pt idx="7">
                  <c:v>123.3333333333333</c:v>
                </c:pt>
              </c:numCache>
            </c:numRef>
          </c:val>
          <c:extLst xmlns:c16r2="http://schemas.microsoft.com/office/drawing/2015/06/chart">
            <c:ext xmlns:c16="http://schemas.microsoft.com/office/drawing/2014/chart" uri="{C3380CC4-5D6E-409C-BE32-E72D297353CC}">
              <c16:uniqueId val="{00000000-35BF-46FD-9E1E-9106CC6E1DC1}"/>
            </c:ext>
          </c:extLst>
        </c:ser>
        <c:ser>
          <c:idx val="1"/>
          <c:order val="1"/>
          <c:tx>
            <c:strRef>
              <c:f>'Số liệu copepod'!$E$48</c:f>
              <c:strCache>
                <c:ptCount val="1"/>
                <c:pt idx="0">
                  <c:v>NT2</c:v>
                </c:pt>
              </c:strCache>
            </c:strRef>
          </c:tx>
          <c:spPr>
            <a:pattFill prst="pct25">
              <a:fgClr>
                <a:schemeClr val="accent1"/>
              </a:fgClr>
              <a:bgClr>
                <a:schemeClr val="bg1"/>
              </a:bgClr>
            </a:pattFill>
          </c:spPr>
          <c:invertIfNegative val="0"/>
          <c:errBars>
            <c:errBarType val="both"/>
            <c:errValType val="cust"/>
            <c:noEndCap val="0"/>
            <c:plus>
              <c:numRef>
                <c:f>'Số liệu copepod'!$F$54:$M$54</c:f>
                <c:numCache>
                  <c:formatCode>General</c:formatCode>
                  <c:ptCount val="8"/>
                  <c:pt idx="0">
                    <c:v>0</c:v>
                  </c:pt>
                  <c:pt idx="1">
                    <c:v>1.6666666666666661</c:v>
                  </c:pt>
                  <c:pt idx="2">
                    <c:v>5.0000000000000453</c:v>
                  </c:pt>
                  <c:pt idx="3">
                    <c:v>11.666666666666661</c:v>
                  </c:pt>
                  <c:pt idx="4">
                    <c:v>1.6666666666666721</c:v>
                  </c:pt>
                  <c:pt idx="5">
                    <c:v>8.3333333333333428</c:v>
                  </c:pt>
                  <c:pt idx="6">
                    <c:v>51.666666666665961</c:v>
                  </c:pt>
                  <c:pt idx="7">
                    <c:v>29.999999999999989</c:v>
                  </c:pt>
                </c:numCache>
              </c:numRef>
            </c:plus>
            <c:minus>
              <c:numRef>
                <c:f>'Số liệu copepod'!$F$54:$M$54</c:f>
                <c:numCache>
                  <c:formatCode>General</c:formatCode>
                  <c:ptCount val="8"/>
                  <c:pt idx="0">
                    <c:v>0</c:v>
                  </c:pt>
                  <c:pt idx="1">
                    <c:v>1.6666666666666661</c:v>
                  </c:pt>
                  <c:pt idx="2">
                    <c:v>5.0000000000000453</c:v>
                  </c:pt>
                  <c:pt idx="3">
                    <c:v>11.666666666666661</c:v>
                  </c:pt>
                  <c:pt idx="4">
                    <c:v>1.6666666666666721</c:v>
                  </c:pt>
                  <c:pt idx="5">
                    <c:v>8.3333333333333428</c:v>
                  </c:pt>
                  <c:pt idx="6">
                    <c:v>51.666666666665961</c:v>
                  </c:pt>
                  <c:pt idx="7">
                    <c:v>29.999999999999989</c:v>
                  </c:pt>
                </c:numCache>
              </c:numRef>
            </c:minus>
          </c:errBars>
          <c:cat>
            <c:strRef>
              <c:f>'Số liệu copepod'!$F$46:$M$46</c:f>
              <c:strCache>
                <c:ptCount val="8"/>
                <c:pt idx="0">
                  <c:v>Lần 1</c:v>
                </c:pt>
                <c:pt idx="1">
                  <c:v>Lần 2</c:v>
                </c:pt>
                <c:pt idx="2">
                  <c:v>Lần 3</c:v>
                </c:pt>
                <c:pt idx="3">
                  <c:v>Lần 4</c:v>
                </c:pt>
                <c:pt idx="4">
                  <c:v>Lần 5</c:v>
                </c:pt>
                <c:pt idx="5">
                  <c:v>Lần 6</c:v>
                </c:pt>
                <c:pt idx="6">
                  <c:v>Lần 7</c:v>
                </c:pt>
                <c:pt idx="7">
                  <c:v>Lần 8</c:v>
                </c:pt>
              </c:strCache>
            </c:strRef>
          </c:cat>
          <c:val>
            <c:numRef>
              <c:f>'Số liệu copepod'!$F$48:$M$48</c:f>
              <c:numCache>
                <c:formatCode>0</c:formatCode>
                <c:ptCount val="8"/>
                <c:pt idx="0" formatCode="General">
                  <c:v>100</c:v>
                </c:pt>
                <c:pt idx="1">
                  <c:v>28.333333333333279</c:v>
                </c:pt>
                <c:pt idx="2">
                  <c:v>38.333333333333343</c:v>
                </c:pt>
                <c:pt idx="3">
                  <c:v>155</c:v>
                </c:pt>
                <c:pt idx="4">
                  <c:v>201.6666666666666</c:v>
                </c:pt>
                <c:pt idx="5">
                  <c:v>258.33333333333331</c:v>
                </c:pt>
                <c:pt idx="6">
                  <c:v>315</c:v>
                </c:pt>
                <c:pt idx="7">
                  <c:v>283.33333333333331</c:v>
                </c:pt>
              </c:numCache>
            </c:numRef>
          </c:val>
          <c:extLst xmlns:c16r2="http://schemas.microsoft.com/office/drawing/2015/06/chart">
            <c:ext xmlns:c16="http://schemas.microsoft.com/office/drawing/2014/chart" uri="{C3380CC4-5D6E-409C-BE32-E72D297353CC}">
              <c16:uniqueId val="{00000001-35BF-46FD-9E1E-9106CC6E1DC1}"/>
            </c:ext>
          </c:extLst>
        </c:ser>
        <c:ser>
          <c:idx val="2"/>
          <c:order val="2"/>
          <c:tx>
            <c:strRef>
              <c:f>'Số liệu copepod'!$E$49</c:f>
              <c:strCache>
                <c:ptCount val="1"/>
                <c:pt idx="0">
                  <c:v>NT3</c:v>
                </c:pt>
              </c:strCache>
            </c:strRef>
          </c:tx>
          <c:spPr>
            <a:pattFill prst="smGrid">
              <a:fgClr>
                <a:schemeClr val="accent1"/>
              </a:fgClr>
              <a:bgClr>
                <a:schemeClr val="bg1"/>
              </a:bgClr>
            </a:pattFill>
          </c:spPr>
          <c:invertIfNegative val="0"/>
          <c:errBars>
            <c:errBarType val="both"/>
            <c:errValType val="cust"/>
            <c:noEndCap val="0"/>
            <c:plus>
              <c:numRef>
                <c:f>'Số liệu copepod'!$F$55:$M$55</c:f>
                <c:numCache>
                  <c:formatCode>General</c:formatCode>
                  <c:ptCount val="8"/>
                  <c:pt idx="0">
                    <c:v>0</c:v>
                  </c:pt>
                  <c:pt idx="1">
                    <c:v>6.9388866648871259</c:v>
                  </c:pt>
                  <c:pt idx="2">
                    <c:v>5.0917507721731941</c:v>
                  </c:pt>
                  <c:pt idx="3">
                    <c:v>16.666666666666689</c:v>
                  </c:pt>
                  <c:pt idx="4">
                    <c:v>36.717136981907402</c:v>
                  </c:pt>
                  <c:pt idx="5">
                    <c:v>11.70628194761415</c:v>
                  </c:pt>
                  <c:pt idx="6">
                    <c:v>34.047896546765799</c:v>
                  </c:pt>
                  <c:pt idx="7">
                    <c:v>6.9388866648871126</c:v>
                  </c:pt>
                </c:numCache>
              </c:numRef>
            </c:plus>
            <c:minus>
              <c:numRef>
                <c:f>'Số liệu copepod'!$F$55:$M$55</c:f>
                <c:numCache>
                  <c:formatCode>General</c:formatCode>
                  <c:ptCount val="8"/>
                  <c:pt idx="0">
                    <c:v>0</c:v>
                  </c:pt>
                  <c:pt idx="1">
                    <c:v>6.9388866648871259</c:v>
                  </c:pt>
                  <c:pt idx="2">
                    <c:v>5.0917507721731941</c:v>
                  </c:pt>
                  <c:pt idx="3">
                    <c:v>16.666666666666689</c:v>
                  </c:pt>
                  <c:pt idx="4">
                    <c:v>36.717136981907402</c:v>
                  </c:pt>
                  <c:pt idx="5">
                    <c:v>11.70628194761415</c:v>
                  </c:pt>
                  <c:pt idx="6">
                    <c:v>34.047896546765799</c:v>
                  </c:pt>
                  <c:pt idx="7">
                    <c:v>6.9388866648871126</c:v>
                  </c:pt>
                </c:numCache>
              </c:numRef>
            </c:minus>
          </c:errBars>
          <c:cat>
            <c:strRef>
              <c:f>'Số liệu copepod'!$F$46:$M$46</c:f>
              <c:strCache>
                <c:ptCount val="8"/>
                <c:pt idx="0">
                  <c:v>Lần 1</c:v>
                </c:pt>
                <c:pt idx="1">
                  <c:v>Lần 2</c:v>
                </c:pt>
                <c:pt idx="2">
                  <c:v>Lần 3</c:v>
                </c:pt>
                <c:pt idx="3">
                  <c:v>Lần 4</c:v>
                </c:pt>
                <c:pt idx="4">
                  <c:v>Lần 5</c:v>
                </c:pt>
                <c:pt idx="5">
                  <c:v>Lần 6</c:v>
                </c:pt>
                <c:pt idx="6">
                  <c:v>Lần 7</c:v>
                </c:pt>
                <c:pt idx="7">
                  <c:v>Lần 8</c:v>
                </c:pt>
              </c:strCache>
            </c:strRef>
          </c:cat>
          <c:val>
            <c:numRef>
              <c:f>'Số liệu copepod'!$F$49:$M$49</c:f>
              <c:numCache>
                <c:formatCode>0</c:formatCode>
                <c:ptCount val="8"/>
                <c:pt idx="0" formatCode="General">
                  <c:v>100</c:v>
                </c:pt>
                <c:pt idx="1">
                  <c:v>21.111111111111111</c:v>
                </c:pt>
                <c:pt idx="2">
                  <c:v>32.222222222222221</c:v>
                </c:pt>
                <c:pt idx="3">
                  <c:v>50</c:v>
                </c:pt>
                <c:pt idx="4">
                  <c:v>91.1111111111111</c:v>
                </c:pt>
                <c:pt idx="5">
                  <c:v>111.1111111111111</c:v>
                </c:pt>
                <c:pt idx="6">
                  <c:v>142.2222222222222</c:v>
                </c:pt>
                <c:pt idx="7">
                  <c:v>152.2222222222222</c:v>
                </c:pt>
              </c:numCache>
            </c:numRef>
          </c:val>
          <c:extLst xmlns:c16r2="http://schemas.microsoft.com/office/drawing/2015/06/chart">
            <c:ext xmlns:c16="http://schemas.microsoft.com/office/drawing/2014/chart" uri="{C3380CC4-5D6E-409C-BE32-E72D297353CC}">
              <c16:uniqueId val="{00000002-35BF-46FD-9E1E-9106CC6E1DC1}"/>
            </c:ext>
          </c:extLst>
        </c:ser>
        <c:ser>
          <c:idx val="3"/>
          <c:order val="3"/>
          <c:tx>
            <c:strRef>
              <c:f>'Số liệu copepod'!$E$50</c:f>
              <c:strCache>
                <c:ptCount val="1"/>
                <c:pt idx="0">
                  <c:v>ĐC</c:v>
                </c:pt>
              </c:strCache>
            </c:strRef>
          </c:tx>
          <c:invertIfNegative val="0"/>
          <c:errBars>
            <c:errBarType val="both"/>
            <c:errValType val="cust"/>
            <c:noEndCap val="0"/>
            <c:plus>
              <c:numRef>
                <c:f>'Số liệu copepod'!$F$56:$M$56</c:f>
                <c:numCache>
                  <c:formatCode>General</c:formatCode>
                  <c:ptCount val="8"/>
                  <c:pt idx="0">
                    <c:v>0</c:v>
                  </c:pt>
                  <c:pt idx="1">
                    <c:v>0</c:v>
                  </c:pt>
                  <c:pt idx="2">
                    <c:v>0</c:v>
                  </c:pt>
                  <c:pt idx="3">
                    <c:v>0</c:v>
                  </c:pt>
                  <c:pt idx="4">
                    <c:v>0</c:v>
                  </c:pt>
                  <c:pt idx="5">
                    <c:v>2</c:v>
                  </c:pt>
                  <c:pt idx="6">
                    <c:v>0</c:v>
                  </c:pt>
                  <c:pt idx="7">
                    <c:v>0</c:v>
                  </c:pt>
                </c:numCache>
              </c:numRef>
            </c:plus>
            <c:minus>
              <c:numRef>
                <c:f>'Số liệu copepod'!$F$56:$M$56</c:f>
                <c:numCache>
                  <c:formatCode>General</c:formatCode>
                  <c:ptCount val="8"/>
                  <c:pt idx="0">
                    <c:v>0</c:v>
                  </c:pt>
                  <c:pt idx="1">
                    <c:v>0</c:v>
                  </c:pt>
                  <c:pt idx="2">
                    <c:v>0</c:v>
                  </c:pt>
                  <c:pt idx="3">
                    <c:v>0</c:v>
                  </c:pt>
                  <c:pt idx="4">
                    <c:v>0</c:v>
                  </c:pt>
                  <c:pt idx="5">
                    <c:v>2</c:v>
                  </c:pt>
                  <c:pt idx="6">
                    <c:v>0</c:v>
                  </c:pt>
                  <c:pt idx="7">
                    <c:v>0</c:v>
                  </c:pt>
                </c:numCache>
              </c:numRef>
            </c:minus>
          </c:errBars>
          <c:cat>
            <c:strRef>
              <c:f>'Số liệu copepod'!$F$46:$M$46</c:f>
              <c:strCache>
                <c:ptCount val="8"/>
                <c:pt idx="0">
                  <c:v>Lần 1</c:v>
                </c:pt>
                <c:pt idx="1">
                  <c:v>Lần 2</c:v>
                </c:pt>
                <c:pt idx="2">
                  <c:v>Lần 3</c:v>
                </c:pt>
                <c:pt idx="3">
                  <c:v>Lần 4</c:v>
                </c:pt>
                <c:pt idx="4">
                  <c:v>Lần 5</c:v>
                </c:pt>
                <c:pt idx="5">
                  <c:v>Lần 6</c:v>
                </c:pt>
                <c:pt idx="6">
                  <c:v>Lần 7</c:v>
                </c:pt>
                <c:pt idx="7">
                  <c:v>Lần 8</c:v>
                </c:pt>
              </c:strCache>
            </c:strRef>
          </c:cat>
          <c:val>
            <c:numRef>
              <c:f>'Số liệu copepod'!$F$50:$M$50</c:f>
              <c:numCache>
                <c:formatCode>0</c:formatCode>
                <c:ptCount val="8"/>
                <c:pt idx="0" formatCode="General">
                  <c:v>0</c:v>
                </c:pt>
                <c:pt idx="1">
                  <c:v>0</c:v>
                </c:pt>
                <c:pt idx="2">
                  <c:v>0</c:v>
                </c:pt>
                <c:pt idx="3">
                  <c:v>0</c:v>
                </c:pt>
                <c:pt idx="4">
                  <c:v>0</c:v>
                </c:pt>
                <c:pt idx="5">
                  <c:v>2.3333333333333002</c:v>
                </c:pt>
                <c:pt idx="6">
                  <c:v>0</c:v>
                </c:pt>
                <c:pt idx="7">
                  <c:v>0</c:v>
                </c:pt>
              </c:numCache>
            </c:numRef>
          </c:val>
          <c:extLst xmlns:c16r2="http://schemas.microsoft.com/office/drawing/2015/06/chart">
            <c:ext xmlns:c16="http://schemas.microsoft.com/office/drawing/2014/chart" uri="{C3380CC4-5D6E-409C-BE32-E72D297353CC}">
              <c16:uniqueId val="{00000003-35BF-46FD-9E1E-9106CC6E1DC1}"/>
            </c:ext>
          </c:extLst>
        </c:ser>
        <c:dLbls>
          <c:showLegendKey val="0"/>
          <c:showVal val="0"/>
          <c:showCatName val="0"/>
          <c:showSerName val="0"/>
          <c:showPercent val="0"/>
          <c:showBubbleSize val="0"/>
        </c:dLbls>
        <c:gapWidth val="0"/>
        <c:axId val="750682560"/>
        <c:axId val="750691264"/>
      </c:barChart>
      <c:catAx>
        <c:axId val="750682560"/>
        <c:scaling>
          <c:orientation val="minMax"/>
        </c:scaling>
        <c:delete val="0"/>
        <c:axPos val="b"/>
        <c:title>
          <c:tx>
            <c:rich>
              <a:bodyPr/>
              <a:lstStyle/>
              <a:p>
                <a:pPr>
                  <a:defRPr/>
                </a:pPr>
                <a:r>
                  <a:rPr lang="en-US"/>
                  <a:t>Lần Thu Mẫu</a:t>
                </a:r>
              </a:p>
            </c:rich>
          </c:tx>
          <c:overlay val="0"/>
        </c:title>
        <c:numFmt formatCode="General" sourceLinked="0"/>
        <c:majorTickMark val="none"/>
        <c:minorTickMark val="none"/>
        <c:tickLblPos val="nextTo"/>
        <c:txPr>
          <a:bodyPr/>
          <a:lstStyle/>
          <a:p>
            <a:pPr>
              <a:defRPr b="1"/>
            </a:pPr>
            <a:endParaRPr lang="en-US"/>
          </a:p>
        </c:txPr>
        <c:crossAx val="750691264"/>
        <c:crosses val="autoZero"/>
        <c:auto val="1"/>
        <c:lblAlgn val="ctr"/>
        <c:lblOffset val="100"/>
        <c:noMultiLvlLbl val="0"/>
      </c:catAx>
      <c:valAx>
        <c:axId val="750691264"/>
        <c:scaling>
          <c:orientation val="minMax"/>
        </c:scaling>
        <c:delete val="0"/>
        <c:axPos val="l"/>
        <c:majorGridlines/>
        <c:title>
          <c:tx>
            <c:rich>
              <a:bodyPr/>
              <a:lstStyle/>
              <a:p>
                <a:pPr>
                  <a:defRPr/>
                </a:pPr>
                <a:r>
                  <a:rPr lang="en-US"/>
                  <a:t>Mật độ (cá thể/L)</a:t>
                </a:r>
              </a:p>
            </c:rich>
          </c:tx>
          <c:layout>
            <c:manualLayout>
              <c:xMode val="edge"/>
              <c:yMode val="edge"/>
              <c:x val="4.5410189110976504E-3"/>
              <c:y val="0.33254381508762998"/>
            </c:manualLayout>
          </c:layout>
          <c:overlay val="0"/>
        </c:title>
        <c:numFmt formatCode="General" sourceLinked="1"/>
        <c:majorTickMark val="out"/>
        <c:minorTickMark val="none"/>
        <c:tickLblPos val="nextTo"/>
        <c:crossAx val="750682560"/>
        <c:crosses val="autoZero"/>
        <c:crossBetween val="between"/>
      </c:valAx>
    </c:plotArea>
    <c:legend>
      <c:legendPos val="r"/>
      <c:layout>
        <c:manualLayout>
          <c:xMode val="edge"/>
          <c:yMode val="edge"/>
          <c:x val="0"/>
          <c:y val="0"/>
          <c:w val="0.94963361722641804"/>
          <c:h val="0.11222800778934899"/>
        </c:manualLayout>
      </c:layout>
      <c:overlay val="0"/>
      <c:txPr>
        <a:bodyPr/>
        <a:lstStyle/>
        <a:p>
          <a:pPr>
            <a:defRPr sz="1100" b="1"/>
          </a:pPr>
          <a:endParaRPr lang="en-US"/>
        </a:p>
      </c:txPr>
    </c:legend>
    <c:plotVisOnly val="1"/>
    <c:dispBlanksAs val="gap"/>
    <c:showDLblsOverMax val="0"/>
  </c:chart>
  <c:txPr>
    <a:bodyPr/>
    <a:lstStyle/>
    <a:p>
      <a:pPr>
        <a:defRPr sz="1100">
          <a:latin typeface="Times New Roman" pitchFamily="18" charset="0"/>
          <a:cs typeface="Times New Roman" pitchFamily="18" charset="0"/>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D8B966-A053-4642-9E82-41AE69EE2FBA}" type="doc">
      <dgm:prSet loTypeId="urn:microsoft.com/office/officeart/2005/8/layout/radial3" loCatId="relationship" qsTypeId="urn:microsoft.com/office/officeart/2005/8/quickstyle/simple4" qsCatId="simple" csTypeId="urn:microsoft.com/office/officeart/2005/8/colors/accent1_2" csCatId="accent1" phldr="1"/>
      <dgm:spPr/>
      <dgm:t>
        <a:bodyPr/>
        <a:lstStyle/>
        <a:p>
          <a:endParaRPr lang="en-US"/>
        </a:p>
      </dgm:t>
    </dgm:pt>
    <dgm:pt modelId="{5799F1AA-6FB4-2343-B034-E7F51A15BBCD}">
      <dgm:prSet phldrT="[Text]" custT="1"/>
      <dgm:spPr>
        <a:gradFill rotWithShape="0">
          <a:gsLst>
            <a:gs pos="0">
              <a:srgbClr val="FFC000"/>
            </a:gs>
            <a:gs pos="99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gradFill>
      </dgm:spPr>
      <dgm:t>
        <a:bodyPr/>
        <a:lstStyle/>
        <a:p>
          <a:r>
            <a:rPr lang="en-US" sz="2400" dirty="0" err="1" smtClean="0">
              <a:latin typeface="Arial" charset="0"/>
              <a:ea typeface="Arial" charset="0"/>
              <a:cs typeface="Arial" charset="0"/>
            </a:rPr>
            <a:t>Mục</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tiêu</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Giảm</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nước</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thải</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và</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bùn</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thải</a:t>
          </a:r>
          <a:r>
            <a:rPr lang="en-US" sz="2400" dirty="0" smtClean="0">
              <a:latin typeface="Arial" charset="0"/>
              <a:ea typeface="Arial" charset="0"/>
              <a:cs typeface="Arial" charset="0"/>
            </a:rPr>
            <a:t> </a:t>
          </a:r>
          <a:endParaRPr lang="en-US" sz="2400" dirty="0"/>
        </a:p>
      </dgm:t>
    </dgm:pt>
    <dgm:pt modelId="{3A4B5022-3E4B-454F-B174-43EAC7CF9F12}" type="parTrans" cxnId="{A6436703-1518-4347-9AFE-5B8D0EC384F5}">
      <dgm:prSet/>
      <dgm:spPr/>
      <dgm:t>
        <a:bodyPr/>
        <a:lstStyle/>
        <a:p>
          <a:endParaRPr lang="en-US"/>
        </a:p>
      </dgm:t>
    </dgm:pt>
    <dgm:pt modelId="{64D5AA3D-13E6-A542-8C86-59E47482381C}" type="sibTrans" cxnId="{A6436703-1518-4347-9AFE-5B8D0EC384F5}">
      <dgm:prSet/>
      <dgm:spPr/>
      <dgm:t>
        <a:bodyPr/>
        <a:lstStyle/>
        <a:p>
          <a:endParaRPr lang="en-US"/>
        </a:p>
      </dgm:t>
    </dgm:pt>
    <dgm:pt modelId="{E67E32F2-5941-1648-BBC4-CB6E7603637B}">
      <dgm:prSet phldrT="[Text]" custT="1"/>
      <dgm:spPr/>
      <dgm:t>
        <a:bodyPr/>
        <a:lstStyle/>
        <a:p>
          <a:r>
            <a:rPr lang="af-ZA" sz="2400" b="1" dirty="0" smtClean="0">
              <a:latin typeface="Arial" charset="0"/>
              <a:ea typeface="Arial" charset="0"/>
              <a:cs typeface="Arial" charset="0"/>
            </a:rPr>
            <a:t>ND 3: </a:t>
          </a:r>
          <a:r>
            <a:rPr lang="af-ZA" sz="2400" dirty="0" err="1" smtClean="0">
              <a:latin typeface="Arial" charset="0"/>
              <a:ea typeface="Arial" charset="0"/>
              <a:cs typeface="Arial" charset="0"/>
            </a:rPr>
            <a:t>Đề</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xuất</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chính</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sách</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nhân</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rộng</a:t>
          </a:r>
          <a:r>
            <a:rPr lang="af-ZA" sz="2400" dirty="0" smtClean="0">
              <a:latin typeface="Arial" charset="0"/>
              <a:ea typeface="Arial" charset="0"/>
              <a:cs typeface="Arial" charset="0"/>
            </a:rPr>
            <a:t> CN </a:t>
          </a:r>
          <a:r>
            <a:rPr lang="af-ZA" sz="2400" dirty="0" err="1" smtClean="0">
              <a:latin typeface="Arial" charset="0"/>
              <a:ea typeface="Arial" charset="0"/>
              <a:cs typeface="Arial" charset="0"/>
            </a:rPr>
            <a:t>giảm</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chất</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thải</a:t>
          </a:r>
          <a:endParaRPr lang="en-US" sz="2400" dirty="0"/>
        </a:p>
      </dgm:t>
    </dgm:pt>
    <dgm:pt modelId="{6476A448-AFC9-FE42-9214-AD27C56C2199}" type="parTrans" cxnId="{523F3CB9-30F5-4441-9354-85B55E3D8C66}">
      <dgm:prSet/>
      <dgm:spPr/>
      <dgm:t>
        <a:bodyPr/>
        <a:lstStyle/>
        <a:p>
          <a:endParaRPr lang="en-US"/>
        </a:p>
      </dgm:t>
    </dgm:pt>
    <dgm:pt modelId="{30EE952A-7E69-A942-B05A-36BA3C154503}" type="sibTrans" cxnId="{523F3CB9-30F5-4441-9354-85B55E3D8C66}">
      <dgm:prSet/>
      <dgm:spPr/>
      <dgm:t>
        <a:bodyPr/>
        <a:lstStyle/>
        <a:p>
          <a:endParaRPr lang="en-US"/>
        </a:p>
      </dgm:t>
    </dgm:pt>
    <dgm:pt modelId="{42D432EE-7BCE-0347-AA2C-46BBECB0687B}">
      <dgm:prSet phldrT="[Text]" custT="1"/>
      <dgm:spPr/>
      <dgm:t>
        <a:bodyPr/>
        <a:lstStyle/>
        <a:p>
          <a:r>
            <a:rPr lang="af-ZA" sz="2400" b="1" dirty="0" smtClean="0">
              <a:latin typeface="Arial" charset="0"/>
              <a:ea typeface="Arial" charset="0"/>
              <a:cs typeface="Arial" charset="0"/>
            </a:rPr>
            <a:t>ND 2: </a:t>
          </a:r>
          <a:r>
            <a:rPr lang="af-ZA" sz="2400" dirty="0" err="1" smtClean="0">
              <a:latin typeface="Arial" charset="0"/>
              <a:ea typeface="Arial" charset="0"/>
              <a:cs typeface="Arial" charset="0"/>
            </a:rPr>
            <a:t>Thực</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nghiệm</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các</a:t>
          </a:r>
          <a:r>
            <a:rPr lang="af-ZA" sz="2400" dirty="0" smtClean="0">
              <a:latin typeface="Arial" charset="0"/>
              <a:ea typeface="Arial" charset="0"/>
              <a:cs typeface="Arial" charset="0"/>
            </a:rPr>
            <a:t> CN </a:t>
          </a:r>
          <a:r>
            <a:rPr lang="af-ZA" sz="2400" dirty="0" err="1" smtClean="0">
              <a:latin typeface="Arial" charset="0"/>
              <a:ea typeface="Arial" charset="0"/>
              <a:cs typeface="Arial" charset="0"/>
            </a:rPr>
            <a:t>giảm</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chất</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thải</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và</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xử</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lý</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bùn</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thải</a:t>
          </a:r>
          <a:endParaRPr lang="en-US" sz="2400" dirty="0"/>
        </a:p>
      </dgm:t>
    </dgm:pt>
    <dgm:pt modelId="{6DA407B4-004F-CF45-BB52-8C4E090FE046}" type="parTrans" cxnId="{EF899B18-586A-3E41-9065-D5A9A1251B83}">
      <dgm:prSet/>
      <dgm:spPr/>
      <dgm:t>
        <a:bodyPr/>
        <a:lstStyle/>
        <a:p>
          <a:endParaRPr lang="en-US"/>
        </a:p>
      </dgm:t>
    </dgm:pt>
    <dgm:pt modelId="{26313360-3E8C-A94F-8035-10FBEE1853A7}" type="sibTrans" cxnId="{EF899B18-586A-3E41-9065-D5A9A1251B83}">
      <dgm:prSet/>
      <dgm:spPr/>
      <dgm:t>
        <a:bodyPr/>
        <a:lstStyle/>
        <a:p>
          <a:endParaRPr lang="en-US"/>
        </a:p>
      </dgm:t>
    </dgm:pt>
    <dgm:pt modelId="{8271702C-AF53-3044-8A11-DA17B5595FD9}">
      <dgm:prSet custT="1"/>
      <dgm:spPr/>
      <dgm:t>
        <a:bodyPr/>
        <a:lstStyle/>
        <a:p>
          <a:r>
            <a:rPr lang="nl-NL" sz="2400" b="1" dirty="0" smtClean="0">
              <a:latin typeface="Arial" charset="0"/>
              <a:ea typeface="Arial" charset="0"/>
              <a:cs typeface="Arial" charset="0"/>
            </a:rPr>
            <a:t>ND 1:</a:t>
          </a:r>
          <a:r>
            <a:rPr lang="nl-NL" sz="2400" b="0" dirty="0" smtClean="0">
              <a:latin typeface="Arial" charset="0"/>
              <a:ea typeface="Arial" charset="0"/>
              <a:cs typeface="Arial" charset="0"/>
            </a:rPr>
            <a:t> </a:t>
          </a:r>
          <a:r>
            <a:rPr lang="nl-NL" sz="2400" b="0" dirty="0" err="1" smtClean="0">
              <a:latin typeface="Arial" charset="0"/>
              <a:ea typeface="Arial" charset="0"/>
              <a:cs typeface="Arial" charset="0"/>
            </a:rPr>
            <a:t>Điều</a:t>
          </a:r>
          <a:r>
            <a:rPr lang="nl-NL" sz="2400" b="0" dirty="0" smtClean="0">
              <a:latin typeface="Arial" charset="0"/>
              <a:ea typeface="Arial" charset="0"/>
              <a:cs typeface="Arial" charset="0"/>
            </a:rPr>
            <a:t> tra </a:t>
          </a:r>
          <a:r>
            <a:rPr lang="nl-NL" sz="2400" b="0" dirty="0" err="1" smtClean="0">
              <a:latin typeface="Arial" charset="0"/>
              <a:ea typeface="Arial" charset="0"/>
              <a:cs typeface="Arial" charset="0"/>
            </a:rPr>
            <a:t>hiện</a:t>
          </a:r>
          <a:r>
            <a:rPr lang="nl-NL" sz="2400" b="0" dirty="0" smtClean="0">
              <a:latin typeface="Arial" charset="0"/>
              <a:ea typeface="Arial" charset="0"/>
              <a:cs typeface="Arial" charset="0"/>
            </a:rPr>
            <a:t> </a:t>
          </a:r>
          <a:r>
            <a:rPr lang="nl-NL" sz="2400" b="0" dirty="0" err="1" smtClean="0">
              <a:latin typeface="Arial" charset="0"/>
              <a:ea typeface="Arial" charset="0"/>
              <a:cs typeface="Arial" charset="0"/>
            </a:rPr>
            <a:t>trạng</a:t>
          </a:r>
          <a:r>
            <a:rPr lang="nl-NL" sz="2400" b="0" dirty="0" smtClean="0">
              <a:latin typeface="Arial" charset="0"/>
              <a:ea typeface="Arial" charset="0"/>
              <a:cs typeface="Arial" charset="0"/>
            </a:rPr>
            <a:t> CN </a:t>
          </a:r>
          <a:r>
            <a:rPr lang="nl-NL" sz="2400" b="0" dirty="0" err="1" smtClean="0">
              <a:latin typeface="Arial" charset="0"/>
              <a:ea typeface="Arial" charset="0"/>
              <a:cs typeface="Arial" charset="0"/>
            </a:rPr>
            <a:t>xử</a:t>
          </a:r>
          <a:r>
            <a:rPr lang="nl-NL" sz="2400" b="0" dirty="0" smtClean="0">
              <a:latin typeface="Arial" charset="0"/>
              <a:ea typeface="Arial" charset="0"/>
              <a:cs typeface="Arial" charset="0"/>
            </a:rPr>
            <a:t> </a:t>
          </a:r>
          <a:r>
            <a:rPr lang="nl-NL" sz="2400" b="0" dirty="0" err="1" smtClean="0">
              <a:latin typeface="Arial" charset="0"/>
              <a:ea typeface="Arial" charset="0"/>
              <a:cs typeface="Arial" charset="0"/>
            </a:rPr>
            <a:t>lý</a:t>
          </a:r>
          <a:r>
            <a:rPr lang="nl-NL" sz="2400" b="0" dirty="0" smtClean="0">
              <a:latin typeface="Arial" charset="0"/>
              <a:ea typeface="Arial" charset="0"/>
              <a:cs typeface="Arial" charset="0"/>
            </a:rPr>
            <a:t> </a:t>
          </a:r>
          <a:r>
            <a:rPr lang="nl-NL" sz="2400" b="0" dirty="0" err="1" smtClean="0">
              <a:latin typeface="Arial" charset="0"/>
              <a:ea typeface="Arial" charset="0"/>
              <a:cs typeface="Arial" charset="0"/>
            </a:rPr>
            <a:t>chất</a:t>
          </a:r>
          <a:r>
            <a:rPr lang="nl-NL" sz="2400" b="0" dirty="0" smtClean="0">
              <a:latin typeface="Arial" charset="0"/>
              <a:ea typeface="Arial" charset="0"/>
              <a:cs typeface="Arial" charset="0"/>
            </a:rPr>
            <a:t> </a:t>
          </a:r>
          <a:r>
            <a:rPr lang="nl-NL" sz="2400" b="0" dirty="0" err="1" smtClean="0">
              <a:latin typeface="Arial" charset="0"/>
              <a:ea typeface="Arial" charset="0"/>
              <a:cs typeface="Arial" charset="0"/>
            </a:rPr>
            <a:t>thải</a:t>
          </a:r>
          <a:r>
            <a:rPr lang="nl-NL" sz="2400" b="0" dirty="0" smtClean="0">
              <a:latin typeface="Arial" charset="0"/>
              <a:ea typeface="Arial" charset="0"/>
              <a:cs typeface="Arial" charset="0"/>
            </a:rPr>
            <a:t> </a:t>
          </a:r>
          <a:r>
            <a:rPr lang="nl-NL" sz="2400" b="0" dirty="0" err="1" smtClean="0">
              <a:latin typeface="Arial" charset="0"/>
              <a:ea typeface="Arial" charset="0"/>
              <a:cs typeface="Arial" charset="0"/>
            </a:rPr>
            <a:t>và</a:t>
          </a:r>
          <a:r>
            <a:rPr lang="nl-NL" sz="2400" b="0" dirty="0" smtClean="0">
              <a:latin typeface="Arial" charset="0"/>
              <a:ea typeface="Arial" charset="0"/>
              <a:cs typeface="Arial" charset="0"/>
            </a:rPr>
            <a:t> </a:t>
          </a:r>
          <a:r>
            <a:rPr lang="nl-NL" sz="2400" b="0" dirty="0" err="1" smtClean="0">
              <a:latin typeface="Arial" charset="0"/>
              <a:ea typeface="Arial" charset="0"/>
              <a:cs typeface="Arial" charset="0"/>
            </a:rPr>
            <a:t>đề</a:t>
          </a:r>
          <a:r>
            <a:rPr lang="nl-NL" sz="2400" b="0" dirty="0" smtClean="0">
              <a:latin typeface="Arial" charset="0"/>
              <a:ea typeface="Arial" charset="0"/>
              <a:cs typeface="Arial" charset="0"/>
            </a:rPr>
            <a:t> </a:t>
          </a:r>
          <a:r>
            <a:rPr lang="nl-NL" sz="2400" b="0" dirty="0" err="1" smtClean="0">
              <a:latin typeface="Arial" charset="0"/>
              <a:ea typeface="Arial" charset="0"/>
              <a:cs typeface="Arial" charset="0"/>
            </a:rPr>
            <a:t>xuất</a:t>
          </a:r>
          <a:r>
            <a:rPr lang="nl-NL" sz="2400" b="0" dirty="0" smtClean="0">
              <a:latin typeface="Arial" charset="0"/>
              <a:ea typeface="Arial" charset="0"/>
              <a:cs typeface="Arial" charset="0"/>
            </a:rPr>
            <a:t> CN </a:t>
          </a:r>
          <a:r>
            <a:rPr lang="nl-NL" sz="2400" b="0" dirty="0" err="1" smtClean="0">
              <a:latin typeface="Arial" charset="0"/>
              <a:ea typeface="Arial" charset="0"/>
              <a:cs typeface="Arial" charset="0"/>
            </a:rPr>
            <a:t>xử</a:t>
          </a:r>
          <a:r>
            <a:rPr lang="nl-NL" sz="2400" b="0" dirty="0" smtClean="0">
              <a:latin typeface="Arial" charset="0"/>
              <a:ea typeface="Arial" charset="0"/>
              <a:cs typeface="Arial" charset="0"/>
            </a:rPr>
            <a:t> </a:t>
          </a:r>
          <a:r>
            <a:rPr lang="nl-NL" sz="2400" b="0" dirty="0" err="1" smtClean="0">
              <a:latin typeface="Arial" charset="0"/>
              <a:ea typeface="Arial" charset="0"/>
              <a:cs typeface="Arial" charset="0"/>
            </a:rPr>
            <a:t>lý</a:t>
          </a:r>
          <a:r>
            <a:rPr lang="nl-NL" sz="2400" b="0" dirty="0" smtClean="0">
              <a:latin typeface="Arial" charset="0"/>
              <a:ea typeface="Arial" charset="0"/>
              <a:cs typeface="Arial" charset="0"/>
            </a:rPr>
            <a:t> </a:t>
          </a:r>
          <a:r>
            <a:rPr lang="nl-NL" sz="2400" b="0" dirty="0" err="1" smtClean="0">
              <a:latin typeface="Arial" charset="0"/>
              <a:ea typeface="Arial" charset="0"/>
              <a:cs typeface="Arial" charset="0"/>
            </a:rPr>
            <a:t>chất</a:t>
          </a:r>
          <a:r>
            <a:rPr lang="nl-NL" sz="2400" b="0" dirty="0" smtClean="0">
              <a:latin typeface="Arial" charset="0"/>
              <a:ea typeface="Arial" charset="0"/>
              <a:cs typeface="Arial" charset="0"/>
            </a:rPr>
            <a:t> </a:t>
          </a:r>
          <a:r>
            <a:rPr lang="nl-NL" sz="2400" b="0" dirty="0" err="1" smtClean="0">
              <a:latin typeface="Arial" charset="0"/>
              <a:ea typeface="Arial" charset="0"/>
              <a:cs typeface="Arial" charset="0"/>
            </a:rPr>
            <a:t>thải</a:t>
          </a:r>
          <a:r>
            <a:rPr lang="nl-NL" sz="2400" b="0" dirty="0" smtClean="0">
              <a:latin typeface="Arial" charset="0"/>
              <a:ea typeface="Arial" charset="0"/>
              <a:cs typeface="Arial" charset="0"/>
            </a:rPr>
            <a:t> </a:t>
          </a:r>
          <a:r>
            <a:rPr lang="nl-NL" sz="2400" b="0" dirty="0" err="1" smtClean="0">
              <a:latin typeface="Arial" charset="0"/>
              <a:ea typeface="Arial" charset="0"/>
              <a:cs typeface="Arial" charset="0"/>
            </a:rPr>
            <a:t>hiệu</a:t>
          </a:r>
          <a:r>
            <a:rPr lang="nl-NL" sz="2400" b="0" dirty="0" smtClean="0">
              <a:latin typeface="Arial" charset="0"/>
              <a:ea typeface="Arial" charset="0"/>
              <a:cs typeface="Arial" charset="0"/>
            </a:rPr>
            <a:t> </a:t>
          </a:r>
          <a:r>
            <a:rPr lang="nl-NL" sz="2400" b="0" dirty="0" err="1" smtClean="0">
              <a:latin typeface="Arial" charset="0"/>
              <a:ea typeface="Arial" charset="0"/>
              <a:cs typeface="Arial" charset="0"/>
            </a:rPr>
            <a:t>quả</a:t>
          </a:r>
          <a:endParaRPr lang="en-US" sz="2400" b="0" dirty="0"/>
        </a:p>
      </dgm:t>
    </dgm:pt>
    <dgm:pt modelId="{F66ED3F3-F5F3-7744-BA07-9EB50F049D6E}" type="parTrans" cxnId="{1D65CFCC-299A-B947-A91C-ED3895836807}">
      <dgm:prSet/>
      <dgm:spPr/>
      <dgm:t>
        <a:bodyPr/>
        <a:lstStyle/>
        <a:p>
          <a:endParaRPr lang="en-US"/>
        </a:p>
      </dgm:t>
    </dgm:pt>
    <dgm:pt modelId="{7E209D08-8841-B742-82E0-BD10A31D6910}" type="sibTrans" cxnId="{1D65CFCC-299A-B947-A91C-ED3895836807}">
      <dgm:prSet/>
      <dgm:spPr/>
      <dgm:t>
        <a:bodyPr/>
        <a:lstStyle/>
        <a:p>
          <a:endParaRPr lang="en-US"/>
        </a:p>
      </dgm:t>
    </dgm:pt>
    <dgm:pt modelId="{2C3DA6E0-7FD1-364A-A2F5-A84B19D9289A}" type="pres">
      <dgm:prSet presAssocID="{6AD8B966-A053-4642-9E82-41AE69EE2FBA}" presName="composite" presStyleCnt="0">
        <dgm:presLayoutVars>
          <dgm:chMax val="1"/>
          <dgm:dir/>
          <dgm:resizeHandles val="exact"/>
        </dgm:presLayoutVars>
      </dgm:prSet>
      <dgm:spPr/>
      <dgm:t>
        <a:bodyPr/>
        <a:lstStyle/>
        <a:p>
          <a:endParaRPr lang="en-US"/>
        </a:p>
      </dgm:t>
    </dgm:pt>
    <dgm:pt modelId="{CB74F774-F7BF-804A-B746-4C2B17008297}" type="pres">
      <dgm:prSet presAssocID="{6AD8B966-A053-4642-9E82-41AE69EE2FBA}" presName="radial" presStyleCnt="0">
        <dgm:presLayoutVars>
          <dgm:animLvl val="ctr"/>
        </dgm:presLayoutVars>
      </dgm:prSet>
      <dgm:spPr/>
    </dgm:pt>
    <dgm:pt modelId="{E6BA052A-217D-524E-9161-B3DF6D114749}" type="pres">
      <dgm:prSet presAssocID="{5799F1AA-6FB4-2343-B034-E7F51A15BBCD}" presName="centerShape" presStyleLbl="vennNode1" presStyleIdx="0" presStyleCnt="4" custScaleX="68243" custScaleY="57103" custLinFactNeighborX="307" custLinFactNeighborY="-7682"/>
      <dgm:spPr/>
      <dgm:t>
        <a:bodyPr/>
        <a:lstStyle/>
        <a:p>
          <a:endParaRPr lang="en-US"/>
        </a:p>
      </dgm:t>
    </dgm:pt>
    <dgm:pt modelId="{BAD1D8FF-6EBB-A641-9FAE-B2C419E90E72}" type="pres">
      <dgm:prSet presAssocID="{8271702C-AF53-3044-8A11-DA17B5595FD9}" presName="node" presStyleLbl="vennNode1" presStyleIdx="1" presStyleCnt="4" custScaleX="235341">
        <dgm:presLayoutVars>
          <dgm:bulletEnabled val="1"/>
        </dgm:presLayoutVars>
      </dgm:prSet>
      <dgm:spPr/>
      <dgm:t>
        <a:bodyPr/>
        <a:lstStyle/>
        <a:p>
          <a:endParaRPr lang="en-US"/>
        </a:p>
      </dgm:t>
    </dgm:pt>
    <dgm:pt modelId="{08EE61BD-AB7D-CA40-B6C8-298316696182}" type="pres">
      <dgm:prSet presAssocID="{E67E32F2-5941-1648-BBC4-CB6E7603637B}" presName="node" presStyleLbl="vennNode1" presStyleIdx="2" presStyleCnt="4" custScaleX="220460">
        <dgm:presLayoutVars>
          <dgm:bulletEnabled val="1"/>
        </dgm:presLayoutVars>
      </dgm:prSet>
      <dgm:spPr/>
      <dgm:t>
        <a:bodyPr/>
        <a:lstStyle/>
        <a:p>
          <a:endParaRPr lang="en-US"/>
        </a:p>
      </dgm:t>
    </dgm:pt>
    <dgm:pt modelId="{049BBBFC-C8DF-AE46-9D2E-154A3424DAA6}" type="pres">
      <dgm:prSet presAssocID="{42D432EE-7BCE-0347-AA2C-46BBECB0687B}" presName="node" presStyleLbl="vennNode1" presStyleIdx="3" presStyleCnt="4" custScaleX="212540">
        <dgm:presLayoutVars>
          <dgm:bulletEnabled val="1"/>
        </dgm:presLayoutVars>
      </dgm:prSet>
      <dgm:spPr/>
      <dgm:t>
        <a:bodyPr/>
        <a:lstStyle/>
        <a:p>
          <a:endParaRPr lang="en-US"/>
        </a:p>
      </dgm:t>
    </dgm:pt>
  </dgm:ptLst>
  <dgm:cxnLst>
    <dgm:cxn modelId="{B0CBD422-598A-0440-B729-7FF55B94D875}" type="presOf" srcId="{6AD8B966-A053-4642-9E82-41AE69EE2FBA}" destId="{2C3DA6E0-7FD1-364A-A2F5-A84B19D9289A}" srcOrd="0" destOrd="0" presId="urn:microsoft.com/office/officeart/2005/8/layout/radial3"/>
    <dgm:cxn modelId="{EF899B18-586A-3E41-9065-D5A9A1251B83}" srcId="{5799F1AA-6FB4-2343-B034-E7F51A15BBCD}" destId="{42D432EE-7BCE-0347-AA2C-46BBECB0687B}" srcOrd="2" destOrd="0" parTransId="{6DA407B4-004F-CF45-BB52-8C4E090FE046}" sibTransId="{26313360-3E8C-A94F-8035-10FBEE1853A7}"/>
    <dgm:cxn modelId="{E524434D-2DA3-8545-A55C-84D79E5F9A48}" type="presOf" srcId="{8271702C-AF53-3044-8A11-DA17B5595FD9}" destId="{BAD1D8FF-6EBB-A641-9FAE-B2C419E90E72}" srcOrd="0" destOrd="0" presId="urn:microsoft.com/office/officeart/2005/8/layout/radial3"/>
    <dgm:cxn modelId="{D5DC7984-9C1E-DC46-BC78-A61A0B8DC91C}" type="presOf" srcId="{E67E32F2-5941-1648-BBC4-CB6E7603637B}" destId="{08EE61BD-AB7D-CA40-B6C8-298316696182}" srcOrd="0" destOrd="0" presId="urn:microsoft.com/office/officeart/2005/8/layout/radial3"/>
    <dgm:cxn modelId="{2725AD9C-5A86-0C42-BAC1-AB5EE7A7ACFB}" type="presOf" srcId="{42D432EE-7BCE-0347-AA2C-46BBECB0687B}" destId="{049BBBFC-C8DF-AE46-9D2E-154A3424DAA6}" srcOrd="0" destOrd="0" presId="urn:microsoft.com/office/officeart/2005/8/layout/radial3"/>
    <dgm:cxn modelId="{1D65CFCC-299A-B947-A91C-ED3895836807}" srcId="{5799F1AA-6FB4-2343-B034-E7F51A15BBCD}" destId="{8271702C-AF53-3044-8A11-DA17B5595FD9}" srcOrd="0" destOrd="0" parTransId="{F66ED3F3-F5F3-7744-BA07-9EB50F049D6E}" sibTransId="{7E209D08-8841-B742-82E0-BD10A31D6910}"/>
    <dgm:cxn modelId="{E33358EC-1007-7B4C-8AF9-6C2E7D236F10}" type="presOf" srcId="{5799F1AA-6FB4-2343-B034-E7F51A15BBCD}" destId="{E6BA052A-217D-524E-9161-B3DF6D114749}" srcOrd="0" destOrd="0" presId="urn:microsoft.com/office/officeart/2005/8/layout/radial3"/>
    <dgm:cxn modelId="{A6436703-1518-4347-9AFE-5B8D0EC384F5}" srcId="{6AD8B966-A053-4642-9E82-41AE69EE2FBA}" destId="{5799F1AA-6FB4-2343-B034-E7F51A15BBCD}" srcOrd="0" destOrd="0" parTransId="{3A4B5022-3E4B-454F-B174-43EAC7CF9F12}" sibTransId="{64D5AA3D-13E6-A542-8C86-59E47482381C}"/>
    <dgm:cxn modelId="{523F3CB9-30F5-4441-9354-85B55E3D8C66}" srcId="{5799F1AA-6FB4-2343-B034-E7F51A15BBCD}" destId="{E67E32F2-5941-1648-BBC4-CB6E7603637B}" srcOrd="1" destOrd="0" parTransId="{6476A448-AFC9-FE42-9214-AD27C56C2199}" sibTransId="{30EE952A-7E69-A942-B05A-36BA3C154503}"/>
    <dgm:cxn modelId="{5B285AFB-6205-7343-82A9-4EC836E72378}" type="presParOf" srcId="{2C3DA6E0-7FD1-364A-A2F5-A84B19D9289A}" destId="{CB74F774-F7BF-804A-B746-4C2B17008297}" srcOrd="0" destOrd="0" presId="urn:microsoft.com/office/officeart/2005/8/layout/radial3"/>
    <dgm:cxn modelId="{503C6475-68CB-4947-933A-05FCBE9DD455}" type="presParOf" srcId="{CB74F774-F7BF-804A-B746-4C2B17008297}" destId="{E6BA052A-217D-524E-9161-B3DF6D114749}" srcOrd="0" destOrd="0" presId="urn:microsoft.com/office/officeart/2005/8/layout/radial3"/>
    <dgm:cxn modelId="{4481C27C-4053-9E45-902E-80947C1903B5}" type="presParOf" srcId="{CB74F774-F7BF-804A-B746-4C2B17008297}" destId="{BAD1D8FF-6EBB-A641-9FAE-B2C419E90E72}" srcOrd="1" destOrd="0" presId="urn:microsoft.com/office/officeart/2005/8/layout/radial3"/>
    <dgm:cxn modelId="{B776C6B0-26D3-AA4D-A8DF-BA81A18B54DC}" type="presParOf" srcId="{CB74F774-F7BF-804A-B746-4C2B17008297}" destId="{08EE61BD-AB7D-CA40-B6C8-298316696182}" srcOrd="2" destOrd="0" presId="urn:microsoft.com/office/officeart/2005/8/layout/radial3"/>
    <dgm:cxn modelId="{002E8F0F-AAA4-CF41-BA62-3EC562CD12F0}" type="presParOf" srcId="{CB74F774-F7BF-804A-B746-4C2B17008297}" destId="{049BBBFC-C8DF-AE46-9D2E-154A3424DAA6}" srcOrd="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0.46923</cdr:x>
      <cdr:y>0.45161</cdr:y>
    </cdr:from>
    <cdr:to>
      <cdr:x>0.51282</cdr:x>
      <cdr:y>0.51613</cdr:y>
    </cdr:to>
    <cdr:sp macro="" textlink="">
      <cdr:nvSpPr>
        <cdr:cNvPr id="2" name="Text Box 1"/>
        <cdr:cNvSpPr txBox="1"/>
      </cdr:nvSpPr>
      <cdr:spPr>
        <a:xfrm xmlns:a="http://schemas.openxmlformats.org/drawingml/2006/main">
          <a:off x="2788920" y="1706880"/>
          <a:ext cx="259080" cy="243840"/>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en-US" sz="1100"/>
            <a:t>b</a:t>
          </a:r>
        </a:p>
      </cdr:txBody>
    </cdr:sp>
  </cdr:relSizeAnchor>
  <cdr:relSizeAnchor xmlns:cdr="http://schemas.openxmlformats.org/drawingml/2006/chartDrawing">
    <cdr:from>
      <cdr:x>0.43547</cdr:x>
      <cdr:y>0.71505</cdr:y>
    </cdr:from>
    <cdr:to>
      <cdr:x>0.47906</cdr:x>
      <cdr:y>0.77957</cdr:y>
    </cdr:to>
    <cdr:sp macro="" textlink="">
      <cdr:nvSpPr>
        <cdr:cNvPr id="3" name="Text Box 1"/>
        <cdr:cNvSpPr txBox="1"/>
      </cdr:nvSpPr>
      <cdr:spPr>
        <a:xfrm xmlns:a="http://schemas.openxmlformats.org/drawingml/2006/main">
          <a:off x="2588260" y="2702560"/>
          <a:ext cx="259080" cy="243840"/>
        </a:xfrm>
        <a:prstGeom xmlns:a="http://schemas.openxmlformats.org/drawingml/2006/main" prst="rect">
          <a:avLst/>
        </a:prstGeom>
        <a:ln xmlns:a="http://schemas.openxmlformats.org/drawingml/2006/main">
          <a:noFill/>
        </a:ln>
      </cdr:spPr>
    </cdr:sp>
  </cdr:relSizeAnchor>
  <cdr:relSizeAnchor xmlns:cdr="http://schemas.openxmlformats.org/drawingml/2006/chartDrawing">
    <cdr:from>
      <cdr:x>0.43547</cdr:x>
      <cdr:y>0.71505</cdr:y>
    </cdr:from>
    <cdr:to>
      <cdr:x>0.47906</cdr:x>
      <cdr:y>0.77957</cdr:y>
    </cdr:to>
    <cdr:sp macro="" textlink="">
      <cdr:nvSpPr>
        <cdr:cNvPr id="4" name="Text Box 1"/>
        <cdr:cNvSpPr txBox="1"/>
      </cdr:nvSpPr>
      <cdr:spPr>
        <a:xfrm xmlns:a="http://schemas.openxmlformats.org/drawingml/2006/main">
          <a:off x="2588260" y="2702560"/>
          <a:ext cx="259080" cy="243840"/>
        </a:xfrm>
        <a:prstGeom xmlns:a="http://schemas.openxmlformats.org/drawingml/2006/main" prst="rect">
          <a:avLst/>
        </a:prstGeom>
        <a:ln xmlns:a="http://schemas.openxmlformats.org/drawingml/2006/main">
          <a:noFill/>
        </a:ln>
      </cdr:spPr>
    </cdr:sp>
  </cdr:relSizeAnchor>
  <cdr:relSizeAnchor xmlns:cdr="http://schemas.openxmlformats.org/drawingml/2006/chartDrawing">
    <cdr:from>
      <cdr:x>0.43547</cdr:x>
      <cdr:y>0.71505</cdr:y>
    </cdr:from>
    <cdr:to>
      <cdr:x>0.47906</cdr:x>
      <cdr:y>0.77957</cdr:y>
    </cdr:to>
    <cdr:sp macro="" textlink="">
      <cdr:nvSpPr>
        <cdr:cNvPr id="5" name="Text Box 1"/>
        <cdr:cNvSpPr txBox="1"/>
      </cdr:nvSpPr>
      <cdr:spPr>
        <a:xfrm xmlns:a="http://schemas.openxmlformats.org/drawingml/2006/main">
          <a:off x="2588260" y="2702560"/>
          <a:ext cx="259080" cy="243840"/>
        </a:xfrm>
        <a:prstGeom xmlns:a="http://schemas.openxmlformats.org/drawingml/2006/main" prst="rect">
          <a:avLst/>
        </a:prstGeom>
        <a:ln xmlns:a="http://schemas.openxmlformats.org/drawingml/2006/main">
          <a:noFill/>
        </a:ln>
      </cdr:spPr>
    </cdr:sp>
  </cdr:relSizeAnchor>
  <cdr:relSizeAnchor xmlns:cdr="http://schemas.openxmlformats.org/drawingml/2006/chartDrawing">
    <cdr:from>
      <cdr:x>0.43547</cdr:x>
      <cdr:y>0.71505</cdr:y>
    </cdr:from>
    <cdr:to>
      <cdr:x>0.47906</cdr:x>
      <cdr:y>0.77957</cdr:y>
    </cdr:to>
    <cdr:sp macro="" textlink="">
      <cdr:nvSpPr>
        <cdr:cNvPr id="6" name="Text Box 1"/>
        <cdr:cNvSpPr txBox="1"/>
      </cdr:nvSpPr>
      <cdr:spPr>
        <a:xfrm xmlns:a="http://schemas.openxmlformats.org/drawingml/2006/main">
          <a:off x="2588260" y="2702560"/>
          <a:ext cx="259080" cy="243840"/>
        </a:xfrm>
        <a:prstGeom xmlns:a="http://schemas.openxmlformats.org/drawingml/2006/main" prst="rect">
          <a:avLst/>
        </a:prstGeom>
        <a:ln xmlns:a="http://schemas.openxmlformats.org/drawingml/2006/main">
          <a:noFill/>
        </a:ln>
      </cdr:spPr>
    </cdr:sp>
  </cdr:relSizeAnchor>
  <cdr:relSizeAnchor xmlns:cdr="http://schemas.openxmlformats.org/drawingml/2006/chartDrawing">
    <cdr:from>
      <cdr:x>0.46624</cdr:x>
      <cdr:y>0.44892</cdr:y>
    </cdr:from>
    <cdr:to>
      <cdr:x>0.50983</cdr:x>
      <cdr:y>0.51344</cdr:y>
    </cdr:to>
    <cdr:sp macro="" textlink="">
      <cdr:nvSpPr>
        <cdr:cNvPr id="7" name="Text Box 1"/>
        <cdr:cNvSpPr txBox="1"/>
      </cdr:nvSpPr>
      <cdr:spPr>
        <a:xfrm xmlns:a="http://schemas.openxmlformats.org/drawingml/2006/main">
          <a:off x="2771140" y="1696720"/>
          <a:ext cx="259080" cy="243840"/>
        </a:xfrm>
        <a:prstGeom xmlns:a="http://schemas.openxmlformats.org/drawingml/2006/main" prst="rect">
          <a:avLst/>
        </a:prstGeom>
        <a:ln xmlns:a="http://schemas.openxmlformats.org/drawingml/2006/main">
          <a:noFill/>
        </a:ln>
      </cdr:spPr>
    </cdr:sp>
  </cdr:relSizeAnchor>
  <cdr:relSizeAnchor xmlns:cdr="http://schemas.openxmlformats.org/drawingml/2006/chartDrawing">
    <cdr:from>
      <cdr:x>0.3547</cdr:x>
      <cdr:y>0.71707</cdr:y>
    </cdr:from>
    <cdr:to>
      <cdr:x>0.39829</cdr:x>
      <cdr:y>0.78159</cdr:y>
    </cdr:to>
    <cdr:sp macro="" textlink="">
      <cdr:nvSpPr>
        <cdr:cNvPr id="8" name="Text Box 1"/>
        <cdr:cNvSpPr txBox="1"/>
      </cdr:nvSpPr>
      <cdr:spPr>
        <a:xfrm xmlns:a="http://schemas.openxmlformats.org/drawingml/2006/main">
          <a:off x="2108200" y="2710180"/>
          <a:ext cx="259080" cy="243840"/>
        </a:xfrm>
        <a:prstGeom xmlns:a="http://schemas.openxmlformats.org/drawingml/2006/main" prst="rect">
          <a:avLst/>
        </a:prstGeom>
        <a:ln xmlns:a="http://schemas.openxmlformats.org/drawingml/2006/main">
          <a:noFill/>
        </a:ln>
      </cdr:spPr>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457BEB-EEEE-504A-8371-0E3B9AB4C496}" type="datetimeFigureOut">
              <a:rPr lang="en-US" smtClean="0"/>
              <a:t>6/5/2020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A19550-D652-8A46-98B3-763F42F75C70}" type="slidenum">
              <a:rPr lang="en-US" smtClean="0"/>
              <a:t>‹#›</a:t>
            </a:fld>
            <a:endParaRPr lang="en-US"/>
          </a:p>
        </p:txBody>
      </p:sp>
    </p:spTree>
    <p:extLst>
      <p:ext uri="{BB962C8B-B14F-4D97-AF65-F5344CB8AC3E}">
        <p14:creationId xmlns:p14="http://schemas.microsoft.com/office/powerpoint/2010/main" val="2034712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19550-D652-8A46-98B3-763F42F75C70}" type="slidenum">
              <a:rPr lang="en-US" smtClean="0"/>
              <a:t>1</a:t>
            </a:fld>
            <a:endParaRPr lang="en-US"/>
          </a:p>
        </p:txBody>
      </p:sp>
    </p:spTree>
    <p:extLst>
      <p:ext uri="{BB962C8B-B14F-4D97-AF65-F5344CB8AC3E}">
        <p14:creationId xmlns:p14="http://schemas.microsoft.com/office/powerpoint/2010/main" val="763348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A19550-D652-8A46-98B3-763F42F75C70}" type="slidenum">
              <a:rPr lang="en-US" smtClean="0"/>
              <a:t>60</a:t>
            </a:fld>
            <a:endParaRPr lang="en-US"/>
          </a:p>
        </p:txBody>
      </p:sp>
    </p:spTree>
    <p:extLst>
      <p:ext uri="{BB962C8B-B14F-4D97-AF65-F5344CB8AC3E}">
        <p14:creationId xmlns:p14="http://schemas.microsoft.com/office/powerpoint/2010/main" val="669348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B442C67-8674-D148-B546-CBF6F48FDD0B}" type="datetime1">
              <a:rPr lang="en-US" smtClean="0"/>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FEEAC-6021-184A-936A-D26E75467C8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F4FD5E-0B97-1041-843C-EA2D8AD624A3}" type="datetime1">
              <a:rPr lang="en-US" smtClean="0"/>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FEEAC-6021-184A-936A-D26E75467C8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627400-F0AF-1B4E-B3AC-1DCB808684E2}" type="datetime1">
              <a:rPr lang="en-US" smtClean="0"/>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FEEAC-6021-184A-936A-D26E75467C8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2255E5-ADB4-AD4A-B8A7-A27B9C4AA308}" type="datetime1">
              <a:rPr lang="en-US" smtClean="0"/>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FEEAC-6021-184A-936A-D26E75467C8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B86558-0940-E94B-AB98-67D5B17D37C9}" type="datetime1">
              <a:rPr lang="en-US" smtClean="0"/>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FEEAC-6021-184A-936A-D26E75467C8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8D1851-6E75-5745-A369-17D15EB9A376}" type="datetime1">
              <a:rPr lang="en-US" smtClean="0"/>
              <a:t>6/5/2020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3FEEAC-6021-184A-936A-D26E75467C8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96EF405-2D9D-934B-816D-7E07B5271457}" type="datetime1">
              <a:rPr lang="en-US" smtClean="0"/>
              <a:t>6/5/2020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3FEEAC-6021-184A-936A-D26E75467C8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EE7DBFB-18A8-CD40-95FF-F5ED3BB39229}" type="datetime1">
              <a:rPr lang="en-US" smtClean="0"/>
              <a:t>6/5/2020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3FEEAC-6021-184A-936A-D26E75467C8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B349E5-0FF9-AE4D-82CD-70F0AD22E4C0}" type="datetime1">
              <a:rPr lang="en-US" smtClean="0"/>
              <a:t>6/5/2020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3FEEAC-6021-184A-936A-D26E75467C8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D2D18D-D7D5-E54C-9878-E46619E95849}" type="datetime1">
              <a:rPr lang="en-US" smtClean="0"/>
              <a:t>6/5/2020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3FEEAC-6021-184A-936A-D26E75467C8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524283-4DB9-6741-BF95-417D75C783D5}" type="datetime1">
              <a:rPr lang="en-US" smtClean="0"/>
              <a:t>6/5/2020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3FEEAC-6021-184A-936A-D26E75467C8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F75B59-3B31-D643-B7D8-14DED4B316E6}" type="datetime1">
              <a:rPr lang="en-US" smtClean="0"/>
              <a:t>6/5/2020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3FEEAC-6021-184A-936A-D26E75467C87}" type="slidenum">
              <a:rPr lang="en-US" smtClean="0"/>
              <a:t>‹#›</a:t>
            </a:fld>
            <a:endParaRPr lang="en-US"/>
          </a:p>
        </p:txBody>
      </p:sp>
    </p:spTree>
    <p:extLst>
      <p:ext uri="{BB962C8B-B14F-4D97-AF65-F5344CB8AC3E}">
        <p14:creationId xmlns:p14="http://schemas.microsoft.com/office/powerpoint/2010/main" val="445191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6.tiff"/></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eg"/></Relationships>
</file>

<file path=ppt/slides/_rels/slide4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5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2.jpeg"/><Relationship Id="rId7" Type="http://schemas.openxmlformats.org/officeDocument/2006/relationships/image" Target="../media/image66.png"/><Relationship Id="rId2" Type="http://schemas.openxmlformats.org/officeDocument/2006/relationships/image" Target="../media/image61.jpeg"/><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 Id="rId9" Type="http://schemas.openxmlformats.org/officeDocument/2006/relationships/image" Target="../media/image6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34501" y="1973238"/>
            <a:ext cx="6109499" cy="2969895"/>
          </a:xfrm>
          <a:prstGeom prst="rect">
            <a:avLst/>
          </a:prstGeom>
        </p:spPr>
      </p:pic>
      <p:pic>
        <p:nvPicPr>
          <p:cNvPr id="7" name="Picture 6"/>
          <p:cNvPicPr/>
          <p:nvPr/>
        </p:nvPicPr>
        <p:blipFill rotWithShape="1">
          <a:blip r:embed="rId4" cstate="email">
            <a:extLst>
              <a:ext uri="{28A0092B-C50C-407E-A947-70E740481C1C}">
                <a14:useLocalDpi xmlns:a14="http://schemas.microsoft.com/office/drawing/2010/main"/>
              </a:ext>
            </a:extLst>
          </a:blip>
          <a:srcRect l="28240"/>
          <a:stretch/>
        </p:blipFill>
        <p:spPr>
          <a:xfrm>
            <a:off x="0" y="1973239"/>
            <a:ext cx="4113842" cy="2969895"/>
          </a:xfrm>
          <a:prstGeom prst="rect">
            <a:avLst/>
          </a:prstGeom>
        </p:spPr>
      </p:pic>
      <p:sp>
        <p:nvSpPr>
          <p:cNvPr id="4" name="Rectangle 3"/>
          <p:cNvSpPr/>
          <p:nvPr/>
        </p:nvSpPr>
        <p:spPr>
          <a:xfrm>
            <a:off x="335150" y="708249"/>
            <a:ext cx="8628966" cy="954107"/>
          </a:xfrm>
          <a:prstGeom prst="rect">
            <a:avLst/>
          </a:prstGeom>
        </p:spPr>
        <p:txBody>
          <a:bodyPr wrap="square">
            <a:spAutoFit/>
          </a:bodyPr>
          <a:lstStyle/>
          <a:p>
            <a:pPr algn="ctr">
              <a:spcBef>
                <a:spcPts val="450"/>
              </a:spcBef>
              <a:spcAft>
                <a:spcPts val="450"/>
              </a:spcAft>
            </a:pPr>
            <a:r>
              <a:rPr lang="en-US" sz="2800" dirty="0" smtClean="0">
                <a:latin typeface="Arial" charset="0"/>
                <a:ea typeface="Arial" charset="0"/>
                <a:cs typeface="Arial" charset="0"/>
              </a:rPr>
              <a:t>BÁO CÁO TỔNG KẾT GÓI </a:t>
            </a:r>
            <a:r>
              <a:rPr lang="en-US" sz="2800" dirty="0">
                <a:latin typeface="Arial" charset="0"/>
                <a:ea typeface="Arial" charset="0"/>
                <a:cs typeface="Arial" charset="0"/>
              </a:rPr>
              <a:t>THẦU 29: </a:t>
            </a:r>
            <a:br>
              <a:rPr lang="en-US" sz="2800" dirty="0">
                <a:latin typeface="Arial" charset="0"/>
                <a:ea typeface="Arial" charset="0"/>
                <a:cs typeface="Arial" charset="0"/>
              </a:rPr>
            </a:br>
            <a:r>
              <a:rPr lang="en-US" sz="2800" dirty="0">
                <a:latin typeface="Arial" charset="0"/>
                <a:ea typeface="Arial" charset="0"/>
                <a:cs typeface="Arial" charset="0"/>
              </a:rPr>
              <a:t>NGHIÊN CỨU XỬ LÝ CHẤT THẢI NUÔI </a:t>
            </a:r>
            <a:r>
              <a:rPr lang="en-US" sz="2800" dirty="0" smtClean="0">
                <a:latin typeface="Arial" charset="0"/>
                <a:ea typeface="Arial" charset="0"/>
                <a:cs typeface="Arial" charset="0"/>
              </a:rPr>
              <a:t>TÔM</a:t>
            </a:r>
          </a:p>
        </p:txBody>
      </p:sp>
      <p:sp>
        <p:nvSpPr>
          <p:cNvPr id="6" name="Rectangle 5"/>
          <p:cNvSpPr/>
          <p:nvPr/>
        </p:nvSpPr>
        <p:spPr>
          <a:xfrm>
            <a:off x="155267" y="5179852"/>
            <a:ext cx="8808849" cy="1477328"/>
          </a:xfrm>
          <a:prstGeom prst="rect">
            <a:avLst/>
          </a:prstGeom>
        </p:spPr>
        <p:txBody>
          <a:bodyPr wrap="square">
            <a:spAutoFit/>
          </a:bodyPr>
          <a:lstStyle/>
          <a:p>
            <a:pPr marL="180340" marR="0" indent="-180340">
              <a:lnSpc>
                <a:spcPts val="3580"/>
              </a:lnSpc>
              <a:spcBef>
                <a:spcPts val="0"/>
              </a:spcBef>
              <a:spcAft>
                <a:spcPts val="0"/>
              </a:spcAft>
            </a:pPr>
            <a:r>
              <a:rPr lang="en-US" sz="2400" spc="-30" dirty="0" err="1">
                <a:latin typeface="Arial" charset="0"/>
                <a:ea typeface="Arial" charset="0"/>
                <a:cs typeface="Arial" charset="0"/>
              </a:rPr>
              <a:t>Đơn</a:t>
            </a:r>
            <a:r>
              <a:rPr lang="en-US" sz="2400" spc="-30" dirty="0">
                <a:latin typeface="Arial" charset="0"/>
                <a:ea typeface="Arial" charset="0"/>
                <a:cs typeface="Arial" charset="0"/>
              </a:rPr>
              <a:t> </a:t>
            </a:r>
            <a:r>
              <a:rPr lang="en-US" sz="2400" spc="-30" dirty="0" err="1">
                <a:latin typeface="Arial" charset="0"/>
                <a:ea typeface="Arial" charset="0"/>
                <a:cs typeface="Arial" charset="0"/>
              </a:rPr>
              <a:t>vị</a:t>
            </a:r>
            <a:r>
              <a:rPr lang="en-US" sz="2400" spc="-30" dirty="0">
                <a:latin typeface="Arial" charset="0"/>
                <a:ea typeface="Arial" charset="0"/>
                <a:cs typeface="Arial" charset="0"/>
              </a:rPr>
              <a:t> </a:t>
            </a:r>
            <a:r>
              <a:rPr lang="en-US" sz="2400" spc="-30" dirty="0" err="1">
                <a:latin typeface="Arial" charset="0"/>
                <a:ea typeface="Arial" charset="0"/>
                <a:cs typeface="Arial" charset="0"/>
              </a:rPr>
              <a:t>tư</a:t>
            </a:r>
            <a:r>
              <a:rPr lang="en-US" sz="2400" spc="-30" dirty="0">
                <a:latin typeface="Arial" charset="0"/>
                <a:ea typeface="Arial" charset="0"/>
                <a:cs typeface="Arial" charset="0"/>
              </a:rPr>
              <a:t> </a:t>
            </a:r>
            <a:r>
              <a:rPr lang="en-US" sz="2400" spc="-30" dirty="0" err="1">
                <a:latin typeface="Arial" charset="0"/>
                <a:ea typeface="Arial" charset="0"/>
                <a:cs typeface="Arial" charset="0"/>
              </a:rPr>
              <a:t>vấn</a:t>
            </a:r>
            <a:r>
              <a:rPr lang="en-US" sz="2400" spc="-30" dirty="0">
                <a:latin typeface="Arial" charset="0"/>
                <a:ea typeface="Arial" charset="0"/>
                <a:cs typeface="Arial" charset="0"/>
              </a:rPr>
              <a:t>: </a:t>
            </a:r>
            <a:r>
              <a:rPr lang="en-US" sz="2400" spc="-30" dirty="0" smtClean="0">
                <a:latin typeface="Arial" charset="0"/>
                <a:ea typeface="Arial" charset="0"/>
                <a:cs typeface="Arial" charset="0"/>
              </a:rPr>
              <a:t>TT </a:t>
            </a:r>
            <a:r>
              <a:rPr lang="en-US" sz="2400" spc="-30" dirty="0" err="1">
                <a:latin typeface="Arial" charset="0"/>
                <a:ea typeface="Arial" charset="0"/>
                <a:cs typeface="Arial" charset="0"/>
              </a:rPr>
              <a:t>Chuyển</a:t>
            </a:r>
            <a:r>
              <a:rPr lang="en-US" sz="2400" spc="-30" dirty="0">
                <a:latin typeface="Arial" charset="0"/>
                <a:ea typeface="Arial" charset="0"/>
                <a:cs typeface="Arial" charset="0"/>
              </a:rPr>
              <a:t> </a:t>
            </a:r>
            <a:r>
              <a:rPr lang="en-US" sz="2400" spc="-30" dirty="0" err="1">
                <a:latin typeface="Arial" charset="0"/>
                <a:ea typeface="Arial" charset="0"/>
                <a:cs typeface="Arial" charset="0"/>
              </a:rPr>
              <a:t>giao</a:t>
            </a:r>
            <a:r>
              <a:rPr lang="en-US" sz="2400" spc="-30" dirty="0">
                <a:latin typeface="Arial" charset="0"/>
                <a:ea typeface="Arial" charset="0"/>
                <a:cs typeface="Arial" charset="0"/>
              </a:rPr>
              <a:t> </a:t>
            </a:r>
            <a:r>
              <a:rPr lang="en-US" sz="2400" spc="-30" dirty="0" smtClean="0">
                <a:latin typeface="Arial" charset="0"/>
                <a:ea typeface="Arial" charset="0"/>
                <a:cs typeface="Arial" charset="0"/>
              </a:rPr>
              <a:t>CN </a:t>
            </a:r>
            <a:r>
              <a:rPr lang="en-US" sz="2400" spc="-30" dirty="0" err="1" smtClean="0">
                <a:latin typeface="Arial" charset="0"/>
                <a:ea typeface="Arial" charset="0"/>
                <a:cs typeface="Arial" charset="0"/>
              </a:rPr>
              <a:t>và</a:t>
            </a:r>
            <a:r>
              <a:rPr lang="en-US" sz="2400" spc="-30" dirty="0" smtClean="0">
                <a:latin typeface="Arial" charset="0"/>
                <a:ea typeface="Arial" charset="0"/>
                <a:cs typeface="Arial" charset="0"/>
              </a:rPr>
              <a:t> </a:t>
            </a:r>
            <a:r>
              <a:rPr lang="en-US" sz="2400" spc="-30" dirty="0" err="1">
                <a:latin typeface="Arial" charset="0"/>
                <a:ea typeface="Arial" charset="0"/>
                <a:cs typeface="Arial" charset="0"/>
              </a:rPr>
              <a:t>Dịch</a:t>
            </a:r>
            <a:r>
              <a:rPr lang="en-US" sz="2400" spc="-30" dirty="0">
                <a:latin typeface="Arial" charset="0"/>
                <a:ea typeface="Arial" charset="0"/>
                <a:cs typeface="Arial" charset="0"/>
              </a:rPr>
              <a:t> </a:t>
            </a:r>
            <a:r>
              <a:rPr lang="en-US" sz="2400" spc="-30" dirty="0" err="1">
                <a:latin typeface="Arial" charset="0"/>
                <a:ea typeface="Arial" charset="0"/>
                <a:cs typeface="Arial" charset="0"/>
              </a:rPr>
              <a:t>vụ</a:t>
            </a:r>
            <a:r>
              <a:rPr lang="en-US" sz="2400" spc="-30" dirty="0">
                <a:latin typeface="Arial" charset="0"/>
                <a:ea typeface="Arial" charset="0"/>
                <a:cs typeface="Arial" charset="0"/>
              </a:rPr>
              <a:t> </a:t>
            </a:r>
            <a:r>
              <a:rPr lang="en-US" sz="2400" spc="-30" dirty="0" err="1">
                <a:latin typeface="Arial" charset="0"/>
                <a:ea typeface="Arial" charset="0"/>
                <a:cs typeface="Arial" charset="0"/>
              </a:rPr>
              <a:t>thủy</a:t>
            </a:r>
            <a:r>
              <a:rPr lang="en-US" sz="2400" spc="-30" dirty="0">
                <a:latin typeface="Arial" charset="0"/>
                <a:ea typeface="Arial" charset="0"/>
                <a:cs typeface="Arial" charset="0"/>
              </a:rPr>
              <a:t> </a:t>
            </a:r>
            <a:r>
              <a:rPr lang="en-US" sz="2400" spc="-30" dirty="0" err="1">
                <a:latin typeface="Arial" charset="0"/>
                <a:ea typeface="Arial" charset="0"/>
                <a:cs typeface="Arial" charset="0"/>
              </a:rPr>
              <a:t>sản</a:t>
            </a:r>
            <a:r>
              <a:rPr lang="en-US" sz="2400" spc="-30" dirty="0">
                <a:latin typeface="Arial" charset="0"/>
                <a:ea typeface="Arial" charset="0"/>
                <a:cs typeface="Arial" charset="0"/>
              </a:rPr>
              <a:t> </a:t>
            </a:r>
            <a:r>
              <a:rPr lang="en-US" sz="2400" spc="-30" dirty="0" err="1">
                <a:latin typeface="Arial" charset="0"/>
                <a:ea typeface="Arial" charset="0"/>
                <a:cs typeface="Arial" charset="0"/>
              </a:rPr>
              <a:t>Việt</a:t>
            </a:r>
            <a:r>
              <a:rPr lang="en-US" sz="2400" spc="-30" dirty="0">
                <a:latin typeface="Arial" charset="0"/>
                <a:ea typeface="Arial" charset="0"/>
                <a:cs typeface="Arial" charset="0"/>
              </a:rPr>
              <a:t> </a:t>
            </a:r>
            <a:r>
              <a:rPr lang="en-US" sz="2400" spc="-30" dirty="0" smtClean="0">
                <a:latin typeface="Arial" charset="0"/>
                <a:ea typeface="Arial" charset="0"/>
                <a:cs typeface="Arial" charset="0"/>
              </a:rPr>
              <a:t>Nam</a:t>
            </a:r>
          </a:p>
          <a:p>
            <a:pPr marL="180340" marR="0" indent="-180340">
              <a:lnSpc>
                <a:spcPts val="3580"/>
              </a:lnSpc>
              <a:spcBef>
                <a:spcPts val="0"/>
              </a:spcBef>
              <a:spcAft>
                <a:spcPts val="0"/>
              </a:spcAft>
            </a:pPr>
            <a:r>
              <a:rPr lang="en-US" sz="2400" spc="-30" dirty="0" err="1" smtClean="0">
                <a:effectLst/>
                <a:latin typeface="Arial" charset="0"/>
                <a:ea typeface="Arial" charset="0"/>
                <a:cs typeface="Arial" charset="0"/>
              </a:rPr>
              <a:t>Tư</a:t>
            </a:r>
            <a:r>
              <a:rPr lang="en-US" sz="2400" spc="-30" dirty="0" smtClean="0">
                <a:effectLst/>
                <a:latin typeface="Arial" charset="0"/>
                <a:ea typeface="Arial" charset="0"/>
                <a:cs typeface="Arial" charset="0"/>
              </a:rPr>
              <a:t> </a:t>
            </a:r>
            <a:r>
              <a:rPr lang="en-US" sz="2400" spc="-30" dirty="0" err="1" smtClean="0">
                <a:effectLst/>
                <a:latin typeface="Arial" charset="0"/>
                <a:ea typeface="Arial" charset="0"/>
                <a:cs typeface="Arial" charset="0"/>
              </a:rPr>
              <a:t>vấn</a:t>
            </a:r>
            <a:r>
              <a:rPr lang="en-US" sz="2400" spc="-30" dirty="0" smtClean="0">
                <a:effectLst/>
                <a:latin typeface="Arial" charset="0"/>
                <a:ea typeface="Arial" charset="0"/>
                <a:cs typeface="Arial" charset="0"/>
              </a:rPr>
              <a:t> </a:t>
            </a:r>
            <a:r>
              <a:rPr lang="en-US" sz="2400" spc="-30" dirty="0" err="1" smtClean="0">
                <a:effectLst/>
                <a:latin typeface="Arial" charset="0"/>
                <a:ea typeface="Arial" charset="0"/>
                <a:cs typeface="Arial" charset="0"/>
              </a:rPr>
              <a:t>trưởng</a:t>
            </a:r>
            <a:r>
              <a:rPr lang="en-US" sz="2400" spc="-30" dirty="0" smtClean="0">
                <a:effectLst/>
                <a:latin typeface="Arial" charset="0"/>
                <a:ea typeface="Arial" charset="0"/>
                <a:cs typeface="Arial" charset="0"/>
              </a:rPr>
              <a:t>: </a:t>
            </a:r>
            <a:r>
              <a:rPr lang="en-US" sz="2400" spc="-30" dirty="0" err="1" smtClean="0">
                <a:effectLst/>
                <a:latin typeface="Arial" charset="0"/>
                <a:ea typeface="Arial" charset="0"/>
                <a:cs typeface="Arial" charset="0"/>
              </a:rPr>
              <a:t>Nguyễn</a:t>
            </a:r>
            <a:r>
              <a:rPr lang="en-US" sz="2400" spc="-30" dirty="0" smtClean="0">
                <a:effectLst/>
                <a:latin typeface="Arial" charset="0"/>
                <a:ea typeface="Arial" charset="0"/>
                <a:cs typeface="Arial" charset="0"/>
              </a:rPr>
              <a:t> </a:t>
            </a:r>
            <a:r>
              <a:rPr lang="en-US" sz="2400" spc="-30" dirty="0" err="1" smtClean="0">
                <a:effectLst/>
                <a:latin typeface="Arial" charset="0"/>
                <a:ea typeface="Arial" charset="0"/>
                <a:cs typeface="Arial" charset="0"/>
              </a:rPr>
              <a:t>Tử</a:t>
            </a:r>
            <a:r>
              <a:rPr lang="en-US" sz="2400" spc="-30" dirty="0" smtClean="0">
                <a:effectLst/>
                <a:latin typeface="Arial" charset="0"/>
                <a:ea typeface="Arial" charset="0"/>
                <a:cs typeface="Arial" charset="0"/>
              </a:rPr>
              <a:t> </a:t>
            </a:r>
            <a:r>
              <a:rPr lang="en-US" sz="2400" spc="-30" dirty="0" err="1" smtClean="0">
                <a:effectLst/>
                <a:latin typeface="Arial" charset="0"/>
                <a:ea typeface="Arial" charset="0"/>
                <a:cs typeface="Arial" charset="0"/>
              </a:rPr>
              <a:t>Cương</a:t>
            </a:r>
            <a:endParaRPr lang="en-US" sz="2400" spc="-30" dirty="0" smtClean="0">
              <a:effectLst/>
              <a:latin typeface="Arial" charset="0"/>
              <a:ea typeface="Arial" charset="0"/>
              <a:cs typeface="Arial" charset="0"/>
            </a:endParaRPr>
          </a:p>
          <a:p>
            <a:pPr marL="180340" marR="0" indent="-180340">
              <a:lnSpc>
                <a:spcPts val="3580"/>
              </a:lnSpc>
              <a:spcBef>
                <a:spcPts val="0"/>
              </a:spcBef>
              <a:spcAft>
                <a:spcPts val="0"/>
              </a:spcAft>
            </a:pPr>
            <a:r>
              <a:rPr lang="en-US" sz="2400" spc="-30" dirty="0" err="1" smtClean="0">
                <a:latin typeface="Arial" charset="0"/>
                <a:ea typeface="Arial" charset="0"/>
                <a:cs typeface="Arial" charset="0"/>
              </a:rPr>
              <a:t>Thời</a:t>
            </a:r>
            <a:r>
              <a:rPr lang="en-US" sz="2400" spc="-30" dirty="0" smtClean="0">
                <a:latin typeface="Arial" charset="0"/>
                <a:ea typeface="Arial" charset="0"/>
                <a:cs typeface="Arial" charset="0"/>
              </a:rPr>
              <a:t> </a:t>
            </a:r>
            <a:r>
              <a:rPr lang="en-US" sz="2400" spc="-30" dirty="0" err="1" smtClean="0">
                <a:latin typeface="Arial" charset="0"/>
                <a:ea typeface="Arial" charset="0"/>
                <a:cs typeface="Arial" charset="0"/>
              </a:rPr>
              <a:t>gian</a:t>
            </a:r>
            <a:r>
              <a:rPr lang="en-US" sz="2400" spc="-30" dirty="0" smtClean="0">
                <a:latin typeface="Arial" charset="0"/>
                <a:ea typeface="Arial" charset="0"/>
                <a:cs typeface="Arial" charset="0"/>
              </a:rPr>
              <a:t> </a:t>
            </a:r>
            <a:r>
              <a:rPr lang="en-US" sz="2400" spc="-30" dirty="0" err="1" smtClean="0">
                <a:latin typeface="Arial" charset="0"/>
                <a:ea typeface="Arial" charset="0"/>
                <a:cs typeface="Arial" charset="0"/>
              </a:rPr>
              <a:t>thực</a:t>
            </a:r>
            <a:r>
              <a:rPr lang="en-US" sz="2400" spc="-30" dirty="0" smtClean="0">
                <a:latin typeface="Arial" charset="0"/>
                <a:ea typeface="Arial" charset="0"/>
                <a:cs typeface="Arial" charset="0"/>
              </a:rPr>
              <a:t> </a:t>
            </a:r>
            <a:r>
              <a:rPr lang="en-US" sz="2400" spc="-30" dirty="0" err="1" smtClean="0">
                <a:latin typeface="Arial" charset="0"/>
                <a:ea typeface="Arial" charset="0"/>
                <a:cs typeface="Arial" charset="0"/>
              </a:rPr>
              <a:t>hiện</a:t>
            </a:r>
            <a:r>
              <a:rPr lang="en-US" sz="2400" spc="-30" dirty="0" smtClean="0">
                <a:latin typeface="Arial" charset="0"/>
                <a:ea typeface="Arial" charset="0"/>
                <a:cs typeface="Arial" charset="0"/>
              </a:rPr>
              <a:t>: 6/2018-3/2020</a:t>
            </a:r>
            <a:endParaRPr lang="en-US" sz="2400" dirty="0">
              <a:effectLst/>
              <a:latin typeface="Arial" charset="0"/>
              <a:ea typeface="Arial" charset="0"/>
              <a:cs typeface="Arial" charset="0"/>
            </a:endParaRPr>
          </a:p>
        </p:txBody>
      </p:sp>
      <p:sp>
        <p:nvSpPr>
          <p:cNvPr id="2" name="Slide Number Placeholder 1"/>
          <p:cNvSpPr>
            <a:spLocks noGrp="1"/>
          </p:cNvSpPr>
          <p:nvPr>
            <p:ph type="sldNum" sz="quarter" idx="12"/>
          </p:nvPr>
        </p:nvSpPr>
        <p:spPr/>
        <p:txBody>
          <a:bodyPr/>
          <a:lstStyle/>
          <a:p>
            <a:fld id="{5D3FEEAC-6021-184A-936A-D26E75467C87}" type="slidenum">
              <a:rPr lang="en-US" smtClean="0"/>
              <a:t>1</a:t>
            </a:fld>
            <a:endParaRPr lang="en-US"/>
          </a:p>
        </p:txBody>
      </p:sp>
    </p:spTree>
    <p:extLst>
      <p:ext uri="{BB962C8B-B14F-4D97-AF65-F5344CB8AC3E}">
        <p14:creationId xmlns:p14="http://schemas.microsoft.com/office/powerpoint/2010/main" val="629639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3762"/>
            <a:ext cx="7886700" cy="620992"/>
          </a:xfrm>
        </p:spPr>
        <p:txBody>
          <a:bodyPr>
            <a:normAutofit/>
          </a:bodyPr>
          <a:lstStyle/>
          <a:p>
            <a:pPr algn="ctr"/>
            <a:r>
              <a:rPr lang="en-US" sz="2800" b="1" dirty="0" err="1" smtClean="0">
                <a:latin typeface="Arial" charset="0"/>
                <a:ea typeface="Arial" charset="0"/>
                <a:cs typeface="Arial" charset="0"/>
              </a:rPr>
              <a:t>Nội</a:t>
            </a:r>
            <a:r>
              <a:rPr lang="en-US" sz="2800" b="1" dirty="0" smtClean="0">
                <a:latin typeface="Arial" charset="0"/>
                <a:ea typeface="Arial" charset="0"/>
                <a:cs typeface="Arial" charset="0"/>
              </a:rPr>
              <a:t> dung 2</a:t>
            </a:r>
            <a:endParaRPr lang="en-US" sz="2800" b="1" dirty="0">
              <a:latin typeface="Arial" charset="0"/>
              <a:ea typeface="Arial" charset="0"/>
              <a:cs typeface="Arial" charset="0"/>
            </a:endParaRPr>
          </a:p>
        </p:txBody>
      </p:sp>
      <p:sp>
        <p:nvSpPr>
          <p:cNvPr id="3" name="Content Placeholder 2"/>
          <p:cNvSpPr>
            <a:spLocks noGrp="1"/>
          </p:cNvSpPr>
          <p:nvPr>
            <p:ph idx="1"/>
          </p:nvPr>
        </p:nvSpPr>
        <p:spPr>
          <a:xfrm>
            <a:off x="197224" y="1201271"/>
            <a:ext cx="8946776" cy="4840756"/>
          </a:xfrm>
        </p:spPr>
        <p:txBody>
          <a:bodyPr>
            <a:normAutofit/>
          </a:bodyPr>
          <a:lstStyle/>
          <a:p>
            <a:pPr marL="342900" lvl="1" indent="-342900">
              <a:lnSpc>
                <a:spcPct val="150000"/>
              </a:lnSpc>
              <a:spcBef>
                <a:spcPts val="1000"/>
              </a:spcBef>
              <a:buFontTx/>
              <a:buChar char="-"/>
            </a:pPr>
            <a:r>
              <a:rPr lang="nl-NL" dirty="0" err="1" smtClean="0">
                <a:solidFill>
                  <a:schemeClr val="accent1"/>
                </a:solidFill>
                <a:latin typeface="Arial" charset="0"/>
                <a:ea typeface="Arial" charset="0"/>
                <a:cs typeface="Arial" charset="0"/>
              </a:rPr>
              <a:t>Nghiên</a:t>
            </a:r>
            <a:r>
              <a:rPr lang="nl-NL" dirty="0" smtClean="0">
                <a:solidFill>
                  <a:schemeClr val="accent1"/>
                </a:solidFill>
                <a:latin typeface="Arial" charset="0"/>
                <a:ea typeface="Arial" charset="0"/>
                <a:cs typeface="Arial" charset="0"/>
              </a:rPr>
              <a:t> </a:t>
            </a:r>
            <a:r>
              <a:rPr lang="nl-NL" dirty="0" err="1" smtClean="0">
                <a:solidFill>
                  <a:schemeClr val="accent1"/>
                </a:solidFill>
                <a:latin typeface="Arial" charset="0"/>
                <a:ea typeface="Arial" charset="0"/>
                <a:cs typeface="Arial" charset="0"/>
              </a:rPr>
              <a:t>cứu</a:t>
            </a:r>
            <a:r>
              <a:rPr lang="nl-NL" dirty="0" smtClean="0">
                <a:solidFill>
                  <a:schemeClr val="accent1"/>
                </a:solidFill>
                <a:latin typeface="Arial" charset="0"/>
                <a:ea typeface="Arial" charset="0"/>
                <a:cs typeface="Arial" charset="0"/>
              </a:rPr>
              <a:t> 2 </a:t>
            </a:r>
            <a:r>
              <a:rPr lang="vi-VN" dirty="0" err="1" smtClean="0">
                <a:solidFill>
                  <a:schemeClr val="accent1"/>
                </a:solidFill>
                <a:latin typeface="Arial" charset="0"/>
                <a:ea typeface="Arial" charset="0"/>
                <a:cs typeface="Arial" charset="0"/>
              </a:rPr>
              <a:t>c</a:t>
            </a:r>
            <a:r>
              <a:rPr lang="nl-NL" dirty="0" err="1" smtClean="0">
                <a:solidFill>
                  <a:schemeClr val="accent1"/>
                </a:solidFill>
                <a:latin typeface="Arial" charset="0"/>
                <a:ea typeface="Arial" charset="0"/>
                <a:cs typeface="Arial" charset="0"/>
              </a:rPr>
              <a:t>ông</a:t>
            </a:r>
            <a:r>
              <a:rPr lang="nl-NL" dirty="0" smtClean="0">
                <a:solidFill>
                  <a:schemeClr val="accent1"/>
                </a:solidFill>
                <a:latin typeface="Arial" charset="0"/>
                <a:ea typeface="Arial" charset="0"/>
                <a:cs typeface="Arial" charset="0"/>
              </a:rPr>
              <a:t> </a:t>
            </a:r>
            <a:r>
              <a:rPr lang="nl-NL" dirty="0" err="1" smtClean="0">
                <a:solidFill>
                  <a:schemeClr val="accent1"/>
                </a:solidFill>
                <a:latin typeface="Arial" charset="0"/>
                <a:ea typeface="Arial" charset="0"/>
                <a:cs typeface="Arial" charset="0"/>
              </a:rPr>
              <a:t>nghệ</a:t>
            </a:r>
            <a:r>
              <a:rPr lang="nl-NL" dirty="0" smtClean="0">
                <a:solidFill>
                  <a:schemeClr val="accent1"/>
                </a:solidFill>
                <a:latin typeface="Arial" charset="0"/>
                <a:ea typeface="Arial" charset="0"/>
                <a:cs typeface="Arial" charset="0"/>
              </a:rPr>
              <a:t> </a:t>
            </a:r>
            <a:r>
              <a:rPr lang="nl-NL" dirty="0" err="1" smtClean="0">
                <a:solidFill>
                  <a:schemeClr val="accent1"/>
                </a:solidFill>
                <a:latin typeface="Arial" charset="0"/>
                <a:ea typeface="Arial" charset="0"/>
                <a:cs typeface="Arial" charset="0"/>
              </a:rPr>
              <a:t>xử</a:t>
            </a:r>
            <a:r>
              <a:rPr lang="nl-NL" dirty="0" smtClean="0">
                <a:solidFill>
                  <a:schemeClr val="accent1"/>
                </a:solidFill>
                <a:latin typeface="Arial" charset="0"/>
                <a:ea typeface="Arial" charset="0"/>
                <a:cs typeface="Arial" charset="0"/>
              </a:rPr>
              <a:t> </a:t>
            </a:r>
            <a:r>
              <a:rPr lang="nl-NL" dirty="0" err="1">
                <a:solidFill>
                  <a:schemeClr val="accent1"/>
                </a:solidFill>
                <a:latin typeface="Arial" charset="0"/>
                <a:ea typeface="Arial" charset="0"/>
                <a:cs typeface="Arial" charset="0"/>
              </a:rPr>
              <a:t>lý</a:t>
            </a:r>
            <a:r>
              <a:rPr lang="nl-NL" dirty="0">
                <a:solidFill>
                  <a:schemeClr val="accent1"/>
                </a:solidFill>
                <a:latin typeface="Arial" charset="0"/>
                <a:ea typeface="Arial" charset="0"/>
                <a:cs typeface="Arial" charset="0"/>
              </a:rPr>
              <a:t> </a:t>
            </a:r>
            <a:r>
              <a:rPr lang="nl-NL" dirty="0" err="1">
                <a:solidFill>
                  <a:schemeClr val="accent1"/>
                </a:solidFill>
                <a:latin typeface="Arial" charset="0"/>
                <a:ea typeface="Arial" charset="0"/>
                <a:cs typeface="Arial" charset="0"/>
              </a:rPr>
              <a:t>bùn</a:t>
            </a:r>
            <a:r>
              <a:rPr lang="nl-NL" dirty="0">
                <a:solidFill>
                  <a:schemeClr val="accent1"/>
                </a:solidFill>
                <a:latin typeface="Arial" charset="0"/>
                <a:ea typeface="Arial" charset="0"/>
                <a:cs typeface="Arial" charset="0"/>
              </a:rPr>
              <a:t> </a:t>
            </a:r>
            <a:r>
              <a:rPr lang="nl-NL" dirty="0" err="1">
                <a:solidFill>
                  <a:schemeClr val="accent1"/>
                </a:solidFill>
                <a:latin typeface="Arial" charset="0"/>
                <a:ea typeface="Arial" charset="0"/>
                <a:cs typeface="Arial" charset="0"/>
              </a:rPr>
              <a:t>thải</a:t>
            </a:r>
            <a:r>
              <a:rPr lang="vi-VN" dirty="0">
                <a:solidFill>
                  <a:schemeClr val="accent1"/>
                </a:solidFill>
                <a:latin typeface="Arial" charset="0"/>
                <a:ea typeface="Arial" charset="0"/>
                <a:cs typeface="Arial" charset="0"/>
              </a:rPr>
              <a:t> cuối vụ nuôi</a:t>
            </a:r>
            <a:r>
              <a:rPr lang="nl-NL" dirty="0">
                <a:solidFill>
                  <a:schemeClr val="accent1"/>
                </a:solidFill>
                <a:latin typeface="Arial" charset="0"/>
                <a:ea typeface="Arial" charset="0"/>
                <a:cs typeface="Arial" charset="0"/>
              </a:rPr>
              <a:t> </a:t>
            </a:r>
            <a:r>
              <a:rPr lang="nl-NL" dirty="0" err="1">
                <a:solidFill>
                  <a:schemeClr val="accent1"/>
                </a:solidFill>
                <a:latin typeface="Arial" charset="0"/>
                <a:ea typeface="Arial" charset="0"/>
                <a:cs typeface="Arial" charset="0"/>
              </a:rPr>
              <a:t>ở</a:t>
            </a:r>
            <a:r>
              <a:rPr lang="nl-NL" dirty="0">
                <a:solidFill>
                  <a:schemeClr val="accent1"/>
                </a:solidFill>
                <a:latin typeface="Arial" charset="0"/>
                <a:ea typeface="Arial" charset="0"/>
                <a:cs typeface="Arial" charset="0"/>
              </a:rPr>
              <a:t> </a:t>
            </a:r>
            <a:r>
              <a:rPr lang="nl-NL" dirty="0" err="1">
                <a:solidFill>
                  <a:schemeClr val="accent1"/>
                </a:solidFill>
                <a:latin typeface="Arial" charset="0"/>
                <a:ea typeface="Arial" charset="0"/>
                <a:cs typeface="Arial" charset="0"/>
              </a:rPr>
              <a:t>các</a:t>
            </a:r>
            <a:r>
              <a:rPr lang="nl-NL" dirty="0">
                <a:solidFill>
                  <a:schemeClr val="accent1"/>
                </a:solidFill>
                <a:latin typeface="Arial" charset="0"/>
                <a:ea typeface="Arial" charset="0"/>
                <a:cs typeface="Arial" charset="0"/>
              </a:rPr>
              <a:t> </a:t>
            </a:r>
            <a:r>
              <a:rPr lang="nl-NL" dirty="0" err="1">
                <a:solidFill>
                  <a:schemeClr val="accent1"/>
                </a:solidFill>
                <a:latin typeface="Arial" charset="0"/>
                <a:ea typeface="Arial" charset="0"/>
                <a:cs typeface="Arial" charset="0"/>
              </a:rPr>
              <a:t>trang</a:t>
            </a:r>
            <a:r>
              <a:rPr lang="nl-NL" dirty="0">
                <a:solidFill>
                  <a:schemeClr val="accent1"/>
                </a:solidFill>
                <a:latin typeface="Arial" charset="0"/>
                <a:ea typeface="Arial" charset="0"/>
                <a:cs typeface="Arial" charset="0"/>
              </a:rPr>
              <a:t> </a:t>
            </a:r>
            <a:r>
              <a:rPr lang="nl-NL" dirty="0" err="1">
                <a:solidFill>
                  <a:schemeClr val="accent1"/>
                </a:solidFill>
                <a:latin typeface="Arial" charset="0"/>
                <a:ea typeface="Arial" charset="0"/>
                <a:cs typeface="Arial" charset="0"/>
              </a:rPr>
              <a:t>trại</a:t>
            </a:r>
            <a:r>
              <a:rPr lang="nl-NL" dirty="0">
                <a:solidFill>
                  <a:schemeClr val="accent1"/>
                </a:solidFill>
                <a:latin typeface="Arial" charset="0"/>
                <a:ea typeface="Arial" charset="0"/>
                <a:cs typeface="Arial" charset="0"/>
              </a:rPr>
              <a:t> </a:t>
            </a:r>
            <a:r>
              <a:rPr lang="nl-NL" dirty="0" err="1">
                <a:solidFill>
                  <a:schemeClr val="accent1"/>
                </a:solidFill>
                <a:latin typeface="Arial" charset="0"/>
                <a:ea typeface="Arial" charset="0"/>
                <a:cs typeface="Arial" charset="0"/>
              </a:rPr>
              <a:t>nuôi</a:t>
            </a:r>
            <a:r>
              <a:rPr lang="nl-NL" dirty="0">
                <a:solidFill>
                  <a:schemeClr val="accent1"/>
                </a:solidFill>
                <a:latin typeface="Arial" charset="0"/>
                <a:ea typeface="Arial" charset="0"/>
                <a:cs typeface="Arial" charset="0"/>
              </a:rPr>
              <a:t> </a:t>
            </a:r>
            <a:r>
              <a:rPr lang="nl-NL" dirty="0" err="1">
                <a:solidFill>
                  <a:schemeClr val="accent1"/>
                </a:solidFill>
                <a:latin typeface="Arial" charset="0"/>
                <a:ea typeface="Arial" charset="0"/>
                <a:cs typeface="Arial" charset="0"/>
              </a:rPr>
              <a:t>tôm</a:t>
            </a:r>
            <a:r>
              <a:rPr lang="nl-NL" dirty="0">
                <a:solidFill>
                  <a:schemeClr val="accent1"/>
                </a:solidFill>
                <a:latin typeface="Arial" charset="0"/>
                <a:ea typeface="Arial" charset="0"/>
                <a:cs typeface="Arial" charset="0"/>
              </a:rPr>
              <a:t> </a:t>
            </a:r>
            <a:r>
              <a:rPr lang="nl-NL" dirty="0" err="1">
                <a:solidFill>
                  <a:schemeClr val="accent1"/>
                </a:solidFill>
                <a:latin typeface="Arial" charset="0"/>
                <a:ea typeface="Arial" charset="0"/>
                <a:cs typeface="Arial" charset="0"/>
              </a:rPr>
              <a:t>thâm</a:t>
            </a:r>
            <a:r>
              <a:rPr lang="nl-NL" dirty="0">
                <a:solidFill>
                  <a:schemeClr val="accent1"/>
                </a:solidFill>
                <a:latin typeface="Arial" charset="0"/>
                <a:ea typeface="Arial" charset="0"/>
                <a:cs typeface="Arial" charset="0"/>
              </a:rPr>
              <a:t> </a:t>
            </a:r>
            <a:r>
              <a:rPr lang="nl-NL" dirty="0" err="1">
                <a:solidFill>
                  <a:schemeClr val="accent1"/>
                </a:solidFill>
                <a:latin typeface="Arial" charset="0"/>
                <a:ea typeface="Arial" charset="0"/>
                <a:cs typeface="Arial" charset="0"/>
              </a:rPr>
              <a:t>canh</a:t>
            </a:r>
            <a:r>
              <a:rPr lang="nl-NL" dirty="0">
                <a:solidFill>
                  <a:schemeClr val="accent1"/>
                </a:solidFill>
                <a:latin typeface="Arial" charset="0"/>
                <a:ea typeface="Arial" charset="0"/>
                <a:cs typeface="Arial" charset="0"/>
              </a:rPr>
              <a:t>:</a:t>
            </a:r>
          </a:p>
          <a:p>
            <a:pPr>
              <a:lnSpc>
                <a:spcPct val="150000"/>
              </a:lnSpc>
            </a:pPr>
            <a:r>
              <a:rPr lang="vi-VN" sz="2400" dirty="0">
                <a:latin typeface="Arial" charset="0"/>
                <a:ea typeface="Arial" charset="0"/>
                <a:cs typeface="Arial" charset="0"/>
              </a:rPr>
              <a:t>Nghiên cứu CN nuôi copepoda bằng bùn thải nuôi tôm chất lượng cao làm thức ăn cho tôm giống lớn (công nghệ copepoda)</a:t>
            </a:r>
            <a:endParaRPr lang="en-US" sz="2400" b="1" dirty="0">
              <a:latin typeface="Arial" charset="0"/>
              <a:ea typeface="Arial" charset="0"/>
              <a:cs typeface="Arial" charset="0"/>
            </a:endParaRPr>
          </a:p>
          <a:p>
            <a:pPr>
              <a:lnSpc>
                <a:spcPct val="150000"/>
              </a:lnSpc>
            </a:pPr>
            <a:r>
              <a:rPr lang="vi-VN" sz="2400" dirty="0">
                <a:latin typeface="Arial" charset="0"/>
                <a:ea typeface="Arial" charset="0"/>
                <a:cs typeface="Arial" charset="0"/>
              </a:rPr>
              <a:t>Nghiên cứu CN chế biến bùn thành phân và thực nghiệm bón phân cho cây trồng (CN chế biến bùn)</a:t>
            </a:r>
            <a:endParaRPr lang="en-US" sz="2400" b="1" dirty="0">
              <a:latin typeface="Arial" charset="0"/>
              <a:ea typeface="Arial" charset="0"/>
              <a:cs typeface="Arial" charset="0"/>
            </a:endParaRPr>
          </a:p>
          <a:p>
            <a:pPr marL="342900" lvl="1" indent="-342900">
              <a:lnSpc>
                <a:spcPct val="150000"/>
              </a:lnSpc>
              <a:spcBef>
                <a:spcPts val="1000"/>
              </a:spcBef>
              <a:buFontTx/>
              <a:buChar char="-"/>
            </a:pPr>
            <a:endParaRPr lang="nl-NL" dirty="0">
              <a:latin typeface="Arial" charset="0"/>
              <a:ea typeface="Arial" charset="0"/>
              <a:cs typeface="Arial" charset="0"/>
            </a:endParaRPr>
          </a:p>
          <a:p>
            <a:pPr>
              <a:lnSpc>
                <a:spcPct val="150000"/>
              </a:lnSpc>
            </a:pPr>
            <a:endParaRPr lang="en-US" dirty="0">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5D3FEEAC-6021-184A-936A-D26E75467C87}" type="slidenum">
              <a:rPr lang="en-US" smtClean="0"/>
              <a:t>10</a:t>
            </a:fld>
            <a:endParaRPr lang="en-US"/>
          </a:p>
        </p:txBody>
      </p:sp>
    </p:spTree>
    <p:extLst>
      <p:ext uri="{BB962C8B-B14F-4D97-AF65-F5344CB8AC3E}">
        <p14:creationId xmlns:p14="http://schemas.microsoft.com/office/powerpoint/2010/main" val="1914841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4940"/>
            <a:ext cx="3714231" cy="507069"/>
          </a:xfrm>
        </p:spPr>
        <p:txBody>
          <a:bodyPr>
            <a:noAutofit/>
          </a:bodyPr>
          <a:lstStyle/>
          <a:p>
            <a:pPr algn="ctr"/>
            <a:r>
              <a:rPr lang="en-US" sz="2800" dirty="0" err="1" smtClean="0">
                <a:latin typeface="Arial" charset="0"/>
                <a:ea typeface="Arial" charset="0"/>
                <a:cs typeface="Arial" charset="0"/>
              </a:rPr>
              <a:t>Mục</a:t>
            </a:r>
            <a:r>
              <a:rPr lang="en-US" sz="2800" dirty="0" smtClean="0">
                <a:latin typeface="Arial" charset="0"/>
                <a:ea typeface="Arial" charset="0"/>
                <a:cs typeface="Arial" charset="0"/>
              </a:rPr>
              <a:t> </a:t>
            </a:r>
            <a:r>
              <a:rPr lang="en-US" sz="2800" dirty="0" err="1" smtClean="0">
                <a:latin typeface="Arial" charset="0"/>
                <a:ea typeface="Arial" charset="0"/>
                <a:cs typeface="Arial" charset="0"/>
              </a:rPr>
              <a:t>tiêu</a:t>
            </a:r>
            <a:r>
              <a:rPr lang="en-US" sz="2800" dirty="0" smtClean="0">
                <a:latin typeface="Arial" charset="0"/>
                <a:ea typeface="Arial" charset="0"/>
                <a:cs typeface="Arial" charset="0"/>
              </a:rPr>
              <a:t> </a:t>
            </a:r>
            <a:r>
              <a:rPr lang="en-US" sz="2800" dirty="0" err="1" smtClean="0">
                <a:latin typeface="Arial" charset="0"/>
                <a:ea typeface="Arial" charset="0"/>
                <a:cs typeface="Arial" charset="0"/>
              </a:rPr>
              <a:t>nội</a:t>
            </a:r>
            <a:r>
              <a:rPr lang="en-US" sz="2800" dirty="0" smtClean="0">
                <a:latin typeface="Arial" charset="0"/>
                <a:ea typeface="Arial" charset="0"/>
                <a:cs typeface="Arial" charset="0"/>
              </a:rPr>
              <a:t> dung 2</a:t>
            </a:r>
            <a:endParaRPr lang="en-US" sz="2800" dirty="0">
              <a:latin typeface="Arial" charset="0"/>
              <a:ea typeface="Arial" charset="0"/>
              <a:cs typeface="Arial" charset="0"/>
            </a:endParaRPr>
          </a:p>
        </p:txBody>
      </p:sp>
      <p:sp>
        <p:nvSpPr>
          <p:cNvPr id="3" name="Content Placeholder 2"/>
          <p:cNvSpPr>
            <a:spLocks noGrp="1"/>
          </p:cNvSpPr>
          <p:nvPr>
            <p:ph idx="1"/>
          </p:nvPr>
        </p:nvSpPr>
        <p:spPr>
          <a:xfrm>
            <a:off x="134910" y="750059"/>
            <a:ext cx="4932389" cy="2711696"/>
          </a:xfrm>
        </p:spPr>
        <p:txBody>
          <a:bodyPr>
            <a:noAutofit/>
          </a:bodyPr>
          <a:lstStyle/>
          <a:p>
            <a:pPr marL="0" indent="0">
              <a:lnSpc>
                <a:spcPts val="4080"/>
              </a:lnSpc>
              <a:buNone/>
            </a:pPr>
            <a:r>
              <a:rPr lang="en-US" sz="2400" dirty="0" err="1" smtClean="0">
                <a:latin typeface="Arial" charset="0"/>
                <a:ea typeface="Arial" charset="0"/>
                <a:cs typeface="Arial" charset="0"/>
              </a:rPr>
              <a:t>Thiết</a:t>
            </a:r>
            <a:r>
              <a:rPr lang="en-US" sz="2400" dirty="0" smtClean="0">
                <a:latin typeface="Arial" charset="0"/>
                <a:ea typeface="Arial" charset="0"/>
                <a:cs typeface="Arial" charset="0"/>
              </a:rPr>
              <a:t> </a:t>
            </a:r>
            <a:r>
              <a:rPr lang="en-US" sz="2400" dirty="0" err="1">
                <a:latin typeface="Arial" charset="0"/>
                <a:ea typeface="Arial" charset="0"/>
                <a:cs typeface="Arial" charset="0"/>
              </a:rPr>
              <a:t>kế</a:t>
            </a:r>
            <a:r>
              <a:rPr lang="en-US" sz="2400" dirty="0">
                <a:latin typeface="Arial" charset="0"/>
                <a:ea typeface="Arial" charset="0"/>
                <a:cs typeface="Arial" charset="0"/>
              </a:rPr>
              <a:t>, </a:t>
            </a:r>
            <a:r>
              <a:rPr lang="en-US" sz="2400" dirty="0" err="1">
                <a:latin typeface="Arial" charset="0"/>
                <a:ea typeface="Arial" charset="0"/>
                <a:cs typeface="Arial" charset="0"/>
              </a:rPr>
              <a:t>thử</a:t>
            </a:r>
            <a:r>
              <a:rPr lang="en-US" sz="2400" dirty="0">
                <a:latin typeface="Arial" charset="0"/>
                <a:ea typeface="Arial" charset="0"/>
                <a:cs typeface="Arial" charset="0"/>
              </a:rPr>
              <a:t> </a:t>
            </a:r>
            <a:r>
              <a:rPr lang="en-US" sz="2400" dirty="0" err="1">
                <a:latin typeface="Arial" charset="0"/>
                <a:ea typeface="Arial" charset="0"/>
                <a:cs typeface="Arial" charset="0"/>
              </a:rPr>
              <a:t>nghiệm</a:t>
            </a:r>
            <a:r>
              <a:rPr lang="en-US" sz="2400" dirty="0">
                <a:latin typeface="Arial" charset="0"/>
                <a:ea typeface="Arial" charset="0"/>
                <a:cs typeface="Arial" charset="0"/>
              </a:rPr>
              <a:t> </a:t>
            </a:r>
            <a:r>
              <a:rPr lang="en-US" sz="2400" dirty="0" err="1">
                <a:latin typeface="Arial" charset="0"/>
                <a:ea typeface="Arial" charset="0"/>
                <a:cs typeface="Arial" charset="0"/>
              </a:rPr>
              <a:t>và</a:t>
            </a:r>
            <a:r>
              <a:rPr lang="en-US" sz="2400" dirty="0">
                <a:latin typeface="Arial" charset="0"/>
                <a:ea typeface="Arial" charset="0"/>
                <a:cs typeface="Arial" charset="0"/>
              </a:rPr>
              <a:t> </a:t>
            </a:r>
            <a:r>
              <a:rPr lang="en-US" sz="2400" dirty="0" err="1">
                <a:latin typeface="Arial" charset="0"/>
                <a:ea typeface="Arial" charset="0"/>
                <a:cs typeface="Arial" charset="0"/>
              </a:rPr>
              <a:t>đánh</a:t>
            </a:r>
            <a:r>
              <a:rPr lang="en-US" sz="2400" dirty="0">
                <a:latin typeface="Arial" charset="0"/>
                <a:ea typeface="Arial" charset="0"/>
                <a:cs typeface="Arial" charset="0"/>
              </a:rPr>
              <a:t> </a:t>
            </a:r>
            <a:r>
              <a:rPr lang="en-US" sz="2400" dirty="0" err="1" smtClean="0">
                <a:latin typeface="Arial" charset="0"/>
                <a:ea typeface="Arial" charset="0"/>
                <a:cs typeface="Arial" charset="0"/>
              </a:rPr>
              <a:t>giá</a:t>
            </a:r>
            <a:endParaRPr lang="en-US" sz="2400" dirty="0">
              <a:latin typeface="Arial" charset="0"/>
              <a:ea typeface="Arial" charset="0"/>
              <a:cs typeface="Arial" charset="0"/>
            </a:endParaRPr>
          </a:p>
          <a:p>
            <a:pPr marL="0" indent="0">
              <a:lnSpc>
                <a:spcPts val="4080"/>
              </a:lnSpc>
              <a:buNone/>
            </a:pPr>
            <a:r>
              <a:rPr lang="en-US" sz="2400" dirty="0" smtClean="0">
                <a:latin typeface="Arial" charset="0"/>
                <a:ea typeface="Arial" charset="0"/>
                <a:cs typeface="Arial" charset="0"/>
              </a:rPr>
              <a:t>- </a:t>
            </a:r>
            <a:r>
              <a:rPr lang="en-US" sz="2400" dirty="0" err="1">
                <a:latin typeface="Arial" charset="0"/>
                <a:ea typeface="Arial" charset="0"/>
                <a:cs typeface="Arial" charset="0"/>
              </a:rPr>
              <a:t>H</a:t>
            </a:r>
            <a:r>
              <a:rPr lang="en-US" sz="2400" dirty="0" err="1" smtClean="0">
                <a:latin typeface="Arial" charset="0"/>
                <a:ea typeface="Arial" charset="0"/>
                <a:cs typeface="Arial" charset="0"/>
              </a:rPr>
              <a:t>iệu</a:t>
            </a:r>
            <a:r>
              <a:rPr lang="en-US" sz="2400" dirty="0" smtClean="0">
                <a:latin typeface="Arial" charset="0"/>
                <a:ea typeface="Arial" charset="0"/>
                <a:cs typeface="Arial" charset="0"/>
              </a:rPr>
              <a:t> </a:t>
            </a:r>
            <a:r>
              <a:rPr lang="en-US" sz="2400" dirty="0" err="1">
                <a:latin typeface="Arial" charset="0"/>
                <a:ea typeface="Arial" charset="0"/>
                <a:cs typeface="Arial" charset="0"/>
              </a:rPr>
              <a:t>quả</a:t>
            </a:r>
            <a:r>
              <a:rPr lang="en-US" sz="2400" dirty="0">
                <a:latin typeface="Arial" charset="0"/>
                <a:ea typeface="Arial" charset="0"/>
                <a:cs typeface="Arial" charset="0"/>
              </a:rPr>
              <a:t> </a:t>
            </a:r>
            <a:r>
              <a:rPr lang="en-US" sz="2400" dirty="0" err="1">
                <a:latin typeface="Arial" charset="0"/>
                <a:ea typeface="Arial" charset="0"/>
                <a:cs typeface="Arial" charset="0"/>
              </a:rPr>
              <a:t>xử</a:t>
            </a:r>
            <a:r>
              <a:rPr lang="en-US" sz="2400" dirty="0">
                <a:latin typeface="Arial" charset="0"/>
                <a:ea typeface="Arial" charset="0"/>
                <a:cs typeface="Arial" charset="0"/>
              </a:rPr>
              <a:t> </a:t>
            </a:r>
            <a:r>
              <a:rPr lang="en-US" sz="2400" dirty="0" err="1">
                <a:latin typeface="Arial" charset="0"/>
                <a:ea typeface="Arial" charset="0"/>
                <a:cs typeface="Arial" charset="0"/>
              </a:rPr>
              <a:t>lý</a:t>
            </a:r>
            <a:r>
              <a:rPr lang="en-US" sz="2400" dirty="0">
                <a:latin typeface="Arial" charset="0"/>
                <a:ea typeface="Arial" charset="0"/>
                <a:cs typeface="Arial" charset="0"/>
              </a:rPr>
              <a:t> </a:t>
            </a:r>
            <a:r>
              <a:rPr lang="en-US" sz="2400" dirty="0" err="1">
                <a:latin typeface="Arial" charset="0"/>
                <a:ea typeface="Arial" charset="0"/>
                <a:cs typeface="Arial" charset="0"/>
              </a:rPr>
              <a:t>chất</a:t>
            </a:r>
            <a:r>
              <a:rPr lang="en-US" sz="2400" dirty="0">
                <a:latin typeface="Arial" charset="0"/>
                <a:ea typeface="Arial" charset="0"/>
                <a:cs typeface="Arial" charset="0"/>
              </a:rPr>
              <a:t> </a:t>
            </a:r>
            <a:r>
              <a:rPr lang="en-US" sz="2400" dirty="0" err="1">
                <a:latin typeface="Arial" charset="0"/>
                <a:ea typeface="Arial" charset="0"/>
                <a:cs typeface="Arial" charset="0"/>
              </a:rPr>
              <a:t>thải</a:t>
            </a:r>
            <a:r>
              <a:rPr lang="en-US" sz="2400" dirty="0" smtClean="0">
                <a:latin typeface="Arial" charset="0"/>
                <a:ea typeface="Arial" charset="0"/>
                <a:cs typeface="Arial" charset="0"/>
              </a:rPr>
              <a:t>, </a:t>
            </a:r>
          </a:p>
          <a:p>
            <a:pPr marL="0" indent="0">
              <a:lnSpc>
                <a:spcPts val="4080"/>
              </a:lnSpc>
              <a:buNone/>
            </a:pPr>
            <a:r>
              <a:rPr lang="en-US" sz="2400" dirty="0" smtClean="0">
                <a:latin typeface="Arial" charset="0"/>
                <a:ea typeface="Arial" charset="0"/>
                <a:cs typeface="Arial" charset="0"/>
              </a:rPr>
              <a:t>- </a:t>
            </a:r>
            <a:r>
              <a:rPr lang="en-US" sz="2400" dirty="0" err="1">
                <a:latin typeface="Arial" charset="0"/>
                <a:ea typeface="Arial" charset="0"/>
                <a:cs typeface="Arial" charset="0"/>
              </a:rPr>
              <a:t>H</a:t>
            </a:r>
            <a:r>
              <a:rPr lang="en-US" sz="2400" dirty="0" err="1" smtClean="0">
                <a:latin typeface="Arial" charset="0"/>
                <a:ea typeface="Arial" charset="0"/>
                <a:cs typeface="Arial" charset="0"/>
              </a:rPr>
              <a:t>iệu</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quả</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kinh</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tế</a:t>
            </a:r>
            <a:r>
              <a:rPr lang="en-US" sz="2400" dirty="0" smtClean="0">
                <a:latin typeface="Arial" charset="0"/>
                <a:ea typeface="Arial" charset="0"/>
                <a:cs typeface="Arial" charset="0"/>
              </a:rPr>
              <a:t>, </a:t>
            </a:r>
          </a:p>
          <a:p>
            <a:pPr marL="0" indent="0">
              <a:lnSpc>
                <a:spcPts val="4080"/>
              </a:lnSpc>
              <a:buNone/>
            </a:pPr>
            <a:r>
              <a:rPr lang="en-US" sz="2400" dirty="0" smtClean="0">
                <a:latin typeface="Arial" charset="0"/>
                <a:ea typeface="Arial" charset="0"/>
                <a:cs typeface="Arial" charset="0"/>
              </a:rPr>
              <a:t>- </a:t>
            </a:r>
            <a:r>
              <a:rPr lang="en-US" sz="2400" dirty="0" err="1">
                <a:latin typeface="Arial" charset="0"/>
                <a:ea typeface="Arial" charset="0"/>
                <a:cs typeface="Arial" charset="0"/>
              </a:rPr>
              <a:t>H</a:t>
            </a:r>
            <a:r>
              <a:rPr lang="en-US" sz="2400" dirty="0" err="1" smtClean="0">
                <a:latin typeface="Arial" charset="0"/>
                <a:ea typeface="Arial" charset="0"/>
                <a:cs typeface="Arial" charset="0"/>
              </a:rPr>
              <a:t>iệu</a:t>
            </a:r>
            <a:r>
              <a:rPr lang="en-US" sz="2400" dirty="0" smtClean="0">
                <a:latin typeface="Arial" charset="0"/>
                <a:ea typeface="Arial" charset="0"/>
                <a:cs typeface="Arial" charset="0"/>
              </a:rPr>
              <a:t> </a:t>
            </a:r>
            <a:r>
              <a:rPr lang="en-US" sz="2400" dirty="0" err="1">
                <a:latin typeface="Arial" charset="0"/>
                <a:ea typeface="Arial" charset="0"/>
                <a:cs typeface="Arial" charset="0"/>
              </a:rPr>
              <a:t>quả</a:t>
            </a:r>
            <a:r>
              <a:rPr lang="en-US" sz="2400" dirty="0">
                <a:latin typeface="Arial" charset="0"/>
                <a:ea typeface="Arial" charset="0"/>
                <a:cs typeface="Arial" charset="0"/>
              </a:rPr>
              <a:t> </a:t>
            </a:r>
            <a:r>
              <a:rPr lang="en-US" sz="2400" dirty="0" err="1">
                <a:latin typeface="Arial" charset="0"/>
                <a:ea typeface="Arial" charset="0"/>
                <a:cs typeface="Arial" charset="0"/>
              </a:rPr>
              <a:t>kỹ</a:t>
            </a:r>
            <a:r>
              <a:rPr lang="en-US" sz="2400" dirty="0">
                <a:latin typeface="Arial" charset="0"/>
                <a:ea typeface="Arial" charset="0"/>
                <a:cs typeface="Arial" charset="0"/>
              </a:rPr>
              <a:t> </a:t>
            </a:r>
            <a:r>
              <a:rPr lang="en-US" sz="2400" dirty="0" err="1">
                <a:latin typeface="Arial" charset="0"/>
                <a:ea typeface="Arial" charset="0"/>
                <a:cs typeface="Arial" charset="0"/>
              </a:rPr>
              <a:t>thuật</a:t>
            </a:r>
            <a:r>
              <a:rPr lang="en-US" sz="2400" dirty="0">
                <a:latin typeface="Arial" charset="0"/>
                <a:ea typeface="Arial" charset="0"/>
                <a:cs typeface="Arial" charset="0"/>
              </a:rPr>
              <a:t>, </a:t>
            </a:r>
            <a:endParaRPr lang="en-US" sz="2400" dirty="0" smtClean="0">
              <a:latin typeface="Arial" charset="0"/>
              <a:ea typeface="Arial" charset="0"/>
              <a:cs typeface="Arial" charset="0"/>
            </a:endParaRPr>
          </a:p>
          <a:p>
            <a:pPr marL="0" indent="0">
              <a:lnSpc>
                <a:spcPts val="4080"/>
              </a:lnSpc>
              <a:buNone/>
            </a:pPr>
            <a:r>
              <a:rPr lang="en-US" sz="2400" dirty="0" smtClean="0">
                <a:latin typeface="Arial" charset="0"/>
                <a:ea typeface="Arial" charset="0"/>
                <a:cs typeface="Arial" charset="0"/>
              </a:rPr>
              <a:t>- </a:t>
            </a:r>
            <a:r>
              <a:rPr lang="en-US" sz="2400" dirty="0" err="1">
                <a:latin typeface="Arial" charset="0"/>
                <a:ea typeface="Arial" charset="0"/>
                <a:cs typeface="Arial" charset="0"/>
              </a:rPr>
              <a:t>H</a:t>
            </a:r>
            <a:r>
              <a:rPr lang="en-US" sz="2400" dirty="0" err="1" smtClean="0">
                <a:latin typeface="Arial" charset="0"/>
                <a:ea typeface="Arial" charset="0"/>
                <a:cs typeface="Arial" charset="0"/>
              </a:rPr>
              <a:t>iệu</a:t>
            </a:r>
            <a:r>
              <a:rPr lang="en-US" sz="2400" dirty="0" smtClean="0">
                <a:latin typeface="Arial" charset="0"/>
                <a:ea typeface="Arial" charset="0"/>
                <a:cs typeface="Arial" charset="0"/>
              </a:rPr>
              <a:t> </a:t>
            </a:r>
            <a:r>
              <a:rPr lang="en-US" sz="2400" dirty="0" err="1">
                <a:latin typeface="Arial" charset="0"/>
                <a:ea typeface="Arial" charset="0"/>
                <a:cs typeface="Arial" charset="0"/>
              </a:rPr>
              <a:t>quả</a:t>
            </a:r>
            <a:r>
              <a:rPr lang="en-US" sz="2400" dirty="0">
                <a:latin typeface="Arial" charset="0"/>
                <a:ea typeface="Arial" charset="0"/>
                <a:cs typeface="Arial" charset="0"/>
              </a:rPr>
              <a:t> </a:t>
            </a:r>
            <a:r>
              <a:rPr lang="en-US" sz="2400" dirty="0" err="1">
                <a:latin typeface="Arial" charset="0"/>
                <a:ea typeface="Arial" charset="0"/>
                <a:cs typeface="Arial" charset="0"/>
              </a:rPr>
              <a:t>môi</a:t>
            </a:r>
            <a:r>
              <a:rPr lang="en-US" sz="2400" dirty="0">
                <a:latin typeface="Arial" charset="0"/>
                <a:ea typeface="Arial" charset="0"/>
                <a:cs typeface="Arial" charset="0"/>
              </a:rPr>
              <a:t> </a:t>
            </a:r>
            <a:r>
              <a:rPr lang="en-US" sz="2400" dirty="0" err="1" smtClean="0">
                <a:latin typeface="Arial" charset="0"/>
                <a:ea typeface="Arial" charset="0"/>
                <a:cs typeface="Arial" charset="0"/>
              </a:rPr>
              <a:t>trường</a:t>
            </a:r>
            <a:endParaRPr lang="en-US" sz="2400" dirty="0" smtClean="0">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5D3FEEAC-6021-184A-936A-D26E75467C87}" type="slidenum">
              <a:rPr lang="en-US" smtClean="0"/>
              <a:t>11</a:t>
            </a:fld>
            <a:endParaRPr lang="en-US"/>
          </a:p>
        </p:txBody>
      </p:sp>
      <p:pic>
        <p:nvPicPr>
          <p:cNvPr id="1028" name="Picture 4" descr="mage result for bản đồ việt na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67300" y="-1"/>
            <a:ext cx="40767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951075" y="0"/>
            <a:ext cx="1192925" cy="2308324"/>
          </a:xfrm>
          <a:prstGeom prst="rect">
            <a:avLst/>
          </a:prstGeom>
          <a:solidFill>
            <a:schemeClr val="bg1"/>
          </a:solidFill>
        </p:spPr>
        <p:txBody>
          <a:bodyPr wrap="square" rtlCol="0">
            <a:spAutoFit/>
          </a:bodyPr>
          <a:lstStyle/>
          <a:p>
            <a:r>
              <a:rPr lang="en-US" dirty="0" err="1" smtClean="0">
                <a:latin typeface="Arial" charset="0"/>
                <a:ea typeface="Arial" charset="0"/>
                <a:cs typeface="Arial" charset="0"/>
              </a:rPr>
              <a:t>Tôm</a:t>
            </a:r>
            <a:r>
              <a:rPr lang="en-US" dirty="0" smtClean="0">
                <a:latin typeface="Arial" charset="0"/>
                <a:ea typeface="Arial" charset="0"/>
                <a:cs typeface="Arial" charset="0"/>
              </a:rPr>
              <a:t> </a:t>
            </a:r>
            <a:r>
              <a:rPr lang="en-US" dirty="0" err="1" smtClean="0">
                <a:latin typeface="Arial" charset="0"/>
                <a:ea typeface="Arial" charset="0"/>
                <a:cs typeface="Arial" charset="0"/>
              </a:rPr>
              <a:t>Rô</a:t>
            </a:r>
            <a:r>
              <a:rPr lang="en-US" dirty="0" smtClean="0">
                <a:latin typeface="Arial" charset="0"/>
                <a:ea typeface="Arial" charset="0"/>
                <a:cs typeface="Arial" charset="0"/>
              </a:rPr>
              <a:t> phi</a:t>
            </a:r>
          </a:p>
          <a:p>
            <a:endParaRPr lang="en-US" dirty="0">
              <a:latin typeface="Arial" charset="0"/>
              <a:ea typeface="Arial" charset="0"/>
              <a:cs typeface="Arial" charset="0"/>
            </a:endParaRPr>
          </a:p>
          <a:p>
            <a:endParaRPr lang="en-US" dirty="0" smtClean="0">
              <a:latin typeface="Arial" charset="0"/>
              <a:ea typeface="Arial" charset="0"/>
              <a:cs typeface="Arial" charset="0"/>
            </a:endParaRPr>
          </a:p>
          <a:p>
            <a:endParaRPr lang="en-US" dirty="0">
              <a:latin typeface="Arial" charset="0"/>
              <a:ea typeface="Arial" charset="0"/>
              <a:cs typeface="Arial" charset="0"/>
            </a:endParaRPr>
          </a:p>
          <a:p>
            <a:endParaRPr lang="en-US" dirty="0" smtClean="0">
              <a:latin typeface="Arial" charset="0"/>
              <a:ea typeface="Arial" charset="0"/>
              <a:cs typeface="Arial" charset="0"/>
            </a:endParaRPr>
          </a:p>
          <a:p>
            <a:endParaRPr lang="en-US" dirty="0">
              <a:latin typeface="Arial" charset="0"/>
              <a:ea typeface="Arial" charset="0"/>
              <a:cs typeface="Arial" charset="0"/>
            </a:endParaRPr>
          </a:p>
          <a:p>
            <a:endParaRPr lang="en-US" dirty="0">
              <a:latin typeface="Arial" charset="0"/>
              <a:ea typeface="Arial" charset="0"/>
              <a:cs typeface="Arial" charset="0"/>
            </a:endParaRPr>
          </a:p>
        </p:txBody>
      </p:sp>
      <p:cxnSp>
        <p:nvCxnSpPr>
          <p:cNvPr id="8" name="Straight Arrow Connector 7"/>
          <p:cNvCxnSpPr/>
          <p:nvPr/>
        </p:nvCxnSpPr>
        <p:spPr>
          <a:xfrm>
            <a:off x="7051176" y="3804028"/>
            <a:ext cx="152401" cy="2196809"/>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067300" y="3185910"/>
            <a:ext cx="2038350" cy="618118"/>
          </a:xfrm>
          <a:prstGeom prst="rect">
            <a:avLst/>
          </a:prstGeom>
          <a:solidFill>
            <a:schemeClr val="bg1"/>
          </a:solidFill>
        </p:spPr>
        <p:txBody>
          <a:bodyPr wrap="square">
            <a:spAutoFit/>
          </a:bodyPr>
          <a:lstStyle/>
          <a:p>
            <a:pPr lvl="1">
              <a:lnSpc>
                <a:spcPts val="4080"/>
              </a:lnSpc>
            </a:pPr>
            <a:r>
              <a:rPr lang="en-US" dirty="0" err="1">
                <a:latin typeface="Arial" charset="0"/>
                <a:ea typeface="Arial" charset="0"/>
                <a:cs typeface="Arial" charset="0"/>
              </a:rPr>
              <a:t>Tôm</a:t>
            </a:r>
            <a:r>
              <a:rPr lang="en-US" dirty="0">
                <a:latin typeface="Arial" charset="0"/>
                <a:ea typeface="Arial" charset="0"/>
                <a:cs typeface="Arial" charset="0"/>
              </a:rPr>
              <a:t> - </a:t>
            </a:r>
            <a:r>
              <a:rPr lang="en-US" dirty="0" err="1">
                <a:latin typeface="Arial" charset="0"/>
                <a:ea typeface="Arial" charset="0"/>
                <a:cs typeface="Arial" charset="0"/>
              </a:rPr>
              <a:t>Tảo</a:t>
            </a:r>
            <a:endParaRPr lang="en-US" dirty="0">
              <a:latin typeface="Arial" charset="0"/>
              <a:ea typeface="Arial" charset="0"/>
              <a:cs typeface="Arial" charset="0"/>
            </a:endParaRPr>
          </a:p>
        </p:txBody>
      </p:sp>
      <p:cxnSp>
        <p:nvCxnSpPr>
          <p:cNvPr id="15" name="Straight Arrow Connector 14"/>
          <p:cNvCxnSpPr/>
          <p:nvPr/>
        </p:nvCxnSpPr>
        <p:spPr>
          <a:xfrm flipH="1">
            <a:off x="7159270" y="378474"/>
            <a:ext cx="776862" cy="1057258"/>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051176" y="3461754"/>
            <a:ext cx="1259173" cy="68827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6989027" y="6224062"/>
            <a:ext cx="2165551" cy="618118"/>
          </a:xfrm>
          <a:prstGeom prst="rect">
            <a:avLst/>
          </a:prstGeom>
        </p:spPr>
        <p:txBody>
          <a:bodyPr wrap="square">
            <a:spAutoFit/>
          </a:bodyPr>
          <a:lstStyle/>
          <a:p>
            <a:pPr lvl="1">
              <a:lnSpc>
                <a:spcPts val="4080"/>
              </a:lnSpc>
            </a:pPr>
            <a:r>
              <a:rPr lang="en-US" dirty="0" err="1">
                <a:latin typeface="Arial" charset="0"/>
                <a:ea typeface="Arial" charset="0"/>
                <a:cs typeface="Arial" charset="0"/>
              </a:rPr>
              <a:t>Tôm</a:t>
            </a:r>
            <a:r>
              <a:rPr lang="en-US" dirty="0">
                <a:latin typeface="Arial" charset="0"/>
                <a:ea typeface="Arial" charset="0"/>
                <a:cs typeface="Arial" charset="0"/>
              </a:rPr>
              <a:t>- Vi </a:t>
            </a:r>
            <a:r>
              <a:rPr lang="en-US" dirty="0" err="1">
                <a:latin typeface="Arial" charset="0"/>
                <a:ea typeface="Arial" charset="0"/>
                <a:cs typeface="Arial" charset="0"/>
              </a:rPr>
              <a:t>khuẩn</a:t>
            </a:r>
            <a:endParaRPr lang="en-US" dirty="0">
              <a:latin typeface="Arial" charset="0"/>
              <a:ea typeface="Arial" charset="0"/>
              <a:cs typeface="Arial" charset="0"/>
            </a:endParaRPr>
          </a:p>
        </p:txBody>
      </p:sp>
      <p:cxnSp>
        <p:nvCxnSpPr>
          <p:cNvPr id="22" name="Straight Arrow Connector 21"/>
          <p:cNvCxnSpPr/>
          <p:nvPr/>
        </p:nvCxnSpPr>
        <p:spPr>
          <a:xfrm flipH="1" flipV="1">
            <a:off x="7203577" y="6566947"/>
            <a:ext cx="477185" cy="15453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437920" y="5878921"/>
            <a:ext cx="2198038" cy="539250"/>
          </a:xfrm>
          <a:prstGeom prst="rect">
            <a:avLst/>
          </a:prstGeom>
        </p:spPr>
        <p:txBody>
          <a:bodyPr wrap="none">
            <a:spAutoFit/>
          </a:bodyPr>
          <a:lstStyle/>
          <a:p>
            <a:pPr lvl="1">
              <a:lnSpc>
                <a:spcPts val="4080"/>
              </a:lnSpc>
            </a:pPr>
            <a:r>
              <a:rPr lang="en-US" dirty="0" err="1">
                <a:latin typeface="Arial" charset="0"/>
                <a:ea typeface="Arial" charset="0"/>
                <a:cs typeface="Arial" charset="0"/>
              </a:rPr>
              <a:t>Nuôi</a:t>
            </a:r>
            <a:r>
              <a:rPr lang="en-US" dirty="0">
                <a:latin typeface="Arial" charset="0"/>
                <a:ea typeface="Arial" charset="0"/>
                <a:cs typeface="Arial" charset="0"/>
              </a:rPr>
              <a:t> </a:t>
            </a:r>
            <a:r>
              <a:rPr lang="en-US" dirty="0" err="1" smtClean="0">
                <a:latin typeface="Arial" charset="0"/>
                <a:ea typeface="Arial" charset="0"/>
                <a:cs typeface="Arial" charset="0"/>
              </a:rPr>
              <a:t>copepoda</a:t>
            </a:r>
            <a:endParaRPr lang="en-US" dirty="0">
              <a:latin typeface="Arial" charset="0"/>
              <a:ea typeface="Arial" charset="0"/>
              <a:cs typeface="Arial" charset="0"/>
            </a:endParaRPr>
          </a:p>
        </p:txBody>
      </p:sp>
      <p:cxnSp>
        <p:nvCxnSpPr>
          <p:cNvPr id="26" name="Straight Arrow Connector 25"/>
          <p:cNvCxnSpPr/>
          <p:nvPr/>
        </p:nvCxnSpPr>
        <p:spPr>
          <a:xfrm flipV="1">
            <a:off x="5556757" y="6284553"/>
            <a:ext cx="1323728" cy="6517"/>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705545" y="3949500"/>
            <a:ext cx="2050425" cy="1669688"/>
          </a:xfrm>
          <a:prstGeom prst="rect">
            <a:avLst/>
          </a:prstGeom>
          <a:solidFill>
            <a:schemeClr val="bg1"/>
          </a:solidFill>
        </p:spPr>
        <p:txBody>
          <a:bodyPr wrap="square">
            <a:spAutoFit/>
          </a:bodyPr>
          <a:lstStyle/>
          <a:p>
            <a:pPr lvl="1">
              <a:lnSpc>
                <a:spcPts val="4080"/>
              </a:lnSpc>
            </a:pPr>
            <a:r>
              <a:rPr lang="en-US" dirty="0" err="1">
                <a:latin typeface="Arial" charset="0"/>
                <a:ea typeface="Arial" charset="0"/>
                <a:cs typeface="Arial" charset="0"/>
              </a:rPr>
              <a:t>Chế</a:t>
            </a:r>
            <a:r>
              <a:rPr lang="en-US" dirty="0">
                <a:latin typeface="Arial" charset="0"/>
                <a:ea typeface="Arial" charset="0"/>
                <a:cs typeface="Arial" charset="0"/>
              </a:rPr>
              <a:t> </a:t>
            </a:r>
            <a:r>
              <a:rPr lang="en-US" dirty="0" err="1">
                <a:latin typeface="Arial" charset="0"/>
                <a:ea typeface="Arial" charset="0"/>
                <a:cs typeface="Arial" charset="0"/>
              </a:rPr>
              <a:t>biến</a:t>
            </a:r>
            <a:r>
              <a:rPr lang="en-US" dirty="0">
                <a:latin typeface="Arial" charset="0"/>
                <a:ea typeface="Arial" charset="0"/>
                <a:cs typeface="Arial" charset="0"/>
              </a:rPr>
              <a:t> </a:t>
            </a:r>
            <a:r>
              <a:rPr lang="en-US" dirty="0" err="1" smtClean="0">
                <a:latin typeface="Arial" charset="0"/>
                <a:ea typeface="Arial" charset="0"/>
                <a:cs typeface="Arial" charset="0"/>
              </a:rPr>
              <a:t>bùn</a:t>
            </a:r>
            <a:endParaRPr lang="en-US" dirty="0" smtClean="0">
              <a:latin typeface="Arial" charset="0"/>
              <a:ea typeface="Arial" charset="0"/>
              <a:cs typeface="Arial" charset="0"/>
            </a:endParaRPr>
          </a:p>
          <a:p>
            <a:pPr lvl="1">
              <a:lnSpc>
                <a:spcPts val="4080"/>
              </a:lnSpc>
            </a:pPr>
            <a:endParaRPr lang="en-US" dirty="0">
              <a:latin typeface="Arial" charset="0"/>
              <a:ea typeface="Arial" charset="0"/>
              <a:cs typeface="Arial" charset="0"/>
            </a:endParaRPr>
          </a:p>
          <a:p>
            <a:pPr lvl="1">
              <a:lnSpc>
                <a:spcPts val="4080"/>
              </a:lnSpc>
            </a:pPr>
            <a:endParaRPr lang="en-US" dirty="0">
              <a:latin typeface="Arial" charset="0"/>
              <a:ea typeface="Arial" charset="0"/>
              <a:cs typeface="Arial" charset="0"/>
            </a:endParaRPr>
          </a:p>
        </p:txBody>
      </p:sp>
      <p:cxnSp>
        <p:nvCxnSpPr>
          <p:cNvPr id="31" name="Straight Arrow Connector 30"/>
          <p:cNvCxnSpPr/>
          <p:nvPr/>
        </p:nvCxnSpPr>
        <p:spPr>
          <a:xfrm flipV="1">
            <a:off x="6755970" y="4274169"/>
            <a:ext cx="1437445" cy="108187"/>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303107" y="5906562"/>
            <a:ext cx="890308" cy="369332"/>
          </a:xfrm>
          <a:prstGeom prst="rect">
            <a:avLst/>
          </a:prstGeom>
          <a:noFill/>
        </p:spPr>
        <p:txBody>
          <a:bodyPr wrap="none" rtlCol="0">
            <a:spAutoFit/>
          </a:bodyPr>
          <a:lstStyle/>
          <a:p>
            <a:r>
              <a:rPr lang="en-US" dirty="0" err="1" smtClean="0">
                <a:solidFill>
                  <a:srgbClr val="FF0000"/>
                </a:solidFill>
              </a:rPr>
              <a:t>Bến</a:t>
            </a:r>
            <a:r>
              <a:rPr lang="en-US" dirty="0" smtClean="0">
                <a:solidFill>
                  <a:srgbClr val="FF0000"/>
                </a:solidFill>
              </a:rPr>
              <a:t> Tre</a:t>
            </a:r>
            <a:endParaRPr lang="en-US" dirty="0">
              <a:solidFill>
                <a:srgbClr val="FF0000"/>
              </a:solidFill>
            </a:endParaRPr>
          </a:p>
        </p:txBody>
      </p:sp>
      <p:sp>
        <p:nvSpPr>
          <p:cNvPr id="33" name="Rectangle 32"/>
          <p:cNvSpPr/>
          <p:nvPr/>
        </p:nvSpPr>
        <p:spPr>
          <a:xfrm>
            <a:off x="7142967" y="1352513"/>
            <a:ext cx="1210588" cy="369332"/>
          </a:xfrm>
          <a:prstGeom prst="rect">
            <a:avLst/>
          </a:prstGeom>
        </p:spPr>
        <p:txBody>
          <a:bodyPr wrap="none">
            <a:spAutoFit/>
          </a:bodyPr>
          <a:lstStyle/>
          <a:p>
            <a:r>
              <a:rPr lang="en-US" dirty="0">
                <a:solidFill>
                  <a:srgbClr val="FF0000"/>
                </a:solidFill>
                <a:latin typeface="Arial" charset="0"/>
                <a:ea typeface="Arial" charset="0"/>
                <a:cs typeface="Arial" charset="0"/>
              </a:rPr>
              <a:t>Nam </a:t>
            </a:r>
            <a:r>
              <a:rPr lang="en-US" dirty="0" err="1" smtClean="0">
                <a:solidFill>
                  <a:srgbClr val="FF0000"/>
                </a:solidFill>
                <a:latin typeface="Arial" charset="0"/>
                <a:ea typeface="Arial" charset="0"/>
                <a:cs typeface="Arial" charset="0"/>
              </a:rPr>
              <a:t>Định</a:t>
            </a:r>
            <a:endParaRPr lang="en-US" dirty="0">
              <a:solidFill>
                <a:srgbClr val="FF0000"/>
              </a:solidFill>
            </a:endParaRPr>
          </a:p>
        </p:txBody>
      </p:sp>
    </p:spTree>
    <p:extLst>
      <p:ext uri="{BB962C8B-B14F-4D97-AF65-F5344CB8AC3E}">
        <p14:creationId xmlns:p14="http://schemas.microsoft.com/office/powerpoint/2010/main" val="1155659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412" y="633640"/>
            <a:ext cx="8665699" cy="4351338"/>
          </a:xfrm>
        </p:spPr>
        <p:txBody>
          <a:bodyPr/>
          <a:lstStyle/>
          <a:p>
            <a:pPr marL="0" indent="0" algn="ctr">
              <a:buNone/>
            </a:pPr>
            <a:r>
              <a:rPr lang="en-US" dirty="0" smtClean="0">
                <a:latin typeface="Arial" charset="0"/>
                <a:ea typeface="Arial" charset="0"/>
                <a:cs typeface="Arial" charset="0"/>
              </a:rPr>
              <a:t>PHẦN A: CÔNG </a:t>
            </a:r>
            <a:r>
              <a:rPr lang="en-US" dirty="0">
                <a:latin typeface="Arial" charset="0"/>
                <a:ea typeface="Arial" charset="0"/>
                <a:cs typeface="Arial" charset="0"/>
              </a:rPr>
              <a:t>NGHỆ TẠO NHÓM VI KHUẨN XỬ LÝ CHẤT VÔ </a:t>
            </a:r>
            <a:r>
              <a:rPr lang="en-US" dirty="0" smtClean="0">
                <a:latin typeface="Arial" charset="0"/>
                <a:ea typeface="Arial" charset="0"/>
                <a:cs typeface="Arial" charset="0"/>
              </a:rPr>
              <a:t>CƠ VÀ </a:t>
            </a:r>
            <a:r>
              <a:rPr lang="en-US" dirty="0">
                <a:latin typeface="Arial" charset="0"/>
                <a:ea typeface="Arial" charset="0"/>
                <a:cs typeface="Arial" charset="0"/>
              </a:rPr>
              <a:t>HỮU CƠ GỐC NI TƠ THÀNH PROTEIN VÀ GOM </a:t>
            </a:r>
            <a:r>
              <a:rPr lang="en-US" dirty="0" smtClean="0">
                <a:latin typeface="Arial" charset="0"/>
                <a:ea typeface="Arial" charset="0"/>
                <a:cs typeface="Arial" charset="0"/>
              </a:rPr>
              <a:t>CÁC CHẤT </a:t>
            </a:r>
            <a:r>
              <a:rPr lang="en-US" dirty="0">
                <a:latin typeface="Arial" charset="0"/>
                <a:ea typeface="Arial" charset="0"/>
                <a:cs typeface="Arial" charset="0"/>
              </a:rPr>
              <a:t>LƠ LỬNG TRONG NƯỚC THÀNH VIÊN LÀM THỨC ĂN CHO TÔM </a:t>
            </a:r>
          </a:p>
          <a:p>
            <a:pPr marL="0" indent="0" algn="ctr">
              <a:buNone/>
            </a:pPr>
            <a:r>
              <a:rPr lang="en-US" dirty="0" smtClean="0">
                <a:latin typeface="Arial" charset="0"/>
                <a:ea typeface="Arial" charset="0"/>
                <a:cs typeface="Arial" charset="0"/>
              </a:rPr>
              <a:t>(</a:t>
            </a:r>
            <a:r>
              <a:rPr lang="en-US" dirty="0">
                <a:latin typeface="Arial" charset="0"/>
                <a:ea typeface="Arial" charset="0"/>
                <a:cs typeface="Arial" charset="0"/>
              </a:rPr>
              <a:t>TÔM – VI </a:t>
            </a:r>
            <a:r>
              <a:rPr lang="en-US" dirty="0" smtClean="0">
                <a:latin typeface="Arial" charset="0"/>
                <a:ea typeface="Arial" charset="0"/>
                <a:cs typeface="Arial" charset="0"/>
              </a:rPr>
              <a:t>KHUẨN/ BIOFLOC)</a:t>
            </a:r>
            <a:endParaRPr lang="en-US" dirty="0">
              <a:latin typeface="Arial" charset="0"/>
              <a:ea typeface="Arial" charset="0"/>
              <a:cs typeface="Arial" charset="0"/>
            </a:endParaRPr>
          </a:p>
          <a:p>
            <a:pPr algn="ctr"/>
            <a:endParaRPr lang="en-US" dirty="0">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5D3FEEAC-6021-184A-936A-D26E75467C87}" type="slidenum">
              <a:rPr lang="en-US" smtClean="0"/>
              <a:t>12</a:t>
            </a:fld>
            <a:endParaRPr lang="en-US"/>
          </a:p>
        </p:txBody>
      </p:sp>
      <p:pic>
        <p:nvPicPr>
          <p:cNvPr id="5" name="Picture 4"/>
          <p:cNvPicPr/>
          <p:nvPr/>
        </p:nvPicPr>
        <p:blipFill>
          <a:blip r:embed="rId2" cstate="email">
            <a:extLst>
              <a:ext uri="{28A0092B-C50C-407E-A947-70E740481C1C}">
                <a14:useLocalDpi xmlns:a14="http://schemas.microsoft.com/office/drawing/2010/main"/>
              </a:ext>
            </a:extLst>
          </a:blip>
          <a:stretch>
            <a:fillRect/>
          </a:stretch>
        </p:blipFill>
        <p:spPr>
          <a:xfrm>
            <a:off x="119744" y="4359729"/>
            <a:ext cx="3613352" cy="2498271"/>
          </a:xfrm>
          <a:prstGeom prst="rect">
            <a:avLst/>
          </a:prstGeom>
        </p:spPr>
      </p:pic>
      <p:pic>
        <p:nvPicPr>
          <p:cNvPr id="6" name="Picture 5"/>
          <p:cNvPicPr/>
          <p:nvPr/>
        </p:nvPicPr>
        <p:blipFill>
          <a:blip r:embed="rId3" cstate="email">
            <a:extLst>
              <a:ext uri="{28A0092B-C50C-407E-A947-70E740481C1C}">
                <a14:useLocalDpi xmlns:a14="http://schemas.microsoft.com/office/drawing/2010/main"/>
              </a:ext>
            </a:extLst>
          </a:blip>
          <a:stretch>
            <a:fillRect/>
          </a:stretch>
        </p:blipFill>
        <p:spPr>
          <a:xfrm>
            <a:off x="3733096" y="2859314"/>
            <a:ext cx="5410904" cy="3998686"/>
          </a:xfrm>
          <a:prstGeom prst="rect">
            <a:avLst/>
          </a:prstGeom>
        </p:spPr>
      </p:pic>
    </p:spTree>
    <p:extLst>
      <p:ext uri="{BB962C8B-B14F-4D97-AF65-F5344CB8AC3E}">
        <p14:creationId xmlns:p14="http://schemas.microsoft.com/office/powerpoint/2010/main" val="217018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m%20VK_BVKT-AO-TOM-TONG-THE.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628650" y="1215048"/>
            <a:ext cx="8374672" cy="5572492"/>
          </a:xfrm>
          <a:prstGeom prst="rect">
            <a:avLst/>
          </a:prstGeom>
          <a:noFill/>
          <a:ln>
            <a:noFill/>
          </a:ln>
        </p:spPr>
      </p:pic>
      <p:sp>
        <p:nvSpPr>
          <p:cNvPr id="2" name="Title 1"/>
          <p:cNvSpPr>
            <a:spLocks noGrp="1"/>
          </p:cNvSpPr>
          <p:nvPr>
            <p:ph type="title"/>
          </p:nvPr>
        </p:nvSpPr>
        <p:spPr>
          <a:xfrm>
            <a:off x="126609" y="140043"/>
            <a:ext cx="8876713" cy="594475"/>
          </a:xfrm>
        </p:spPr>
        <p:txBody>
          <a:bodyPr>
            <a:noAutofit/>
          </a:bodyPr>
          <a:lstStyle/>
          <a:p>
            <a:pPr algn="ctr"/>
            <a:r>
              <a:rPr lang="en-US" sz="2800" b="1" dirty="0" err="1" smtClean="0">
                <a:latin typeface="Arial" charset="0"/>
                <a:ea typeface="Arial" charset="0"/>
                <a:cs typeface="Arial" charset="0"/>
              </a:rPr>
              <a:t>Tôm</a:t>
            </a:r>
            <a:r>
              <a:rPr lang="en-US" sz="2800" b="1" dirty="0" smtClean="0">
                <a:latin typeface="Arial" charset="0"/>
                <a:ea typeface="Arial" charset="0"/>
                <a:cs typeface="Arial" charset="0"/>
              </a:rPr>
              <a:t> </a:t>
            </a:r>
            <a:r>
              <a:rPr lang="mr-IN" sz="2800" b="1" dirty="0" smtClean="0">
                <a:latin typeface="Arial" charset="0"/>
                <a:ea typeface="Arial" charset="0"/>
                <a:cs typeface="Arial" charset="0"/>
              </a:rPr>
              <a:t>–</a:t>
            </a:r>
            <a:r>
              <a:rPr lang="en-US" sz="2800" b="1" dirty="0" smtClean="0">
                <a:latin typeface="Arial" charset="0"/>
                <a:ea typeface="Arial" charset="0"/>
                <a:cs typeface="Arial" charset="0"/>
              </a:rPr>
              <a:t> Vi </a:t>
            </a:r>
            <a:r>
              <a:rPr lang="en-US" sz="2800" b="1" dirty="0" err="1" smtClean="0">
                <a:latin typeface="Arial" charset="0"/>
                <a:ea typeface="Arial" charset="0"/>
                <a:cs typeface="Arial" charset="0"/>
              </a:rPr>
              <a:t>khuẩn</a:t>
            </a:r>
            <a:r>
              <a:rPr lang="en-US" sz="2800" b="1" smtClean="0">
                <a:latin typeface="Arial" charset="0"/>
                <a:ea typeface="Arial" charset="0"/>
                <a:cs typeface="Arial" charset="0"/>
              </a:rPr>
              <a:t>: </a:t>
            </a:r>
            <a:r>
              <a:rPr lang="en-US" sz="2800" b="1" dirty="0" err="1">
                <a:latin typeface="Arial" charset="0"/>
                <a:ea typeface="Arial" charset="0"/>
                <a:cs typeface="Arial" charset="0"/>
              </a:rPr>
              <a:t>M</a:t>
            </a:r>
            <a:r>
              <a:rPr lang="en-US" sz="2800" b="1" smtClean="0">
                <a:latin typeface="Arial" charset="0"/>
                <a:ea typeface="Arial" charset="0"/>
                <a:cs typeface="Arial" charset="0"/>
              </a:rPr>
              <a:t>ô </a:t>
            </a:r>
            <a:r>
              <a:rPr lang="en-US" sz="2800" b="1" dirty="0" err="1" smtClean="0">
                <a:latin typeface="Arial" charset="0"/>
                <a:ea typeface="Arial" charset="0"/>
                <a:cs typeface="Arial" charset="0"/>
              </a:rPr>
              <a:t>hình</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thực</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nghiệm</a:t>
            </a:r>
            <a:r>
              <a:rPr lang="en-US" sz="2800" b="1" dirty="0" smtClean="0">
                <a:latin typeface="Arial" charset="0"/>
                <a:ea typeface="Arial" charset="0"/>
                <a:cs typeface="Arial" charset="0"/>
              </a:rPr>
              <a:t/>
            </a:r>
            <a:br>
              <a:rPr lang="en-US" sz="2800" b="1" dirty="0" smtClean="0">
                <a:latin typeface="Arial" charset="0"/>
                <a:ea typeface="Arial" charset="0"/>
                <a:cs typeface="Arial" charset="0"/>
              </a:rPr>
            </a:br>
            <a:endParaRPr lang="en-US" sz="2800" b="1" dirty="0">
              <a:latin typeface="Arial" charset="0"/>
              <a:ea typeface="Arial" charset="0"/>
              <a:cs typeface="Arial" charset="0"/>
            </a:endParaRPr>
          </a:p>
        </p:txBody>
      </p:sp>
      <p:sp>
        <p:nvSpPr>
          <p:cNvPr id="3" name="Content Placeholder 2"/>
          <p:cNvSpPr>
            <a:spLocks noGrp="1"/>
          </p:cNvSpPr>
          <p:nvPr>
            <p:ph idx="1"/>
          </p:nvPr>
        </p:nvSpPr>
        <p:spPr>
          <a:xfrm>
            <a:off x="126609" y="663706"/>
            <a:ext cx="7533365" cy="622154"/>
          </a:xfrm>
        </p:spPr>
        <p:txBody>
          <a:bodyPr>
            <a:noAutofit/>
          </a:bodyPr>
          <a:lstStyle/>
          <a:p>
            <a:pPr marL="0" indent="0">
              <a:buNone/>
            </a:pPr>
            <a:r>
              <a:rPr lang="en-US" sz="2400" dirty="0" err="1" smtClean="0">
                <a:latin typeface="Arial" charset="0"/>
                <a:ea typeface="Arial" charset="0"/>
                <a:cs typeface="Arial" charset="0"/>
              </a:rPr>
              <a:t>Địa</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điểm</a:t>
            </a:r>
            <a:r>
              <a:rPr lang="en-US" sz="2400" dirty="0" smtClean="0">
                <a:latin typeface="Arial" charset="0"/>
                <a:ea typeface="Arial" charset="0"/>
                <a:cs typeface="Arial" charset="0"/>
              </a:rPr>
              <a:t>: CT TNHH </a:t>
            </a:r>
            <a:r>
              <a:rPr lang="en-US" sz="2400" dirty="0" err="1" smtClean="0">
                <a:latin typeface="Arial" charset="0"/>
                <a:ea typeface="Arial" charset="0"/>
                <a:cs typeface="Arial" charset="0"/>
              </a:rPr>
              <a:t>Vĩnh</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Thuận</a:t>
            </a:r>
            <a:r>
              <a:rPr lang="en-US" sz="2400" dirty="0" smtClean="0">
                <a:latin typeface="Arial" charset="0"/>
                <a:ea typeface="Arial" charset="0"/>
                <a:cs typeface="Arial" charset="0"/>
              </a:rPr>
              <a:t> </a:t>
            </a:r>
            <a:r>
              <a:rPr lang="mr-IN" sz="2400" dirty="0" smtClean="0">
                <a:latin typeface="Arial" charset="0"/>
                <a:ea typeface="Arial" charset="0"/>
                <a:cs typeface="Arial" charset="0"/>
              </a:rPr>
              <a:t>–</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Sóc</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Trăng</a:t>
            </a:r>
            <a:endParaRPr lang="en-US" sz="2400" dirty="0" smtClean="0">
              <a:latin typeface="Arial" charset="0"/>
              <a:ea typeface="Arial" charset="0"/>
              <a:cs typeface="Arial" charset="0"/>
            </a:endParaRPr>
          </a:p>
          <a:p>
            <a:pPr marL="0" indent="0">
              <a:buNone/>
            </a:pPr>
            <a:r>
              <a:rPr lang="en-US" sz="2400" dirty="0" smtClean="0">
                <a:latin typeface="Arial" charset="0"/>
                <a:ea typeface="Arial" charset="0"/>
                <a:cs typeface="Arial" charset="0"/>
              </a:rPr>
              <a:t>2 </a:t>
            </a:r>
            <a:r>
              <a:rPr lang="en-US" sz="2400" dirty="0" err="1" smtClean="0">
                <a:latin typeface="Arial" charset="0"/>
                <a:ea typeface="Arial" charset="0"/>
                <a:cs typeface="Arial" charset="0"/>
              </a:rPr>
              <a:t>ao</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mỗi</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ao</a:t>
            </a:r>
            <a:r>
              <a:rPr lang="en-US" sz="2400" dirty="0" smtClean="0">
                <a:latin typeface="Arial" charset="0"/>
                <a:ea typeface="Arial" charset="0"/>
                <a:cs typeface="Arial" charset="0"/>
              </a:rPr>
              <a:t> </a:t>
            </a:r>
            <a:r>
              <a:rPr lang="en-US" sz="2400" dirty="0">
                <a:latin typeface="Arial" charset="0"/>
                <a:ea typeface="Arial" charset="0"/>
                <a:cs typeface="Arial" charset="0"/>
              </a:rPr>
              <a:t>1000m</a:t>
            </a:r>
            <a:r>
              <a:rPr lang="en-US" sz="2400" baseline="30000" dirty="0">
                <a:latin typeface="Arial" charset="0"/>
                <a:ea typeface="Arial" charset="0"/>
                <a:cs typeface="Arial" charset="0"/>
              </a:rPr>
              <a:t>2</a:t>
            </a:r>
            <a:r>
              <a:rPr lang="en-US" sz="2400" dirty="0">
                <a:latin typeface="Arial" charset="0"/>
                <a:ea typeface="Arial" charset="0"/>
                <a:cs typeface="Arial" charset="0"/>
              </a:rPr>
              <a:t> </a:t>
            </a:r>
            <a:endParaRPr lang="en-US" sz="2400" dirty="0" smtClean="0">
              <a:latin typeface="Arial" charset="0"/>
              <a:ea typeface="Arial" charset="0"/>
              <a:cs typeface="Arial" charset="0"/>
            </a:endParaRPr>
          </a:p>
          <a:p>
            <a:pPr marL="0" indent="0">
              <a:buNone/>
            </a:pPr>
            <a:r>
              <a:rPr lang="en-US" sz="2400" dirty="0" smtClean="0">
                <a:latin typeface="Arial" charset="0"/>
                <a:ea typeface="Arial" charset="0"/>
                <a:cs typeface="Arial" charset="0"/>
              </a:rPr>
              <a:t>C/N = 12/1</a:t>
            </a:r>
            <a:endParaRPr lang="en-US" sz="2400" dirty="0">
              <a:latin typeface="Arial" charset="0"/>
              <a:ea typeface="Arial" charset="0"/>
              <a:cs typeface="Arial" charset="0"/>
            </a:endParaRPr>
          </a:p>
        </p:txBody>
      </p:sp>
      <p:sp>
        <p:nvSpPr>
          <p:cNvPr id="5" name="Rectangle 4"/>
          <p:cNvSpPr/>
          <p:nvPr/>
        </p:nvSpPr>
        <p:spPr>
          <a:xfrm>
            <a:off x="5809957" y="1237037"/>
            <a:ext cx="3193364" cy="2677656"/>
          </a:xfrm>
          <a:prstGeom prst="rect">
            <a:avLst/>
          </a:prstGeom>
          <a:blipFill>
            <a:blip r:embed="rId3">
              <a:extLst>
                <a:ext uri="{BEBA8EAE-BF5A-486C-A8C5-ECC9F3942E4B}">
                  <a14:imgProps xmlns:a14="http://schemas.microsoft.com/office/drawing/2010/main">
                    <a14:imgLayer r:embed="rId4">
                      <a14:imgEffect>
                        <a14:artisticPencilSketch/>
                      </a14:imgEffect>
                    </a14:imgLayer>
                  </a14:imgProps>
                </a:ext>
              </a:extLst>
            </a:blip>
            <a:tile tx="0" ty="0" sx="100000" sy="100000" flip="none" algn="tl"/>
          </a:blipFill>
          <a:effectLst>
            <a:outerShdw blurRad="50800" dist="50800" dir="5400000" algn="ctr" rotWithShape="0">
              <a:schemeClr val="bg1"/>
            </a:outerShdw>
          </a:effectLst>
        </p:spPr>
        <p:txBody>
          <a:bodyPr wrap="square">
            <a:spAutoFit/>
          </a:bodyPr>
          <a:lstStyle/>
          <a:p>
            <a:r>
              <a:rPr lang="en-US" sz="2400" dirty="0" err="1">
                <a:latin typeface="Arial" charset="0"/>
                <a:ea typeface="Arial" charset="0"/>
                <a:cs typeface="Arial" charset="0"/>
              </a:rPr>
              <a:t>N</a:t>
            </a:r>
            <a:r>
              <a:rPr lang="en-US" sz="2400" dirty="0" err="1" smtClean="0">
                <a:latin typeface="Arial" charset="0"/>
                <a:ea typeface="Arial" charset="0"/>
                <a:cs typeface="Arial" charset="0"/>
              </a:rPr>
              <a:t>uôi</a:t>
            </a:r>
            <a:r>
              <a:rPr lang="en-US" sz="2400" dirty="0" smtClean="0">
                <a:latin typeface="Arial" charset="0"/>
                <a:ea typeface="Arial" charset="0"/>
                <a:cs typeface="Arial" charset="0"/>
              </a:rPr>
              <a:t> </a:t>
            </a:r>
            <a:r>
              <a:rPr lang="en-US" sz="2400" dirty="0">
                <a:latin typeface="Arial" charset="0"/>
                <a:ea typeface="Arial" charset="0"/>
                <a:cs typeface="Arial" charset="0"/>
              </a:rPr>
              <a:t>2 </a:t>
            </a:r>
            <a:r>
              <a:rPr lang="en-US" sz="2400" dirty="0" err="1">
                <a:latin typeface="Arial" charset="0"/>
                <a:ea typeface="Arial" charset="0"/>
                <a:cs typeface="Arial" charset="0"/>
              </a:rPr>
              <a:t>giai</a:t>
            </a:r>
            <a:r>
              <a:rPr lang="en-US" sz="2400" dirty="0">
                <a:latin typeface="Arial" charset="0"/>
                <a:ea typeface="Arial" charset="0"/>
                <a:cs typeface="Arial" charset="0"/>
              </a:rPr>
              <a:t> </a:t>
            </a:r>
            <a:r>
              <a:rPr lang="en-US" sz="2400" dirty="0" err="1">
                <a:latin typeface="Arial" charset="0"/>
                <a:ea typeface="Arial" charset="0"/>
                <a:cs typeface="Arial" charset="0"/>
              </a:rPr>
              <a:t>đoạn</a:t>
            </a:r>
            <a:r>
              <a:rPr lang="en-US" sz="2400" dirty="0">
                <a:latin typeface="Arial" charset="0"/>
                <a:ea typeface="Arial" charset="0"/>
                <a:cs typeface="Arial" charset="0"/>
              </a:rPr>
              <a:t>: </a:t>
            </a:r>
            <a:endParaRPr lang="en-US" sz="2400" dirty="0" smtClean="0">
              <a:latin typeface="Arial" charset="0"/>
              <a:ea typeface="Arial" charset="0"/>
              <a:cs typeface="Arial" charset="0"/>
            </a:endParaRPr>
          </a:p>
          <a:p>
            <a:r>
              <a:rPr lang="en-US" sz="2400" smtClean="0">
                <a:latin typeface="Arial" charset="0"/>
                <a:ea typeface="Arial" charset="0"/>
                <a:cs typeface="Arial" charset="0"/>
              </a:rPr>
              <a:t>- GĐ1</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ương</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giống</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lớn</a:t>
            </a:r>
            <a:r>
              <a:rPr lang="en-US" sz="2400" dirty="0" smtClean="0">
                <a:latin typeface="Arial" charset="0"/>
                <a:ea typeface="Arial" charset="0"/>
                <a:cs typeface="Arial" charset="0"/>
              </a:rPr>
              <a:t> 25 </a:t>
            </a:r>
            <a:r>
              <a:rPr lang="en-US" sz="2400" dirty="0" err="1" smtClean="0">
                <a:latin typeface="Arial" charset="0"/>
                <a:ea typeface="Arial" charset="0"/>
                <a:cs typeface="Arial" charset="0"/>
              </a:rPr>
              <a:t>ngày</a:t>
            </a:r>
            <a:endParaRPr lang="en-US" sz="2400" dirty="0" smtClean="0">
              <a:latin typeface="Arial" charset="0"/>
              <a:ea typeface="Arial" charset="0"/>
              <a:cs typeface="Arial" charset="0"/>
            </a:endParaRPr>
          </a:p>
          <a:p>
            <a:pPr marL="285750" indent="-285750">
              <a:buFontTx/>
              <a:buChar char="-"/>
            </a:pPr>
            <a:r>
              <a:rPr lang="en-US" sz="2400" smtClean="0">
                <a:latin typeface="Arial" charset="0"/>
                <a:ea typeface="Arial" charset="0"/>
                <a:cs typeface="Arial" charset="0"/>
              </a:rPr>
              <a:t>GĐ </a:t>
            </a:r>
            <a:r>
              <a:rPr lang="en-US" sz="2400" dirty="0" smtClean="0">
                <a:latin typeface="Arial" charset="0"/>
                <a:ea typeface="Arial" charset="0"/>
                <a:cs typeface="Arial" charset="0"/>
              </a:rPr>
              <a:t>2: </a:t>
            </a:r>
            <a:r>
              <a:rPr lang="en-US" sz="2400" dirty="0" err="1" smtClean="0">
                <a:latin typeface="Arial" charset="0"/>
                <a:ea typeface="Arial" charset="0"/>
                <a:cs typeface="Arial" charset="0"/>
              </a:rPr>
              <a:t>nuôi</a:t>
            </a:r>
            <a:r>
              <a:rPr lang="en-US" sz="2400" dirty="0" smtClean="0">
                <a:latin typeface="Arial" charset="0"/>
                <a:ea typeface="Arial" charset="0"/>
                <a:cs typeface="Arial" charset="0"/>
              </a:rPr>
              <a:t> </a:t>
            </a:r>
            <a:r>
              <a:rPr lang="en-US" sz="2400" dirty="0" err="1">
                <a:latin typeface="Arial" charset="0"/>
                <a:ea typeface="Arial" charset="0"/>
                <a:cs typeface="Arial" charset="0"/>
              </a:rPr>
              <a:t>thương</a:t>
            </a:r>
            <a:r>
              <a:rPr lang="en-US" sz="2400" dirty="0">
                <a:latin typeface="Arial" charset="0"/>
                <a:ea typeface="Arial" charset="0"/>
                <a:cs typeface="Arial" charset="0"/>
              </a:rPr>
              <a:t> </a:t>
            </a:r>
            <a:r>
              <a:rPr lang="en-US" sz="2400" dirty="0" err="1" smtClean="0">
                <a:latin typeface="Arial" charset="0"/>
                <a:ea typeface="Arial" charset="0"/>
                <a:cs typeface="Arial" charset="0"/>
              </a:rPr>
              <a:t>phẩm</a:t>
            </a:r>
            <a:r>
              <a:rPr lang="en-US" sz="2400" dirty="0" smtClean="0">
                <a:latin typeface="Arial" charset="0"/>
                <a:ea typeface="Arial" charset="0"/>
                <a:cs typeface="Arial" charset="0"/>
              </a:rPr>
              <a:t>: </a:t>
            </a:r>
            <a:r>
              <a:rPr lang="en-US" sz="2400" dirty="0">
                <a:latin typeface="Arial" charset="0"/>
                <a:ea typeface="Arial" charset="0"/>
                <a:cs typeface="Arial" charset="0"/>
              </a:rPr>
              <a:t>250 con/m</a:t>
            </a:r>
            <a:r>
              <a:rPr lang="en-US" sz="2400" baseline="30000" dirty="0">
                <a:latin typeface="Arial" charset="0"/>
                <a:ea typeface="Arial" charset="0"/>
                <a:cs typeface="Arial" charset="0"/>
              </a:rPr>
              <a:t>2</a:t>
            </a:r>
            <a:r>
              <a:rPr lang="en-US" sz="2400" dirty="0">
                <a:latin typeface="Arial" charset="0"/>
                <a:ea typeface="Arial" charset="0"/>
                <a:cs typeface="Arial" charset="0"/>
              </a:rPr>
              <a:t> </a:t>
            </a:r>
            <a:endParaRPr lang="en-US" sz="2400" dirty="0" smtClean="0">
              <a:latin typeface="Arial" charset="0"/>
              <a:ea typeface="Arial" charset="0"/>
              <a:cs typeface="Arial" charset="0"/>
            </a:endParaRPr>
          </a:p>
          <a:p>
            <a:r>
              <a:rPr lang="en-US" sz="2400" dirty="0" smtClean="0">
                <a:latin typeface="Arial" charset="0"/>
                <a:ea typeface="Arial" charset="0"/>
                <a:cs typeface="Arial" charset="0"/>
              </a:rPr>
              <a:t>+</a:t>
            </a:r>
            <a:r>
              <a:rPr lang="en-US" sz="2400" dirty="0" err="1" smtClean="0">
                <a:latin typeface="Arial" charset="0"/>
                <a:ea typeface="Arial" charset="0"/>
                <a:cs typeface="Arial" charset="0"/>
              </a:rPr>
              <a:t>Tôm</a:t>
            </a:r>
            <a:r>
              <a:rPr lang="en-US" sz="2400" dirty="0" smtClean="0">
                <a:latin typeface="Arial" charset="0"/>
                <a:ea typeface="Arial" charset="0"/>
                <a:cs typeface="Arial" charset="0"/>
              </a:rPr>
              <a:t> </a:t>
            </a:r>
            <a:r>
              <a:rPr lang="mr-IN" sz="2400" dirty="0" smtClean="0">
                <a:latin typeface="Arial" charset="0"/>
                <a:ea typeface="Arial" charset="0"/>
                <a:cs typeface="Arial" charset="0"/>
              </a:rPr>
              <a:t>–</a:t>
            </a:r>
            <a:r>
              <a:rPr lang="en-US" sz="2400" dirty="0" smtClean="0">
                <a:latin typeface="Arial" charset="0"/>
                <a:ea typeface="Arial" charset="0"/>
                <a:cs typeface="Arial" charset="0"/>
              </a:rPr>
              <a:t> VK: 31 </a:t>
            </a:r>
            <a:r>
              <a:rPr lang="en-US" sz="2400" dirty="0" err="1" smtClean="0">
                <a:latin typeface="Arial" charset="0"/>
                <a:ea typeface="Arial" charset="0"/>
                <a:cs typeface="Arial" charset="0"/>
              </a:rPr>
              <a:t>ngày</a:t>
            </a:r>
            <a:endParaRPr lang="en-US" sz="2400" dirty="0">
              <a:latin typeface="Arial" charset="0"/>
              <a:ea typeface="Arial" charset="0"/>
              <a:cs typeface="Arial" charset="0"/>
            </a:endParaRPr>
          </a:p>
          <a:p>
            <a:r>
              <a:rPr lang="en-US" sz="2400" dirty="0" smtClean="0">
                <a:latin typeface="Arial" charset="0"/>
                <a:ea typeface="Arial" charset="0"/>
                <a:cs typeface="Arial" charset="0"/>
              </a:rPr>
              <a:t>+ </a:t>
            </a:r>
            <a:r>
              <a:rPr lang="en-US" sz="2400" dirty="0" err="1" smtClean="0">
                <a:latin typeface="Arial" charset="0"/>
                <a:ea typeface="Arial" charset="0"/>
                <a:cs typeface="Arial" charset="0"/>
              </a:rPr>
              <a:t>Tôm</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tảo</a:t>
            </a:r>
            <a:r>
              <a:rPr lang="en-US" sz="2400" dirty="0" smtClean="0">
                <a:latin typeface="Arial" charset="0"/>
                <a:ea typeface="Arial" charset="0"/>
                <a:cs typeface="Arial" charset="0"/>
              </a:rPr>
              <a:t>: 50 </a:t>
            </a:r>
            <a:r>
              <a:rPr lang="en-US" sz="2400" dirty="0" err="1" smtClean="0">
                <a:latin typeface="Arial" charset="0"/>
                <a:ea typeface="Arial" charset="0"/>
                <a:cs typeface="Arial" charset="0"/>
              </a:rPr>
              <a:t>ngày</a:t>
            </a:r>
            <a:endParaRPr lang="en-US" sz="2400" dirty="0">
              <a:latin typeface="Arial" charset="0"/>
              <a:ea typeface="Arial" charset="0"/>
              <a:cs typeface="Arial" charset="0"/>
            </a:endParaRPr>
          </a:p>
        </p:txBody>
      </p:sp>
      <p:sp>
        <p:nvSpPr>
          <p:cNvPr id="6" name="Slide Number Placeholder 5"/>
          <p:cNvSpPr>
            <a:spLocks noGrp="1"/>
          </p:cNvSpPr>
          <p:nvPr>
            <p:ph type="sldNum" sz="quarter" idx="12"/>
          </p:nvPr>
        </p:nvSpPr>
        <p:spPr/>
        <p:txBody>
          <a:bodyPr/>
          <a:lstStyle/>
          <a:p>
            <a:fld id="{5D3FEEAC-6021-184A-936A-D26E75467C87}" type="slidenum">
              <a:rPr lang="en-US" smtClean="0"/>
              <a:t>13</a:t>
            </a:fld>
            <a:endParaRPr lang="en-US"/>
          </a:p>
        </p:txBody>
      </p:sp>
    </p:spTree>
    <p:extLst>
      <p:ext uri="{BB962C8B-B14F-4D97-AF65-F5344CB8AC3E}">
        <p14:creationId xmlns:p14="http://schemas.microsoft.com/office/powerpoint/2010/main" val="10031500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21" y="200234"/>
            <a:ext cx="8515350" cy="894047"/>
          </a:xfrm>
        </p:spPr>
        <p:txBody>
          <a:bodyPr>
            <a:normAutofit/>
          </a:bodyPr>
          <a:lstStyle/>
          <a:p>
            <a:pPr algn="ctr"/>
            <a:r>
              <a:rPr lang="en-US" sz="2800" b="1" dirty="0" err="1" smtClean="0">
                <a:latin typeface="Arial" charset="0"/>
                <a:ea typeface="Arial" charset="0"/>
                <a:cs typeface="Arial" charset="0"/>
              </a:rPr>
              <a:t>Tôm</a:t>
            </a:r>
            <a:r>
              <a:rPr lang="en-US" sz="2800" b="1" dirty="0" smtClean="0">
                <a:latin typeface="Arial" charset="0"/>
                <a:ea typeface="Arial" charset="0"/>
                <a:cs typeface="Arial" charset="0"/>
              </a:rPr>
              <a:t> </a:t>
            </a:r>
            <a:r>
              <a:rPr lang="mr-IN" sz="2800" b="1" dirty="0" smtClean="0">
                <a:latin typeface="Arial" charset="0"/>
                <a:ea typeface="Arial" charset="0"/>
                <a:cs typeface="Arial" charset="0"/>
              </a:rPr>
              <a:t>–</a:t>
            </a:r>
            <a:r>
              <a:rPr lang="en-US" sz="2800" b="1" dirty="0" smtClean="0">
                <a:latin typeface="Arial" charset="0"/>
                <a:ea typeface="Arial" charset="0"/>
                <a:cs typeface="Arial" charset="0"/>
              </a:rPr>
              <a:t> Vi </a:t>
            </a:r>
            <a:r>
              <a:rPr lang="en-US" sz="2800" b="1" dirty="0" err="1" smtClean="0">
                <a:latin typeface="Arial" charset="0"/>
                <a:ea typeface="Arial" charset="0"/>
                <a:cs typeface="Arial" charset="0"/>
              </a:rPr>
              <a:t>khuẩn</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Hộ</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đối</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chứng</a:t>
            </a:r>
            <a:r>
              <a:rPr lang="en-US" sz="2800" b="1" dirty="0">
                <a:latin typeface="Arial" charset="0"/>
                <a:ea typeface="Arial" charset="0"/>
                <a:cs typeface="Arial" charset="0"/>
              </a:rPr>
              <a:t/>
            </a:r>
            <a:br>
              <a:rPr lang="en-US" sz="2800" b="1" dirty="0">
                <a:latin typeface="Arial" charset="0"/>
                <a:ea typeface="Arial" charset="0"/>
                <a:cs typeface="Arial" charset="0"/>
              </a:rPr>
            </a:br>
            <a:endParaRPr lang="en-US" sz="2800" b="1" dirty="0">
              <a:latin typeface="Arial" charset="0"/>
              <a:ea typeface="Arial" charset="0"/>
              <a:cs typeface="Arial" charset="0"/>
            </a:endParaRPr>
          </a:p>
        </p:txBody>
      </p:sp>
      <p:sp>
        <p:nvSpPr>
          <p:cNvPr id="3" name="Content Placeholder 2"/>
          <p:cNvSpPr>
            <a:spLocks noGrp="1"/>
          </p:cNvSpPr>
          <p:nvPr>
            <p:ph idx="1"/>
          </p:nvPr>
        </p:nvSpPr>
        <p:spPr>
          <a:xfrm>
            <a:off x="0" y="1630753"/>
            <a:ext cx="9024079" cy="4351338"/>
          </a:xfrm>
        </p:spPr>
        <p:txBody>
          <a:bodyPr>
            <a:normAutofit/>
          </a:bodyPr>
          <a:lstStyle/>
          <a:p>
            <a:pPr marL="0" indent="0">
              <a:lnSpc>
                <a:spcPct val="150000"/>
              </a:lnSpc>
              <a:buNone/>
            </a:pPr>
            <a:r>
              <a:rPr lang="en-US" sz="2400" b="1" smtClean="0">
                <a:solidFill>
                  <a:srgbClr val="FF0000"/>
                </a:solidFill>
                <a:latin typeface="Arial" charset="0"/>
                <a:ea typeface="Arial" charset="0"/>
                <a:cs typeface="Arial" charset="0"/>
              </a:rPr>
              <a:t>    Đối chứng:</a:t>
            </a:r>
          </a:p>
          <a:p>
            <a:pPr>
              <a:lnSpc>
                <a:spcPct val="150000"/>
              </a:lnSpc>
            </a:pPr>
            <a:r>
              <a:rPr lang="en-US" sz="2400" smtClean="0">
                <a:latin typeface="Arial" charset="0"/>
                <a:ea typeface="Arial" charset="0"/>
                <a:cs typeface="Arial" charset="0"/>
              </a:rPr>
              <a:t>Chủ </a:t>
            </a:r>
            <a:r>
              <a:rPr lang="en-US" sz="2400" dirty="0" err="1" smtClean="0">
                <a:latin typeface="Arial" charset="0"/>
                <a:ea typeface="Arial" charset="0"/>
                <a:cs typeface="Arial" charset="0"/>
              </a:rPr>
              <a:t>hộ</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Quách</a:t>
            </a:r>
            <a:r>
              <a:rPr lang="en-US" sz="2400" dirty="0" smtClean="0">
                <a:latin typeface="Arial" charset="0"/>
                <a:ea typeface="Arial" charset="0"/>
                <a:cs typeface="Arial" charset="0"/>
              </a:rPr>
              <a:t> </a:t>
            </a:r>
            <a:r>
              <a:rPr lang="en-US" sz="2400" dirty="0" err="1">
                <a:latin typeface="Arial" charset="0"/>
                <a:ea typeface="Arial" charset="0"/>
                <a:cs typeface="Arial" charset="0"/>
              </a:rPr>
              <a:t>Hoàng</a:t>
            </a:r>
            <a:r>
              <a:rPr lang="en-US" sz="2400" dirty="0">
                <a:latin typeface="Arial" charset="0"/>
                <a:ea typeface="Arial" charset="0"/>
                <a:cs typeface="Arial" charset="0"/>
              </a:rPr>
              <a:t> </a:t>
            </a:r>
            <a:r>
              <a:rPr lang="en-US" sz="2400" dirty="0" err="1">
                <a:latin typeface="Arial" charset="0"/>
                <a:ea typeface="Arial" charset="0"/>
                <a:cs typeface="Arial" charset="0"/>
              </a:rPr>
              <a:t>Phong</a:t>
            </a:r>
            <a:r>
              <a:rPr lang="en-US" sz="2400" dirty="0">
                <a:latin typeface="Arial" charset="0"/>
                <a:ea typeface="Arial" charset="0"/>
                <a:cs typeface="Arial" charset="0"/>
              </a:rPr>
              <a:t> </a:t>
            </a:r>
            <a:r>
              <a:rPr lang="mr-IN" sz="2400" dirty="0">
                <a:latin typeface="Arial" charset="0"/>
                <a:ea typeface="Arial" charset="0"/>
                <a:cs typeface="Arial" charset="0"/>
              </a:rPr>
              <a:t>–</a:t>
            </a:r>
            <a:r>
              <a:rPr lang="en-US" sz="2400" dirty="0">
                <a:latin typeface="Arial" charset="0"/>
                <a:ea typeface="Arial" charset="0"/>
                <a:cs typeface="Arial" charset="0"/>
              </a:rPr>
              <a:t> </a:t>
            </a:r>
            <a:r>
              <a:rPr lang="en-US" sz="2400" dirty="0" err="1">
                <a:latin typeface="Arial" charset="0"/>
                <a:ea typeface="Arial" charset="0"/>
                <a:cs typeface="Arial" charset="0"/>
              </a:rPr>
              <a:t>Vĩnh</a:t>
            </a:r>
            <a:r>
              <a:rPr lang="en-US" sz="2400" dirty="0">
                <a:latin typeface="Arial" charset="0"/>
                <a:ea typeface="Arial" charset="0"/>
                <a:cs typeface="Arial" charset="0"/>
              </a:rPr>
              <a:t> </a:t>
            </a:r>
            <a:r>
              <a:rPr lang="en-US" sz="2400" dirty="0" err="1">
                <a:latin typeface="Arial" charset="0"/>
                <a:ea typeface="Arial" charset="0"/>
                <a:cs typeface="Arial" charset="0"/>
              </a:rPr>
              <a:t>Châu</a:t>
            </a:r>
            <a:r>
              <a:rPr lang="en-US" sz="2400" dirty="0">
                <a:latin typeface="Arial" charset="0"/>
                <a:ea typeface="Arial" charset="0"/>
                <a:cs typeface="Arial" charset="0"/>
              </a:rPr>
              <a:t> </a:t>
            </a:r>
            <a:r>
              <a:rPr lang="mr-IN" sz="2400" dirty="0">
                <a:latin typeface="Arial" charset="0"/>
                <a:ea typeface="Arial" charset="0"/>
                <a:cs typeface="Arial" charset="0"/>
              </a:rPr>
              <a:t>–</a:t>
            </a:r>
            <a:r>
              <a:rPr lang="en-US" sz="2400" dirty="0">
                <a:latin typeface="Arial" charset="0"/>
                <a:ea typeface="Arial" charset="0"/>
                <a:cs typeface="Arial" charset="0"/>
              </a:rPr>
              <a:t> </a:t>
            </a:r>
            <a:r>
              <a:rPr lang="en-US" sz="2400" dirty="0" err="1">
                <a:latin typeface="Arial" charset="0"/>
                <a:ea typeface="Arial" charset="0"/>
                <a:cs typeface="Arial" charset="0"/>
              </a:rPr>
              <a:t>Sóc</a:t>
            </a:r>
            <a:r>
              <a:rPr lang="en-US" sz="2400" dirty="0">
                <a:latin typeface="Arial" charset="0"/>
                <a:ea typeface="Arial" charset="0"/>
                <a:cs typeface="Arial" charset="0"/>
              </a:rPr>
              <a:t> </a:t>
            </a:r>
            <a:r>
              <a:rPr lang="en-US" sz="2400" dirty="0" err="1">
                <a:latin typeface="Arial" charset="0"/>
                <a:ea typeface="Arial" charset="0"/>
                <a:cs typeface="Arial" charset="0"/>
              </a:rPr>
              <a:t>Trăng</a:t>
            </a:r>
            <a:endParaRPr lang="en-US" sz="2400" dirty="0" smtClean="0">
              <a:latin typeface="Arial" charset="0"/>
              <a:ea typeface="Arial" charset="0"/>
              <a:cs typeface="Arial" charset="0"/>
            </a:endParaRPr>
          </a:p>
          <a:p>
            <a:pPr>
              <a:lnSpc>
                <a:spcPct val="150000"/>
              </a:lnSpc>
            </a:pPr>
            <a:r>
              <a:rPr lang="en-US" sz="2400" dirty="0" err="1" smtClean="0">
                <a:latin typeface="Arial" charset="0"/>
                <a:ea typeface="Arial" charset="0"/>
                <a:cs typeface="Arial" charset="0"/>
              </a:rPr>
              <a:t>Ao</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lót</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bạt</a:t>
            </a:r>
            <a:r>
              <a:rPr lang="en-US" sz="2400" dirty="0" smtClean="0">
                <a:latin typeface="Arial" charset="0"/>
                <a:ea typeface="Arial" charset="0"/>
                <a:cs typeface="Arial" charset="0"/>
              </a:rPr>
              <a:t>, 2200 m2</a:t>
            </a:r>
          </a:p>
          <a:p>
            <a:pPr>
              <a:lnSpc>
                <a:spcPct val="150000"/>
              </a:lnSpc>
            </a:pPr>
            <a:r>
              <a:rPr lang="en-US" sz="2400" dirty="0" err="1" smtClean="0">
                <a:latin typeface="Arial" charset="0"/>
                <a:ea typeface="Arial" charset="0"/>
                <a:cs typeface="Arial" charset="0"/>
              </a:rPr>
              <a:t>Mật</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độ</a:t>
            </a:r>
            <a:r>
              <a:rPr lang="en-US" sz="2400" dirty="0" smtClean="0">
                <a:latin typeface="Arial" charset="0"/>
                <a:ea typeface="Arial" charset="0"/>
                <a:cs typeface="Arial" charset="0"/>
              </a:rPr>
              <a:t>: </a:t>
            </a:r>
            <a:r>
              <a:rPr lang="en-US" sz="2400" dirty="0">
                <a:latin typeface="Arial" charset="0"/>
                <a:ea typeface="Arial" charset="0"/>
                <a:cs typeface="Arial" charset="0"/>
              </a:rPr>
              <a:t>250 con/m</a:t>
            </a:r>
            <a:r>
              <a:rPr lang="en-US" sz="2400" baseline="30000" dirty="0">
                <a:latin typeface="Arial" charset="0"/>
                <a:ea typeface="Arial" charset="0"/>
                <a:cs typeface="Arial" charset="0"/>
              </a:rPr>
              <a:t>2</a:t>
            </a:r>
            <a:r>
              <a:rPr lang="en-US" sz="2400" dirty="0">
                <a:latin typeface="Arial" charset="0"/>
                <a:ea typeface="Arial" charset="0"/>
                <a:cs typeface="Arial" charset="0"/>
              </a:rPr>
              <a:t> </a:t>
            </a:r>
            <a:endParaRPr lang="en-US" sz="2400" dirty="0" smtClean="0">
              <a:latin typeface="Arial" charset="0"/>
              <a:ea typeface="Arial" charset="0"/>
              <a:cs typeface="Arial" charset="0"/>
            </a:endParaRPr>
          </a:p>
          <a:p>
            <a:pPr>
              <a:lnSpc>
                <a:spcPct val="150000"/>
              </a:lnSpc>
            </a:pPr>
            <a:r>
              <a:rPr lang="en-US" sz="2400" dirty="0" err="1" smtClean="0">
                <a:latin typeface="Arial" charset="0"/>
                <a:ea typeface="Arial" charset="0"/>
                <a:cs typeface="Arial" charset="0"/>
              </a:rPr>
              <a:t>Thả</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giống</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cùng</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ngày</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với</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ao</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thực</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nghiệm</a:t>
            </a:r>
            <a:endParaRPr lang="en-US" sz="2400" dirty="0">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5D3FEEAC-6021-184A-936A-D26E75467C87}" type="slidenum">
              <a:rPr lang="en-US" smtClean="0"/>
              <a:t>14</a:t>
            </a:fld>
            <a:endParaRPr lang="en-US"/>
          </a:p>
        </p:txBody>
      </p:sp>
    </p:spTree>
    <p:extLst>
      <p:ext uri="{BB962C8B-B14F-4D97-AF65-F5344CB8AC3E}">
        <p14:creationId xmlns:p14="http://schemas.microsoft.com/office/powerpoint/2010/main" val="12281778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218386"/>
            <a:ext cx="7886700" cy="647748"/>
          </a:xfrm>
        </p:spPr>
        <p:txBody>
          <a:bodyPr>
            <a:normAutofit/>
          </a:bodyPr>
          <a:lstStyle/>
          <a:p>
            <a:pPr algn="ctr"/>
            <a:r>
              <a:rPr lang="en-US" sz="2800" b="1" dirty="0" err="1" smtClean="0">
                <a:latin typeface="Arial" charset="0"/>
                <a:ea typeface="Arial" charset="0"/>
                <a:cs typeface="Arial" charset="0"/>
              </a:rPr>
              <a:t>Tôm</a:t>
            </a:r>
            <a:r>
              <a:rPr lang="en-US" sz="2800" b="1" dirty="0" smtClean="0">
                <a:latin typeface="Arial" charset="0"/>
                <a:ea typeface="Arial" charset="0"/>
                <a:cs typeface="Arial" charset="0"/>
              </a:rPr>
              <a:t> </a:t>
            </a:r>
            <a:r>
              <a:rPr lang="mr-IN" sz="2800" b="1" dirty="0" smtClean="0">
                <a:latin typeface="Arial" charset="0"/>
                <a:ea typeface="Arial" charset="0"/>
                <a:cs typeface="Arial" charset="0"/>
              </a:rPr>
              <a:t>–</a:t>
            </a:r>
            <a:r>
              <a:rPr lang="en-US" sz="2800" b="1" dirty="0" smtClean="0">
                <a:latin typeface="Arial" charset="0"/>
                <a:ea typeface="Arial" charset="0"/>
                <a:cs typeface="Arial" charset="0"/>
              </a:rPr>
              <a:t> Vi </a:t>
            </a:r>
            <a:r>
              <a:rPr lang="en-US" sz="2800" b="1" dirty="0" err="1" smtClean="0">
                <a:latin typeface="Arial" charset="0"/>
                <a:ea typeface="Arial" charset="0"/>
                <a:cs typeface="Arial" charset="0"/>
              </a:rPr>
              <a:t>khuẩn</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Hiệu</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quả</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giảm</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chất</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thải</a:t>
            </a:r>
            <a:endParaRPr lang="en-US" sz="2800" b="1" dirty="0">
              <a:latin typeface="Arial" charset="0"/>
              <a:ea typeface="Arial" charset="0"/>
              <a:cs typeface="Arial" charset="0"/>
            </a:endParaRPr>
          </a:p>
        </p:txBody>
      </p:sp>
      <p:sp>
        <p:nvSpPr>
          <p:cNvPr id="6" name="Rectangle 5"/>
          <p:cNvSpPr/>
          <p:nvPr/>
        </p:nvSpPr>
        <p:spPr>
          <a:xfrm>
            <a:off x="0" y="1289706"/>
            <a:ext cx="9144000" cy="5078313"/>
          </a:xfrm>
          <a:prstGeom prst="rect">
            <a:avLst/>
          </a:prstGeom>
        </p:spPr>
        <p:txBody>
          <a:bodyPr wrap="square">
            <a:spAutoFit/>
          </a:bodyPr>
          <a:lstStyle/>
          <a:p>
            <a:pPr>
              <a:lnSpc>
                <a:spcPct val="150000"/>
              </a:lnSpc>
            </a:pPr>
            <a:r>
              <a:rPr lang="en-US" sz="2400" dirty="0" err="1" smtClean="0">
                <a:latin typeface="Arial" charset="0"/>
                <a:ea typeface="Arial" charset="0"/>
                <a:cs typeface="Arial" charset="0"/>
              </a:rPr>
              <a:t>Chất</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thải</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ao</a:t>
            </a:r>
            <a:r>
              <a:rPr lang="en-US" sz="2400" dirty="0" smtClean="0">
                <a:latin typeface="Arial" charset="0"/>
                <a:ea typeface="Arial" charset="0"/>
                <a:cs typeface="Arial" charset="0"/>
              </a:rPr>
              <a:t> TN </a:t>
            </a:r>
            <a:r>
              <a:rPr lang="en-US" sz="2400" dirty="0">
                <a:latin typeface="Arial" charset="0"/>
                <a:ea typeface="Arial" charset="0"/>
                <a:cs typeface="Arial" charset="0"/>
              </a:rPr>
              <a:t>(</a:t>
            </a:r>
            <a:r>
              <a:rPr lang="en-US" sz="2400" dirty="0" smtClean="0">
                <a:latin typeface="Arial" charset="0"/>
                <a:ea typeface="Arial" charset="0"/>
                <a:cs typeface="Arial" charset="0"/>
              </a:rPr>
              <a:t>1000m</a:t>
            </a:r>
            <a:r>
              <a:rPr lang="en-US" sz="2400" baseline="30000" dirty="0" smtClean="0">
                <a:latin typeface="Arial" charset="0"/>
                <a:ea typeface="Arial" charset="0"/>
                <a:cs typeface="Arial" charset="0"/>
              </a:rPr>
              <a:t>2</a:t>
            </a:r>
            <a:r>
              <a:rPr lang="en-US" sz="2400" dirty="0" smtClean="0">
                <a:latin typeface="Arial" charset="0"/>
                <a:ea typeface="Arial" charset="0"/>
                <a:cs typeface="Arial" charset="0"/>
              </a:rPr>
              <a:t>/</a:t>
            </a:r>
            <a:r>
              <a:rPr lang="en-US" sz="2400" dirty="0" err="1" smtClean="0">
                <a:latin typeface="Arial" charset="0"/>
                <a:ea typeface="Arial" charset="0"/>
                <a:cs typeface="Arial" charset="0"/>
              </a:rPr>
              <a:t>ao</a:t>
            </a:r>
            <a:r>
              <a:rPr lang="en-US" sz="2400" dirty="0" smtClean="0">
                <a:latin typeface="Arial" charset="0"/>
                <a:ea typeface="Arial" charset="0"/>
                <a:cs typeface="Arial" charset="0"/>
              </a:rPr>
              <a:t>)</a:t>
            </a:r>
          </a:p>
          <a:p>
            <a:pPr>
              <a:lnSpc>
                <a:spcPct val="150000"/>
              </a:lnSpc>
            </a:pPr>
            <a:r>
              <a:rPr lang="en-US" sz="2400" dirty="0">
                <a:latin typeface="Arial" charset="0"/>
                <a:ea typeface="Arial" charset="0"/>
                <a:cs typeface="Arial" charset="0"/>
              </a:rPr>
              <a:t>	</a:t>
            </a:r>
            <a:r>
              <a:rPr lang="en-US" sz="2400" dirty="0" err="1" smtClean="0">
                <a:latin typeface="Arial" charset="0"/>
                <a:ea typeface="Arial" charset="0"/>
                <a:cs typeface="Arial" charset="0"/>
              </a:rPr>
              <a:t>Ao</a:t>
            </a:r>
            <a:r>
              <a:rPr lang="en-US" sz="2400" dirty="0" smtClean="0">
                <a:latin typeface="Arial" charset="0"/>
                <a:ea typeface="Arial" charset="0"/>
                <a:cs typeface="Arial" charset="0"/>
              </a:rPr>
              <a:t> 1: 1634kg</a:t>
            </a:r>
          </a:p>
          <a:p>
            <a:pPr>
              <a:lnSpc>
                <a:spcPct val="150000"/>
              </a:lnSpc>
            </a:pPr>
            <a:r>
              <a:rPr lang="en-US" sz="2400" dirty="0">
                <a:latin typeface="Arial" charset="0"/>
                <a:ea typeface="Arial" charset="0"/>
                <a:cs typeface="Arial" charset="0"/>
              </a:rPr>
              <a:t>	</a:t>
            </a:r>
            <a:r>
              <a:rPr lang="en-US" sz="2400" dirty="0" err="1" smtClean="0">
                <a:latin typeface="Arial" charset="0"/>
                <a:ea typeface="Arial" charset="0"/>
                <a:cs typeface="Arial" charset="0"/>
              </a:rPr>
              <a:t>Ao</a:t>
            </a:r>
            <a:r>
              <a:rPr lang="en-US" sz="2400" dirty="0" smtClean="0">
                <a:latin typeface="Arial" charset="0"/>
                <a:ea typeface="Arial" charset="0"/>
                <a:cs typeface="Arial" charset="0"/>
              </a:rPr>
              <a:t> 2: 1388kg</a:t>
            </a:r>
          </a:p>
          <a:p>
            <a:pPr>
              <a:lnSpc>
                <a:spcPct val="150000"/>
              </a:lnSpc>
            </a:pPr>
            <a:r>
              <a:rPr lang="en-US" sz="2400" dirty="0" err="1" smtClean="0">
                <a:latin typeface="Arial" charset="0"/>
                <a:ea typeface="Arial" charset="0"/>
                <a:cs typeface="Arial" charset="0"/>
              </a:rPr>
              <a:t>Tổng</a:t>
            </a:r>
            <a:r>
              <a:rPr lang="en-US" sz="2400" dirty="0" smtClean="0">
                <a:latin typeface="Arial" charset="0"/>
                <a:ea typeface="Arial" charset="0"/>
                <a:cs typeface="Arial" charset="0"/>
              </a:rPr>
              <a:t> </a:t>
            </a:r>
            <a:r>
              <a:rPr lang="en-US" sz="2400" dirty="0" err="1">
                <a:latin typeface="Arial" charset="0"/>
                <a:ea typeface="Arial" charset="0"/>
                <a:cs typeface="Arial" charset="0"/>
              </a:rPr>
              <a:t>chất</a:t>
            </a:r>
            <a:r>
              <a:rPr lang="en-US" sz="2400" dirty="0">
                <a:latin typeface="Arial" charset="0"/>
                <a:ea typeface="Arial" charset="0"/>
                <a:cs typeface="Arial" charset="0"/>
              </a:rPr>
              <a:t> </a:t>
            </a:r>
            <a:r>
              <a:rPr lang="en-US" sz="2400" dirty="0" err="1">
                <a:latin typeface="Arial" charset="0"/>
                <a:ea typeface="Arial" charset="0"/>
                <a:cs typeface="Arial" charset="0"/>
              </a:rPr>
              <a:t>thải</a:t>
            </a:r>
            <a:r>
              <a:rPr lang="en-US" sz="2400" dirty="0">
                <a:latin typeface="Arial" charset="0"/>
                <a:ea typeface="Arial" charset="0"/>
                <a:cs typeface="Arial" charset="0"/>
              </a:rPr>
              <a:t> </a:t>
            </a:r>
            <a:r>
              <a:rPr lang="en-US" sz="2400" dirty="0" err="1">
                <a:latin typeface="Arial" charset="0"/>
                <a:ea typeface="Arial" charset="0"/>
                <a:cs typeface="Arial" charset="0"/>
              </a:rPr>
              <a:t>ở</a:t>
            </a:r>
            <a:r>
              <a:rPr lang="en-US" sz="2400" dirty="0">
                <a:latin typeface="Arial" charset="0"/>
                <a:ea typeface="Arial" charset="0"/>
                <a:cs typeface="Arial" charset="0"/>
              </a:rPr>
              <a:t> 2 </a:t>
            </a:r>
            <a:r>
              <a:rPr lang="en-US" sz="2400" dirty="0" err="1">
                <a:latin typeface="Arial" charset="0"/>
                <a:ea typeface="Arial" charset="0"/>
                <a:cs typeface="Arial" charset="0"/>
              </a:rPr>
              <a:t>ao</a:t>
            </a:r>
            <a:r>
              <a:rPr lang="en-US" sz="2400" dirty="0">
                <a:latin typeface="Arial" charset="0"/>
                <a:ea typeface="Arial" charset="0"/>
                <a:cs typeface="Arial" charset="0"/>
              </a:rPr>
              <a:t> </a:t>
            </a:r>
            <a:r>
              <a:rPr lang="en-US" sz="2400" dirty="0" smtClean="0">
                <a:latin typeface="Arial" charset="0"/>
                <a:ea typeface="Arial" charset="0"/>
                <a:cs typeface="Arial" charset="0"/>
              </a:rPr>
              <a:t>TN = </a:t>
            </a:r>
            <a:r>
              <a:rPr lang="en-US" sz="2400" dirty="0">
                <a:latin typeface="Arial" charset="0"/>
                <a:ea typeface="Arial" charset="0"/>
                <a:cs typeface="Arial" charset="0"/>
              </a:rPr>
              <a:t>3023 </a:t>
            </a:r>
            <a:r>
              <a:rPr lang="en-US" sz="2400" dirty="0" smtClean="0">
                <a:latin typeface="Arial" charset="0"/>
                <a:ea typeface="Arial" charset="0"/>
                <a:cs typeface="Arial" charset="0"/>
              </a:rPr>
              <a:t>kg</a:t>
            </a:r>
            <a:endParaRPr lang="en-US" sz="2400" dirty="0">
              <a:latin typeface="Arial" charset="0"/>
              <a:ea typeface="Arial" charset="0"/>
              <a:cs typeface="Arial" charset="0"/>
            </a:endParaRPr>
          </a:p>
          <a:p>
            <a:pPr>
              <a:lnSpc>
                <a:spcPct val="150000"/>
              </a:lnSpc>
            </a:pPr>
            <a:r>
              <a:rPr lang="en-US" sz="2400" dirty="0" err="1" smtClean="0">
                <a:latin typeface="Arial" charset="0"/>
                <a:ea typeface="Arial" charset="0"/>
                <a:cs typeface="Arial" charset="0"/>
              </a:rPr>
              <a:t>Chất</a:t>
            </a:r>
            <a:r>
              <a:rPr lang="en-US" sz="2400" dirty="0" smtClean="0">
                <a:latin typeface="Arial" charset="0"/>
                <a:ea typeface="Arial" charset="0"/>
                <a:cs typeface="Arial" charset="0"/>
              </a:rPr>
              <a:t> </a:t>
            </a:r>
            <a:r>
              <a:rPr lang="en-US" sz="2400" dirty="0" err="1">
                <a:latin typeface="Arial" charset="0"/>
                <a:ea typeface="Arial" charset="0"/>
                <a:cs typeface="Arial" charset="0"/>
              </a:rPr>
              <a:t>thải</a:t>
            </a:r>
            <a:r>
              <a:rPr lang="en-US" sz="2400" dirty="0">
                <a:latin typeface="Arial" charset="0"/>
                <a:ea typeface="Arial" charset="0"/>
                <a:cs typeface="Arial" charset="0"/>
              </a:rPr>
              <a:t> </a:t>
            </a:r>
            <a:r>
              <a:rPr lang="en-US" sz="2400" dirty="0" err="1">
                <a:latin typeface="Arial" charset="0"/>
                <a:ea typeface="Arial" charset="0"/>
                <a:cs typeface="Arial" charset="0"/>
              </a:rPr>
              <a:t>ở</a:t>
            </a:r>
            <a:r>
              <a:rPr lang="en-US" sz="2400" dirty="0">
                <a:latin typeface="Arial" charset="0"/>
                <a:ea typeface="Arial" charset="0"/>
                <a:cs typeface="Arial" charset="0"/>
              </a:rPr>
              <a:t> </a:t>
            </a:r>
            <a:r>
              <a:rPr lang="en-US" sz="2400" dirty="0" err="1">
                <a:latin typeface="Arial" charset="0"/>
                <a:ea typeface="Arial" charset="0"/>
                <a:cs typeface="Arial" charset="0"/>
              </a:rPr>
              <a:t>ao</a:t>
            </a:r>
            <a:r>
              <a:rPr lang="en-US" sz="2400" dirty="0">
                <a:latin typeface="Arial" charset="0"/>
                <a:ea typeface="Arial" charset="0"/>
                <a:cs typeface="Arial" charset="0"/>
              </a:rPr>
              <a:t> </a:t>
            </a:r>
            <a:r>
              <a:rPr lang="en-US" sz="2400" dirty="0" smtClean="0">
                <a:latin typeface="Arial" charset="0"/>
                <a:ea typeface="Arial" charset="0"/>
                <a:cs typeface="Arial" charset="0"/>
              </a:rPr>
              <a:t>ĐC </a:t>
            </a:r>
            <a:r>
              <a:rPr lang="en-US" sz="2400" dirty="0">
                <a:latin typeface="Arial" charset="0"/>
                <a:ea typeface="Arial" charset="0"/>
                <a:cs typeface="Arial" charset="0"/>
              </a:rPr>
              <a:t>(2200m</a:t>
            </a:r>
            <a:r>
              <a:rPr lang="en-US" sz="2400" baseline="30000" dirty="0">
                <a:latin typeface="Arial" charset="0"/>
                <a:ea typeface="Arial" charset="0"/>
                <a:cs typeface="Arial" charset="0"/>
              </a:rPr>
              <a:t>2</a:t>
            </a:r>
            <a:r>
              <a:rPr lang="en-US" sz="2400" dirty="0">
                <a:latin typeface="Arial" charset="0"/>
                <a:ea typeface="Arial" charset="0"/>
                <a:cs typeface="Arial" charset="0"/>
              </a:rPr>
              <a:t>) </a:t>
            </a:r>
            <a:r>
              <a:rPr lang="en-US" sz="2400" dirty="0" err="1" smtClean="0">
                <a:latin typeface="Arial" charset="0"/>
                <a:ea typeface="Arial" charset="0"/>
                <a:cs typeface="Arial" charset="0"/>
              </a:rPr>
              <a:t>là</a:t>
            </a:r>
            <a:r>
              <a:rPr lang="en-US" sz="2400" dirty="0" smtClean="0">
                <a:latin typeface="Arial" charset="0"/>
                <a:ea typeface="Arial" charset="0"/>
                <a:cs typeface="Arial" charset="0"/>
              </a:rPr>
              <a:t>: </a:t>
            </a:r>
            <a:r>
              <a:rPr lang="en-US" sz="2400" dirty="0">
                <a:latin typeface="Arial" charset="0"/>
                <a:ea typeface="Arial" charset="0"/>
                <a:cs typeface="Arial" charset="0"/>
              </a:rPr>
              <a:t>4427 </a:t>
            </a:r>
            <a:r>
              <a:rPr lang="en-US" sz="2400" dirty="0" smtClean="0">
                <a:latin typeface="Arial" charset="0"/>
                <a:ea typeface="Arial" charset="0"/>
                <a:cs typeface="Arial" charset="0"/>
              </a:rPr>
              <a:t>kg</a:t>
            </a:r>
          </a:p>
          <a:p>
            <a:pPr>
              <a:lnSpc>
                <a:spcPct val="150000"/>
              </a:lnSpc>
            </a:pPr>
            <a:r>
              <a:rPr lang="en-US" sz="2400" dirty="0" smtClean="0">
                <a:latin typeface="Arial" charset="0"/>
                <a:ea typeface="Arial" charset="0"/>
                <a:cs typeface="Arial" charset="0"/>
              </a:rPr>
              <a:t>CN </a:t>
            </a:r>
            <a:r>
              <a:rPr lang="en-US" sz="2400" dirty="0" err="1">
                <a:latin typeface="Arial" charset="0"/>
                <a:ea typeface="Arial" charset="0"/>
                <a:cs typeface="Arial" charset="0"/>
              </a:rPr>
              <a:t>tôm</a:t>
            </a:r>
            <a:r>
              <a:rPr lang="en-US" sz="2400" dirty="0">
                <a:latin typeface="Arial" charset="0"/>
                <a:ea typeface="Arial" charset="0"/>
                <a:cs typeface="Arial" charset="0"/>
              </a:rPr>
              <a:t> vi </a:t>
            </a:r>
            <a:r>
              <a:rPr lang="en-US" sz="2400" dirty="0" err="1">
                <a:latin typeface="Arial" charset="0"/>
                <a:ea typeface="Arial" charset="0"/>
                <a:cs typeface="Arial" charset="0"/>
              </a:rPr>
              <a:t>khuẩn</a:t>
            </a:r>
            <a:r>
              <a:rPr lang="en-US" sz="2400" dirty="0">
                <a:latin typeface="Arial" charset="0"/>
                <a:ea typeface="Arial" charset="0"/>
                <a:cs typeface="Arial" charset="0"/>
              </a:rPr>
              <a:t> </a:t>
            </a:r>
            <a:r>
              <a:rPr lang="en-US" sz="2400" dirty="0" err="1">
                <a:latin typeface="Arial" charset="0"/>
                <a:ea typeface="Arial" charset="0"/>
                <a:cs typeface="Arial" charset="0"/>
              </a:rPr>
              <a:t>đã</a:t>
            </a:r>
            <a:r>
              <a:rPr lang="en-US" sz="2400" dirty="0">
                <a:latin typeface="Arial" charset="0"/>
                <a:ea typeface="Arial" charset="0"/>
                <a:cs typeface="Arial" charset="0"/>
              </a:rPr>
              <a:t> </a:t>
            </a:r>
            <a:r>
              <a:rPr lang="en-US" sz="2400" dirty="0" err="1">
                <a:latin typeface="Arial" charset="0"/>
                <a:ea typeface="Arial" charset="0"/>
                <a:cs typeface="Arial" charset="0"/>
              </a:rPr>
              <a:t>giảm</a:t>
            </a:r>
            <a:r>
              <a:rPr lang="en-US" sz="2400" dirty="0">
                <a:latin typeface="Arial" charset="0"/>
                <a:ea typeface="Arial" charset="0"/>
                <a:cs typeface="Arial" charset="0"/>
              </a:rPr>
              <a:t> </a:t>
            </a:r>
            <a:r>
              <a:rPr lang="en-US" sz="2400" dirty="0" err="1">
                <a:latin typeface="Arial" charset="0"/>
                <a:ea typeface="Arial" charset="0"/>
                <a:cs typeface="Arial" charset="0"/>
              </a:rPr>
              <a:t>lượng</a:t>
            </a:r>
            <a:r>
              <a:rPr lang="en-US" sz="2400" dirty="0">
                <a:latin typeface="Arial" charset="0"/>
                <a:ea typeface="Arial" charset="0"/>
                <a:cs typeface="Arial" charset="0"/>
              </a:rPr>
              <a:t> </a:t>
            </a:r>
            <a:r>
              <a:rPr lang="en-US" sz="2400" dirty="0" err="1">
                <a:latin typeface="Arial" charset="0"/>
                <a:ea typeface="Arial" charset="0"/>
                <a:cs typeface="Arial" charset="0"/>
              </a:rPr>
              <a:t>bùn</a:t>
            </a:r>
            <a:r>
              <a:rPr lang="en-US" sz="2400" dirty="0">
                <a:latin typeface="Arial" charset="0"/>
                <a:ea typeface="Arial" charset="0"/>
                <a:cs typeface="Arial" charset="0"/>
              </a:rPr>
              <a:t> </a:t>
            </a:r>
            <a:r>
              <a:rPr lang="en-US" sz="2400" dirty="0" err="1">
                <a:latin typeface="Arial" charset="0"/>
                <a:ea typeface="Arial" charset="0"/>
                <a:cs typeface="Arial" charset="0"/>
              </a:rPr>
              <a:t>thải</a:t>
            </a:r>
            <a:r>
              <a:rPr lang="en-US" sz="2400" dirty="0">
                <a:latin typeface="Arial" charset="0"/>
                <a:ea typeface="Arial" charset="0"/>
                <a:cs typeface="Arial" charset="0"/>
              </a:rPr>
              <a:t> </a:t>
            </a:r>
            <a:r>
              <a:rPr lang="en-US" sz="2400" dirty="0" err="1">
                <a:latin typeface="Arial" charset="0"/>
                <a:ea typeface="Arial" charset="0"/>
                <a:cs typeface="Arial" charset="0"/>
              </a:rPr>
              <a:t>được</a:t>
            </a:r>
            <a:r>
              <a:rPr lang="en-US" sz="2400" dirty="0">
                <a:latin typeface="Arial" charset="0"/>
                <a:ea typeface="Arial" charset="0"/>
                <a:cs typeface="Arial" charset="0"/>
              </a:rPr>
              <a:t> </a:t>
            </a:r>
            <a:r>
              <a:rPr lang="en-US" sz="2400" b="1" dirty="0">
                <a:latin typeface="Arial" charset="0"/>
                <a:ea typeface="Arial" charset="0"/>
                <a:cs typeface="Arial" charset="0"/>
              </a:rPr>
              <a:t>31.71</a:t>
            </a:r>
            <a:r>
              <a:rPr lang="en-US" sz="2400" b="1" dirty="0" smtClean="0">
                <a:latin typeface="Arial" charset="0"/>
                <a:ea typeface="Arial" charset="0"/>
                <a:cs typeface="Arial" charset="0"/>
              </a:rPr>
              <a:t>%.</a:t>
            </a:r>
          </a:p>
          <a:p>
            <a:pPr>
              <a:lnSpc>
                <a:spcPct val="150000"/>
              </a:lnSpc>
            </a:pPr>
            <a:r>
              <a:rPr lang="en-US" sz="2400" dirty="0" err="1" smtClean="0">
                <a:latin typeface="Arial" charset="0"/>
                <a:ea typeface="Arial" charset="0"/>
                <a:cs typeface="Arial" charset="0"/>
              </a:rPr>
              <a:t>Nước</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thải</a:t>
            </a:r>
            <a:r>
              <a:rPr lang="en-US" sz="2400" dirty="0" smtClean="0">
                <a:latin typeface="Arial" charset="0"/>
                <a:ea typeface="Arial" charset="0"/>
                <a:cs typeface="Arial" charset="0"/>
              </a:rPr>
              <a:t> CN </a:t>
            </a:r>
            <a:r>
              <a:rPr lang="en-US" sz="2400" dirty="0" err="1" smtClean="0">
                <a:latin typeface="Arial" charset="0"/>
                <a:ea typeface="Arial" charset="0"/>
                <a:cs typeface="Arial" charset="0"/>
              </a:rPr>
              <a:t>nuôi</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tôm</a:t>
            </a:r>
            <a:r>
              <a:rPr lang="en-US" sz="2400" dirty="0" smtClean="0">
                <a:latin typeface="Arial" charset="0"/>
                <a:ea typeface="Arial" charset="0"/>
                <a:cs typeface="Arial" charset="0"/>
              </a:rPr>
              <a:t> - vi </a:t>
            </a:r>
            <a:r>
              <a:rPr lang="en-US" sz="2400" dirty="0" err="1" smtClean="0">
                <a:latin typeface="Arial" charset="0"/>
                <a:ea typeface="Arial" charset="0"/>
                <a:cs typeface="Arial" charset="0"/>
              </a:rPr>
              <a:t>khuẩn</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giảm</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trên</a:t>
            </a:r>
            <a:r>
              <a:rPr lang="en-US" sz="2400" dirty="0" smtClean="0">
                <a:latin typeface="Arial" charset="0"/>
                <a:ea typeface="Arial" charset="0"/>
                <a:cs typeface="Arial" charset="0"/>
              </a:rPr>
              <a:t> 50% so </a:t>
            </a:r>
            <a:r>
              <a:rPr lang="en-US" sz="2400" dirty="0" err="1" smtClean="0">
                <a:latin typeface="Arial" charset="0"/>
                <a:ea typeface="Arial" charset="0"/>
                <a:cs typeface="Arial" charset="0"/>
              </a:rPr>
              <a:t>với</a:t>
            </a:r>
            <a:r>
              <a:rPr lang="en-US" sz="2400" dirty="0" smtClean="0">
                <a:latin typeface="Arial" charset="0"/>
                <a:ea typeface="Arial" charset="0"/>
                <a:cs typeface="Arial" charset="0"/>
              </a:rPr>
              <a:t> CN </a:t>
            </a:r>
            <a:r>
              <a:rPr lang="en-US" sz="2400" dirty="0" err="1" smtClean="0">
                <a:latin typeface="Arial" charset="0"/>
                <a:ea typeface="Arial" charset="0"/>
                <a:cs typeface="Arial" charset="0"/>
              </a:rPr>
              <a:t>nuôi</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thông</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thường</a:t>
            </a:r>
            <a:endParaRPr lang="en-US" sz="2400" dirty="0" smtClean="0">
              <a:latin typeface="Arial" charset="0"/>
              <a:ea typeface="Arial" charset="0"/>
              <a:cs typeface="Arial" charset="0"/>
            </a:endParaRPr>
          </a:p>
          <a:p>
            <a:pPr>
              <a:lnSpc>
                <a:spcPct val="150000"/>
              </a:lnSpc>
            </a:pPr>
            <a:r>
              <a:rPr lang="en-US" sz="2400" dirty="0" smtClean="0">
                <a:latin typeface="Arial" charset="0"/>
                <a:ea typeface="Arial" charset="0"/>
                <a:cs typeface="Arial" charset="0"/>
              </a:rPr>
              <a:t>100% </a:t>
            </a:r>
            <a:r>
              <a:rPr lang="en-US" sz="2400" dirty="0" err="1" smtClean="0">
                <a:latin typeface="Arial" charset="0"/>
                <a:ea typeface="Arial" charset="0"/>
                <a:cs typeface="Arial" charset="0"/>
              </a:rPr>
              <a:t>nước</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thải</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trong</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quá</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trình</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nuôi</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tôm</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không</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thải</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ra</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môi</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trường</a:t>
            </a:r>
            <a:r>
              <a:rPr lang="en-US" sz="2400" dirty="0" smtClean="0">
                <a:latin typeface="Arial" charset="0"/>
                <a:ea typeface="Arial" charset="0"/>
                <a:cs typeface="Arial" charset="0"/>
              </a:rPr>
              <a:t> </a:t>
            </a:r>
            <a:endParaRPr lang="en-US" sz="2400" dirty="0">
              <a:latin typeface="Arial" charset="0"/>
              <a:ea typeface="Arial" charset="0"/>
              <a:cs typeface="Arial" charset="0"/>
            </a:endParaRPr>
          </a:p>
        </p:txBody>
      </p:sp>
      <p:sp>
        <p:nvSpPr>
          <p:cNvPr id="5" name="Slide Number Placeholder 4"/>
          <p:cNvSpPr>
            <a:spLocks noGrp="1"/>
          </p:cNvSpPr>
          <p:nvPr>
            <p:ph type="sldNum" sz="quarter" idx="12"/>
          </p:nvPr>
        </p:nvSpPr>
        <p:spPr/>
        <p:txBody>
          <a:bodyPr/>
          <a:lstStyle/>
          <a:p>
            <a:fld id="{5D3FEEAC-6021-184A-936A-D26E75467C87}" type="slidenum">
              <a:rPr lang="en-US" smtClean="0"/>
              <a:t>15</a:t>
            </a:fld>
            <a:endParaRPr lang="en-US"/>
          </a:p>
        </p:txBody>
      </p:sp>
    </p:spTree>
    <p:extLst>
      <p:ext uri="{BB962C8B-B14F-4D97-AF65-F5344CB8AC3E}">
        <p14:creationId xmlns:p14="http://schemas.microsoft.com/office/powerpoint/2010/main" val="16226500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4111"/>
            <a:ext cx="7886700" cy="647748"/>
          </a:xfrm>
        </p:spPr>
        <p:txBody>
          <a:bodyPr>
            <a:normAutofit/>
          </a:bodyPr>
          <a:lstStyle/>
          <a:p>
            <a:pPr algn="ctr"/>
            <a:r>
              <a:rPr lang="en-US" sz="2800" b="1" dirty="0" err="1" smtClean="0">
                <a:latin typeface="Arial" charset="0"/>
                <a:ea typeface="Arial" charset="0"/>
                <a:cs typeface="Arial" charset="0"/>
              </a:rPr>
              <a:t>Tôm</a:t>
            </a:r>
            <a:r>
              <a:rPr lang="en-US" sz="2800" b="1" dirty="0" smtClean="0">
                <a:latin typeface="Arial" charset="0"/>
                <a:ea typeface="Arial" charset="0"/>
                <a:cs typeface="Arial" charset="0"/>
              </a:rPr>
              <a:t> </a:t>
            </a:r>
            <a:r>
              <a:rPr lang="mr-IN" sz="2800" b="1" dirty="0" smtClean="0">
                <a:latin typeface="Arial" charset="0"/>
                <a:ea typeface="Arial" charset="0"/>
                <a:cs typeface="Arial" charset="0"/>
              </a:rPr>
              <a:t>–</a:t>
            </a:r>
            <a:r>
              <a:rPr lang="en-US" sz="2800" b="1" dirty="0" smtClean="0">
                <a:latin typeface="Arial" charset="0"/>
                <a:ea typeface="Arial" charset="0"/>
                <a:cs typeface="Arial" charset="0"/>
              </a:rPr>
              <a:t> Vi </a:t>
            </a:r>
            <a:r>
              <a:rPr lang="en-US" sz="2800" b="1" dirty="0" err="1" smtClean="0">
                <a:latin typeface="Arial" charset="0"/>
                <a:ea typeface="Arial" charset="0"/>
                <a:cs typeface="Arial" charset="0"/>
              </a:rPr>
              <a:t>khuẩn</a:t>
            </a:r>
            <a:r>
              <a:rPr lang="en-US" sz="2800" b="1" smtClean="0">
                <a:latin typeface="Arial" charset="0"/>
                <a:ea typeface="Arial" charset="0"/>
                <a:cs typeface="Arial" charset="0"/>
              </a:rPr>
              <a:t>: </a:t>
            </a:r>
            <a:r>
              <a:rPr lang="en-US" sz="2800" b="1" dirty="0" err="1">
                <a:latin typeface="Arial" charset="0"/>
                <a:ea typeface="Arial" charset="0"/>
                <a:cs typeface="Arial" charset="0"/>
              </a:rPr>
              <a:t>H</a:t>
            </a:r>
            <a:r>
              <a:rPr lang="en-US" sz="2800" b="1" smtClean="0">
                <a:latin typeface="Arial" charset="0"/>
                <a:ea typeface="Arial" charset="0"/>
                <a:cs typeface="Arial" charset="0"/>
              </a:rPr>
              <a:t>iệu </a:t>
            </a:r>
            <a:r>
              <a:rPr lang="en-US" sz="2800" b="1" dirty="0" err="1" smtClean="0">
                <a:latin typeface="Arial" charset="0"/>
                <a:ea typeface="Arial" charset="0"/>
                <a:cs typeface="Arial" charset="0"/>
              </a:rPr>
              <a:t>quả</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kỹ</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thuật</a:t>
            </a:r>
            <a:endParaRPr lang="en-US" sz="2800" b="1" dirty="0">
              <a:latin typeface="Arial" charset="0"/>
              <a:ea typeface="Arial" charset="0"/>
              <a:cs typeface="Arial"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03463977"/>
              </p:ext>
            </p:extLst>
          </p:nvPr>
        </p:nvGraphicFramePr>
        <p:xfrm>
          <a:off x="133643" y="917498"/>
          <a:ext cx="8876714" cy="2441412"/>
        </p:xfrm>
        <a:graphic>
          <a:graphicData uri="http://schemas.openxmlformats.org/drawingml/2006/table">
            <a:tbl>
              <a:tblPr firstRow="1" firstCol="1" bandRow="1">
                <a:tableStyleId>{5C22544A-7EE6-4342-B048-85BDC9FD1C3A}</a:tableStyleId>
              </a:tblPr>
              <a:tblGrid>
                <a:gridCol w="1424370">
                  <a:extLst>
                    <a:ext uri="{9D8B030D-6E8A-4147-A177-3AD203B41FA5}">
                      <a16:colId xmlns="" xmlns:a16="http://schemas.microsoft.com/office/drawing/2014/main" val="20000"/>
                    </a:ext>
                  </a:extLst>
                </a:gridCol>
                <a:gridCol w="1032436">
                  <a:extLst>
                    <a:ext uri="{9D8B030D-6E8A-4147-A177-3AD203B41FA5}">
                      <a16:colId xmlns="" xmlns:a16="http://schemas.microsoft.com/office/drawing/2014/main" val="20001"/>
                    </a:ext>
                  </a:extLst>
                </a:gridCol>
                <a:gridCol w="1108775">
                  <a:extLst>
                    <a:ext uri="{9D8B030D-6E8A-4147-A177-3AD203B41FA5}">
                      <a16:colId xmlns="" xmlns:a16="http://schemas.microsoft.com/office/drawing/2014/main" val="20002"/>
                    </a:ext>
                  </a:extLst>
                </a:gridCol>
                <a:gridCol w="1629182">
                  <a:extLst>
                    <a:ext uri="{9D8B030D-6E8A-4147-A177-3AD203B41FA5}">
                      <a16:colId xmlns="" xmlns:a16="http://schemas.microsoft.com/office/drawing/2014/main" val="20003"/>
                    </a:ext>
                  </a:extLst>
                </a:gridCol>
                <a:gridCol w="921651">
                  <a:extLst>
                    <a:ext uri="{9D8B030D-6E8A-4147-A177-3AD203B41FA5}">
                      <a16:colId xmlns="" xmlns:a16="http://schemas.microsoft.com/office/drawing/2014/main" val="20004"/>
                    </a:ext>
                  </a:extLst>
                </a:gridCol>
                <a:gridCol w="1214904">
                  <a:extLst>
                    <a:ext uri="{9D8B030D-6E8A-4147-A177-3AD203B41FA5}">
                      <a16:colId xmlns="" xmlns:a16="http://schemas.microsoft.com/office/drawing/2014/main" val="20005"/>
                    </a:ext>
                  </a:extLst>
                </a:gridCol>
                <a:gridCol w="1545396">
                  <a:extLst>
                    <a:ext uri="{9D8B030D-6E8A-4147-A177-3AD203B41FA5}">
                      <a16:colId xmlns="" xmlns:a16="http://schemas.microsoft.com/office/drawing/2014/main" val="20006"/>
                    </a:ext>
                  </a:extLst>
                </a:gridCol>
              </a:tblGrid>
              <a:tr h="1022138">
                <a:tc>
                  <a:txBody>
                    <a:bodyPr/>
                    <a:lstStyle/>
                    <a:p>
                      <a:pPr marL="0" marR="0" algn="just">
                        <a:spcBef>
                          <a:spcPts val="0"/>
                        </a:spcBef>
                        <a:spcAft>
                          <a:spcPts val="0"/>
                        </a:spcAft>
                      </a:pPr>
                      <a:r>
                        <a:rPr lang="en-US" sz="1800" dirty="0" err="1">
                          <a:effectLst/>
                          <a:latin typeface="Arial" charset="0"/>
                          <a:ea typeface="Arial" charset="0"/>
                          <a:cs typeface="Arial" charset="0"/>
                        </a:rPr>
                        <a:t>Ao</a:t>
                      </a:r>
                      <a:r>
                        <a:rPr lang="en-US" sz="1800" dirty="0">
                          <a:effectLst/>
                          <a:latin typeface="Arial" charset="0"/>
                          <a:ea typeface="Arial" charset="0"/>
                          <a:cs typeface="Arial" charset="0"/>
                        </a:rPr>
                        <a:t> </a:t>
                      </a:r>
                      <a:r>
                        <a:rPr lang="en-US" sz="1800" dirty="0" err="1">
                          <a:effectLst/>
                          <a:latin typeface="Arial" charset="0"/>
                          <a:ea typeface="Arial" charset="0"/>
                          <a:cs typeface="Arial" charset="0"/>
                        </a:rPr>
                        <a:t>nuôi</a:t>
                      </a:r>
                      <a:endParaRPr lang="en-US" sz="1800" dirty="0">
                        <a:effectLst/>
                        <a:latin typeface="Arial" charset="0"/>
                        <a:ea typeface="Arial" charset="0"/>
                        <a:cs typeface="Arial" charset="0"/>
                      </a:endParaRPr>
                    </a:p>
                  </a:txBody>
                  <a:tcPr marL="68580" marR="68580" marT="0" marB="0" anchor="ctr"/>
                </a:tc>
                <a:tc>
                  <a:txBody>
                    <a:bodyPr/>
                    <a:lstStyle/>
                    <a:p>
                      <a:pPr marL="0" marR="0" algn="just">
                        <a:spcBef>
                          <a:spcPts val="0"/>
                        </a:spcBef>
                        <a:spcAft>
                          <a:spcPts val="0"/>
                        </a:spcAft>
                      </a:pPr>
                      <a:r>
                        <a:rPr lang="en-US" sz="1800" dirty="0" smtClean="0">
                          <a:effectLst/>
                          <a:latin typeface="Arial" charset="0"/>
                          <a:ea typeface="Arial" charset="0"/>
                          <a:cs typeface="Arial" charset="0"/>
                        </a:rPr>
                        <a:t>DT(m</a:t>
                      </a:r>
                      <a:r>
                        <a:rPr lang="en-US" sz="1800" baseline="30000" dirty="0" smtClean="0">
                          <a:effectLst/>
                          <a:latin typeface="Arial" charset="0"/>
                          <a:ea typeface="Arial" charset="0"/>
                          <a:cs typeface="Arial" charset="0"/>
                        </a:rPr>
                        <a:t>2</a:t>
                      </a:r>
                      <a:r>
                        <a:rPr lang="en-US" sz="1800" dirty="0">
                          <a:effectLst/>
                          <a:latin typeface="Arial" charset="0"/>
                          <a:ea typeface="Arial" charset="0"/>
                          <a:cs typeface="Arial" charset="0"/>
                        </a:rPr>
                        <a:t>)</a:t>
                      </a:r>
                    </a:p>
                  </a:txBody>
                  <a:tcPr marL="68580" marR="68580" marT="0" marB="0" anchor="ctr"/>
                </a:tc>
                <a:tc>
                  <a:txBody>
                    <a:bodyPr/>
                    <a:lstStyle/>
                    <a:p>
                      <a:pPr marL="0" marR="0" algn="ctr">
                        <a:spcBef>
                          <a:spcPts val="0"/>
                        </a:spcBef>
                        <a:spcAft>
                          <a:spcPts val="0"/>
                        </a:spcAft>
                      </a:pPr>
                      <a:r>
                        <a:rPr lang="en-US" sz="1800" dirty="0" smtClean="0">
                          <a:effectLst/>
                          <a:latin typeface="Arial" charset="0"/>
                          <a:ea typeface="Arial" charset="0"/>
                          <a:cs typeface="Arial" charset="0"/>
                        </a:rPr>
                        <a:t>TLS (%)</a:t>
                      </a:r>
                      <a:endParaRPr lang="en-US" sz="1800" dirty="0">
                        <a:effectLst/>
                        <a:latin typeface="Arial" charset="0"/>
                        <a:ea typeface="Arial" charset="0"/>
                        <a:cs typeface="Arial" charset="0"/>
                      </a:endParaRPr>
                    </a:p>
                  </a:txBody>
                  <a:tcPr marL="68580" marR="68580" marT="0" marB="0" anchor="ctr"/>
                </a:tc>
                <a:tc>
                  <a:txBody>
                    <a:bodyPr/>
                    <a:lstStyle/>
                    <a:p>
                      <a:pPr marL="0" marR="0" algn="ctr">
                        <a:spcBef>
                          <a:spcPts val="0"/>
                        </a:spcBef>
                        <a:spcAft>
                          <a:spcPts val="0"/>
                        </a:spcAft>
                      </a:pPr>
                      <a:r>
                        <a:rPr lang="en-US" sz="1800" dirty="0" err="1">
                          <a:effectLst/>
                          <a:latin typeface="Arial" charset="0"/>
                          <a:ea typeface="Arial" charset="0"/>
                          <a:cs typeface="Arial" charset="0"/>
                        </a:rPr>
                        <a:t>Sản</a:t>
                      </a:r>
                      <a:r>
                        <a:rPr lang="en-US" sz="1800" dirty="0">
                          <a:effectLst/>
                          <a:latin typeface="Arial" charset="0"/>
                          <a:ea typeface="Arial" charset="0"/>
                          <a:cs typeface="Arial" charset="0"/>
                        </a:rPr>
                        <a:t> </a:t>
                      </a:r>
                      <a:r>
                        <a:rPr lang="en-US" sz="1800" dirty="0" err="1">
                          <a:effectLst/>
                          <a:latin typeface="Arial" charset="0"/>
                          <a:ea typeface="Arial" charset="0"/>
                          <a:cs typeface="Arial" charset="0"/>
                        </a:rPr>
                        <a:t>lượng</a:t>
                      </a:r>
                      <a:r>
                        <a:rPr lang="en-US" sz="1800" dirty="0">
                          <a:effectLst/>
                          <a:latin typeface="Arial" charset="0"/>
                          <a:ea typeface="Arial" charset="0"/>
                          <a:cs typeface="Arial" charset="0"/>
                        </a:rPr>
                        <a:t> </a:t>
                      </a:r>
                      <a:r>
                        <a:rPr lang="en-US" sz="1800" dirty="0" smtClean="0">
                          <a:effectLst/>
                          <a:latin typeface="Arial" charset="0"/>
                          <a:ea typeface="Arial" charset="0"/>
                          <a:cs typeface="Arial" charset="0"/>
                        </a:rPr>
                        <a:t>(</a:t>
                      </a:r>
                      <a:r>
                        <a:rPr lang="en-US" sz="1800" dirty="0" err="1">
                          <a:effectLst/>
                          <a:latin typeface="Arial" charset="0"/>
                          <a:ea typeface="Arial" charset="0"/>
                          <a:cs typeface="Arial" charset="0"/>
                        </a:rPr>
                        <a:t>tấn</a:t>
                      </a:r>
                      <a:r>
                        <a:rPr lang="en-US" sz="1800" dirty="0">
                          <a:effectLst/>
                          <a:latin typeface="Arial" charset="0"/>
                          <a:ea typeface="Arial" charset="0"/>
                          <a:cs typeface="Arial" charset="0"/>
                        </a:rPr>
                        <a:t>)</a:t>
                      </a:r>
                    </a:p>
                  </a:txBody>
                  <a:tcPr marL="68580" marR="68580" marT="0" marB="0" anchor="ctr"/>
                </a:tc>
                <a:tc>
                  <a:txBody>
                    <a:bodyPr/>
                    <a:lstStyle/>
                    <a:p>
                      <a:pPr marL="0" marR="0" algn="ctr">
                        <a:spcBef>
                          <a:spcPts val="0"/>
                        </a:spcBef>
                        <a:spcAft>
                          <a:spcPts val="0"/>
                        </a:spcAft>
                      </a:pPr>
                      <a:r>
                        <a:rPr lang="en-US" sz="1800">
                          <a:effectLst/>
                          <a:latin typeface="Arial" charset="0"/>
                          <a:ea typeface="Arial" charset="0"/>
                          <a:cs typeface="Arial" charset="0"/>
                        </a:rPr>
                        <a:t>FCR</a:t>
                      </a:r>
                    </a:p>
                  </a:txBody>
                  <a:tcPr marL="68580" marR="68580" marT="0" marB="0" anchor="ctr"/>
                </a:tc>
                <a:tc>
                  <a:txBody>
                    <a:bodyPr/>
                    <a:lstStyle/>
                    <a:p>
                      <a:pPr marL="0" marR="0" algn="ctr">
                        <a:spcBef>
                          <a:spcPts val="0"/>
                        </a:spcBef>
                        <a:spcAft>
                          <a:spcPts val="0"/>
                        </a:spcAft>
                      </a:pPr>
                      <a:r>
                        <a:rPr lang="en-US" sz="1800" dirty="0" err="1">
                          <a:effectLst/>
                          <a:latin typeface="Arial" charset="0"/>
                          <a:ea typeface="Arial" charset="0"/>
                          <a:cs typeface="Arial" charset="0"/>
                        </a:rPr>
                        <a:t>Cỡ</a:t>
                      </a:r>
                      <a:r>
                        <a:rPr lang="en-US" sz="1800" dirty="0">
                          <a:effectLst/>
                          <a:latin typeface="Arial" charset="0"/>
                          <a:ea typeface="Arial" charset="0"/>
                          <a:cs typeface="Arial" charset="0"/>
                        </a:rPr>
                        <a:t> </a:t>
                      </a:r>
                      <a:r>
                        <a:rPr lang="en-US" sz="1800" dirty="0" err="1">
                          <a:effectLst/>
                          <a:latin typeface="Arial" charset="0"/>
                          <a:ea typeface="Arial" charset="0"/>
                          <a:cs typeface="Arial" charset="0"/>
                        </a:rPr>
                        <a:t>tôm</a:t>
                      </a:r>
                      <a:r>
                        <a:rPr lang="en-US" sz="1800" dirty="0">
                          <a:effectLst/>
                          <a:latin typeface="Arial" charset="0"/>
                          <a:ea typeface="Arial" charset="0"/>
                          <a:cs typeface="Arial" charset="0"/>
                        </a:rPr>
                        <a:t> </a:t>
                      </a:r>
                      <a:r>
                        <a:rPr lang="en-US" sz="1800" dirty="0" smtClean="0">
                          <a:effectLst/>
                          <a:latin typeface="Arial" charset="0"/>
                          <a:ea typeface="Arial" charset="0"/>
                          <a:cs typeface="Arial" charset="0"/>
                        </a:rPr>
                        <a:t>(con/kg</a:t>
                      </a:r>
                      <a:r>
                        <a:rPr lang="en-US" sz="1800" dirty="0">
                          <a:effectLst/>
                          <a:latin typeface="Arial" charset="0"/>
                          <a:ea typeface="Arial" charset="0"/>
                          <a:cs typeface="Arial" charset="0"/>
                        </a:rPr>
                        <a:t>)</a:t>
                      </a:r>
                    </a:p>
                  </a:txBody>
                  <a:tcPr marL="68580" marR="68580" marT="0" marB="0" anchor="ctr"/>
                </a:tc>
                <a:tc>
                  <a:txBody>
                    <a:bodyPr/>
                    <a:lstStyle/>
                    <a:p>
                      <a:pPr marL="0" marR="0" algn="ctr">
                        <a:spcBef>
                          <a:spcPts val="0"/>
                        </a:spcBef>
                        <a:spcAft>
                          <a:spcPts val="0"/>
                        </a:spcAft>
                      </a:pPr>
                      <a:r>
                        <a:rPr lang="en-US" sz="1800" dirty="0" err="1">
                          <a:effectLst/>
                          <a:latin typeface="Arial" charset="0"/>
                          <a:ea typeface="Arial" charset="0"/>
                          <a:cs typeface="Arial" charset="0"/>
                        </a:rPr>
                        <a:t>Năng</a:t>
                      </a:r>
                      <a:r>
                        <a:rPr lang="en-US" sz="1800" dirty="0">
                          <a:effectLst/>
                          <a:latin typeface="Arial" charset="0"/>
                          <a:ea typeface="Arial" charset="0"/>
                          <a:cs typeface="Arial" charset="0"/>
                        </a:rPr>
                        <a:t> </a:t>
                      </a:r>
                      <a:r>
                        <a:rPr lang="en-US" sz="1800" dirty="0" err="1">
                          <a:effectLst/>
                          <a:latin typeface="Arial" charset="0"/>
                          <a:ea typeface="Arial" charset="0"/>
                          <a:cs typeface="Arial" charset="0"/>
                        </a:rPr>
                        <a:t>suất</a:t>
                      </a:r>
                      <a:r>
                        <a:rPr lang="en-US" sz="1800" dirty="0">
                          <a:effectLst/>
                          <a:latin typeface="Arial" charset="0"/>
                          <a:ea typeface="Arial" charset="0"/>
                          <a:cs typeface="Arial" charset="0"/>
                        </a:rPr>
                        <a:t> </a:t>
                      </a:r>
                    </a:p>
                    <a:p>
                      <a:pPr marL="0" marR="0" algn="ctr">
                        <a:spcBef>
                          <a:spcPts val="0"/>
                        </a:spcBef>
                        <a:spcAft>
                          <a:spcPts val="0"/>
                        </a:spcAft>
                      </a:pPr>
                      <a:r>
                        <a:rPr lang="en-US" sz="1800" dirty="0">
                          <a:effectLst/>
                          <a:latin typeface="Arial" charset="0"/>
                          <a:ea typeface="Arial" charset="0"/>
                          <a:cs typeface="Arial" charset="0"/>
                        </a:rPr>
                        <a:t>(</a:t>
                      </a:r>
                      <a:r>
                        <a:rPr lang="en-US" sz="1800" dirty="0" err="1">
                          <a:effectLst/>
                          <a:latin typeface="Arial" charset="0"/>
                          <a:ea typeface="Arial" charset="0"/>
                          <a:cs typeface="Arial" charset="0"/>
                        </a:rPr>
                        <a:t>tấn</a:t>
                      </a:r>
                      <a:r>
                        <a:rPr lang="en-US" sz="1800" dirty="0">
                          <a:effectLst/>
                          <a:latin typeface="Arial" charset="0"/>
                          <a:ea typeface="Arial" charset="0"/>
                          <a:cs typeface="Arial" charset="0"/>
                        </a:rPr>
                        <a:t>/ha)</a:t>
                      </a:r>
                    </a:p>
                  </a:txBody>
                  <a:tcPr marL="68580" marR="68580" marT="0" marB="0" anchor="ctr"/>
                </a:tc>
                <a:extLst>
                  <a:ext uri="{0D108BD9-81ED-4DB2-BD59-A6C34878D82A}">
                    <a16:rowId xmlns="" xmlns:a16="http://schemas.microsoft.com/office/drawing/2014/main" val="10000"/>
                  </a:ext>
                </a:extLst>
              </a:tr>
              <a:tr h="354819">
                <a:tc>
                  <a:txBody>
                    <a:bodyPr/>
                    <a:lstStyle/>
                    <a:p>
                      <a:pPr marL="0" marR="0" algn="just">
                        <a:spcBef>
                          <a:spcPts val="0"/>
                        </a:spcBef>
                        <a:spcAft>
                          <a:spcPts val="0"/>
                        </a:spcAft>
                      </a:pPr>
                      <a:r>
                        <a:rPr lang="en-US" sz="1800">
                          <a:effectLst/>
                          <a:latin typeface="Arial" charset="0"/>
                          <a:ea typeface="Arial" charset="0"/>
                          <a:cs typeface="Arial" charset="0"/>
                        </a:rPr>
                        <a:t>Ao 1</a:t>
                      </a:r>
                    </a:p>
                  </a:txBody>
                  <a:tcPr marL="68580" marR="68580" marT="0" marB="0"/>
                </a:tc>
                <a:tc>
                  <a:txBody>
                    <a:bodyPr/>
                    <a:lstStyle/>
                    <a:p>
                      <a:pPr marL="0" marR="0" algn="just">
                        <a:spcBef>
                          <a:spcPts val="0"/>
                        </a:spcBef>
                        <a:spcAft>
                          <a:spcPts val="0"/>
                        </a:spcAft>
                      </a:pPr>
                      <a:r>
                        <a:rPr lang="en-US" sz="1800">
                          <a:effectLst/>
                          <a:latin typeface="Arial" charset="0"/>
                          <a:ea typeface="Arial" charset="0"/>
                          <a:cs typeface="Arial" charset="0"/>
                        </a:rPr>
                        <a:t>1000</a:t>
                      </a:r>
                    </a:p>
                  </a:txBody>
                  <a:tcPr marL="68580" marR="68580" marT="0" marB="0"/>
                </a:tc>
                <a:tc>
                  <a:txBody>
                    <a:bodyPr/>
                    <a:lstStyle/>
                    <a:p>
                      <a:pPr marL="0" marR="0" algn="ctr">
                        <a:spcBef>
                          <a:spcPts val="0"/>
                        </a:spcBef>
                        <a:spcAft>
                          <a:spcPts val="0"/>
                        </a:spcAft>
                      </a:pPr>
                      <a:r>
                        <a:rPr lang="en-US" sz="1800" b="1" dirty="0">
                          <a:effectLst/>
                          <a:latin typeface="Arial" charset="0"/>
                          <a:ea typeface="Arial" charset="0"/>
                          <a:cs typeface="Arial" charset="0"/>
                        </a:rPr>
                        <a:t>81.75</a:t>
                      </a:r>
                    </a:p>
                  </a:txBody>
                  <a:tcPr marL="68580" marR="68580" marT="0" marB="0"/>
                </a:tc>
                <a:tc>
                  <a:txBody>
                    <a:bodyPr/>
                    <a:lstStyle/>
                    <a:p>
                      <a:pPr marL="0" marR="0" algn="ctr">
                        <a:spcBef>
                          <a:spcPts val="0"/>
                        </a:spcBef>
                        <a:spcAft>
                          <a:spcPts val="0"/>
                        </a:spcAft>
                      </a:pPr>
                      <a:r>
                        <a:rPr lang="en-US" sz="1800" b="1">
                          <a:effectLst/>
                          <a:latin typeface="Arial" charset="0"/>
                          <a:ea typeface="Arial" charset="0"/>
                          <a:cs typeface="Arial" charset="0"/>
                        </a:rPr>
                        <a:t>6,011</a:t>
                      </a:r>
                    </a:p>
                  </a:txBody>
                  <a:tcPr marL="68580" marR="68580" marT="0" marB="0"/>
                </a:tc>
                <a:tc>
                  <a:txBody>
                    <a:bodyPr/>
                    <a:lstStyle/>
                    <a:p>
                      <a:pPr marL="0" marR="0" algn="ctr">
                        <a:spcBef>
                          <a:spcPts val="0"/>
                        </a:spcBef>
                        <a:spcAft>
                          <a:spcPts val="0"/>
                        </a:spcAft>
                      </a:pPr>
                      <a:r>
                        <a:rPr lang="en-US" sz="1800" b="1" dirty="0">
                          <a:effectLst/>
                          <a:latin typeface="Arial" charset="0"/>
                          <a:ea typeface="Arial" charset="0"/>
                          <a:cs typeface="Arial" charset="0"/>
                        </a:rPr>
                        <a:t>1.43</a:t>
                      </a:r>
                    </a:p>
                  </a:txBody>
                  <a:tcPr marL="68580" marR="68580" marT="0" marB="0"/>
                </a:tc>
                <a:tc>
                  <a:txBody>
                    <a:bodyPr/>
                    <a:lstStyle/>
                    <a:p>
                      <a:pPr marL="0" marR="0" algn="ctr">
                        <a:spcBef>
                          <a:spcPts val="0"/>
                        </a:spcBef>
                        <a:spcAft>
                          <a:spcPts val="0"/>
                        </a:spcAft>
                      </a:pPr>
                      <a:r>
                        <a:rPr lang="en-US" sz="1800">
                          <a:effectLst/>
                          <a:latin typeface="Arial" charset="0"/>
                          <a:ea typeface="Arial" charset="0"/>
                          <a:cs typeface="Arial" charset="0"/>
                        </a:rPr>
                        <a:t>34</a:t>
                      </a:r>
                    </a:p>
                  </a:txBody>
                  <a:tcPr marL="68580" marR="68580" marT="0" marB="0"/>
                </a:tc>
                <a:tc>
                  <a:txBody>
                    <a:bodyPr/>
                    <a:lstStyle/>
                    <a:p>
                      <a:pPr marL="0" marR="0" algn="ctr">
                        <a:spcBef>
                          <a:spcPts val="0"/>
                        </a:spcBef>
                        <a:spcAft>
                          <a:spcPts val="0"/>
                        </a:spcAft>
                      </a:pPr>
                      <a:r>
                        <a:rPr lang="en-US" sz="1800" b="1" dirty="0">
                          <a:effectLst/>
                          <a:latin typeface="Arial" charset="0"/>
                          <a:ea typeface="Arial" charset="0"/>
                          <a:cs typeface="Arial" charset="0"/>
                        </a:rPr>
                        <a:t>60,0</a:t>
                      </a:r>
                    </a:p>
                  </a:txBody>
                  <a:tcPr marL="68580" marR="68580" marT="0" marB="0"/>
                </a:tc>
                <a:extLst>
                  <a:ext uri="{0D108BD9-81ED-4DB2-BD59-A6C34878D82A}">
                    <a16:rowId xmlns="" xmlns:a16="http://schemas.microsoft.com/office/drawing/2014/main" val="10001"/>
                  </a:ext>
                </a:extLst>
              </a:tr>
              <a:tr h="354819">
                <a:tc>
                  <a:txBody>
                    <a:bodyPr/>
                    <a:lstStyle/>
                    <a:p>
                      <a:pPr marL="0" marR="0" algn="just">
                        <a:spcBef>
                          <a:spcPts val="0"/>
                        </a:spcBef>
                        <a:spcAft>
                          <a:spcPts val="0"/>
                        </a:spcAft>
                      </a:pPr>
                      <a:r>
                        <a:rPr lang="en-US" sz="1800">
                          <a:effectLst/>
                          <a:latin typeface="Arial" charset="0"/>
                          <a:ea typeface="Arial" charset="0"/>
                          <a:cs typeface="Arial" charset="0"/>
                        </a:rPr>
                        <a:t>Ao 2</a:t>
                      </a:r>
                    </a:p>
                  </a:txBody>
                  <a:tcPr marL="68580" marR="68580" marT="0" marB="0"/>
                </a:tc>
                <a:tc>
                  <a:txBody>
                    <a:bodyPr/>
                    <a:lstStyle/>
                    <a:p>
                      <a:pPr marL="0" marR="0" algn="just">
                        <a:spcBef>
                          <a:spcPts val="0"/>
                        </a:spcBef>
                        <a:spcAft>
                          <a:spcPts val="0"/>
                        </a:spcAft>
                      </a:pPr>
                      <a:r>
                        <a:rPr lang="en-US" sz="1800">
                          <a:effectLst/>
                          <a:latin typeface="Arial" charset="0"/>
                          <a:ea typeface="Arial" charset="0"/>
                          <a:cs typeface="Arial" charset="0"/>
                        </a:rPr>
                        <a:t>1000</a:t>
                      </a:r>
                    </a:p>
                  </a:txBody>
                  <a:tcPr marL="68580" marR="68580" marT="0" marB="0"/>
                </a:tc>
                <a:tc>
                  <a:txBody>
                    <a:bodyPr/>
                    <a:lstStyle/>
                    <a:p>
                      <a:pPr marL="0" marR="0" algn="ctr">
                        <a:spcBef>
                          <a:spcPts val="0"/>
                        </a:spcBef>
                        <a:spcAft>
                          <a:spcPts val="0"/>
                        </a:spcAft>
                      </a:pPr>
                      <a:r>
                        <a:rPr lang="en-US" sz="1800" b="1" dirty="0">
                          <a:effectLst/>
                          <a:latin typeface="Arial" charset="0"/>
                          <a:ea typeface="Arial" charset="0"/>
                          <a:cs typeface="Arial" charset="0"/>
                        </a:rPr>
                        <a:t>75.89</a:t>
                      </a:r>
                    </a:p>
                  </a:txBody>
                  <a:tcPr marL="68580" marR="68580" marT="0" marB="0"/>
                </a:tc>
                <a:tc>
                  <a:txBody>
                    <a:bodyPr/>
                    <a:lstStyle/>
                    <a:p>
                      <a:pPr marL="0" marR="0" algn="ctr">
                        <a:spcBef>
                          <a:spcPts val="0"/>
                        </a:spcBef>
                        <a:spcAft>
                          <a:spcPts val="0"/>
                        </a:spcAft>
                      </a:pPr>
                      <a:r>
                        <a:rPr lang="en-US" sz="1800" b="1" dirty="0">
                          <a:effectLst/>
                          <a:latin typeface="Arial" charset="0"/>
                          <a:ea typeface="Arial" charset="0"/>
                          <a:cs typeface="Arial" charset="0"/>
                        </a:rPr>
                        <a:t>5,929</a:t>
                      </a:r>
                    </a:p>
                  </a:txBody>
                  <a:tcPr marL="68580" marR="68580" marT="0" marB="0"/>
                </a:tc>
                <a:tc>
                  <a:txBody>
                    <a:bodyPr/>
                    <a:lstStyle/>
                    <a:p>
                      <a:pPr marL="0" marR="0" algn="ctr">
                        <a:spcBef>
                          <a:spcPts val="0"/>
                        </a:spcBef>
                        <a:spcAft>
                          <a:spcPts val="0"/>
                        </a:spcAft>
                      </a:pPr>
                      <a:r>
                        <a:rPr lang="en-US" sz="1800" b="1" dirty="0">
                          <a:effectLst/>
                          <a:latin typeface="Arial" charset="0"/>
                          <a:ea typeface="Arial" charset="0"/>
                          <a:cs typeface="Arial" charset="0"/>
                        </a:rPr>
                        <a:t>1.42</a:t>
                      </a:r>
                    </a:p>
                  </a:txBody>
                  <a:tcPr marL="68580" marR="68580" marT="0" marB="0"/>
                </a:tc>
                <a:tc>
                  <a:txBody>
                    <a:bodyPr/>
                    <a:lstStyle/>
                    <a:p>
                      <a:pPr marL="0" marR="0" algn="ctr">
                        <a:spcBef>
                          <a:spcPts val="0"/>
                        </a:spcBef>
                        <a:spcAft>
                          <a:spcPts val="0"/>
                        </a:spcAft>
                      </a:pPr>
                      <a:r>
                        <a:rPr lang="en-US" sz="1800">
                          <a:effectLst/>
                          <a:latin typeface="Arial" charset="0"/>
                          <a:ea typeface="Arial" charset="0"/>
                          <a:cs typeface="Arial" charset="0"/>
                        </a:rPr>
                        <a:t>32</a:t>
                      </a:r>
                    </a:p>
                  </a:txBody>
                  <a:tcPr marL="68580" marR="68580" marT="0" marB="0"/>
                </a:tc>
                <a:tc>
                  <a:txBody>
                    <a:bodyPr/>
                    <a:lstStyle/>
                    <a:p>
                      <a:pPr marL="0" marR="0" algn="ctr">
                        <a:spcBef>
                          <a:spcPts val="0"/>
                        </a:spcBef>
                        <a:spcAft>
                          <a:spcPts val="0"/>
                        </a:spcAft>
                      </a:pPr>
                      <a:r>
                        <a:rPr lang="en-US" sz="1800" b="1" dirty="0">
                          <a:effectLst/>
                          <a:latin typeface="Arial" charset="0"/>
                          <a:ea typeface="Arial" charset="0"/>
                          <a:cs typeface="Arial" charset="0"/>
                        </a:rPr>
                        <a:t>59,2</a:t>
                      </a:r>
                    </a:p>
                  </a:txBody>
                  <a:tcPr marL="68580" marR="68580" marT="0" marB="0"/>
                </a:tc>
                <a:extLst>
                  <a:ext uri="{0D108BD9-81ED-4DB2-BD59-A6C34878D82A}">
                    <a16:rowId xmlns="" xmlns:a16="http://schemas.microsoft.com/office/drawing/2014/main" val="10002"/>
                  </a:ext>
                </a:extLst>
              </a:tr>
              <a:tr h="709636">
                <a:tc>
                  <a:txBody>
                    <a:bodyPr/>
                    <a:lstStyle/>
                    <a:p>
                      <a:pPr marL="0" marR="0" algn="just">
                        <a:spcBef>
                          <a:spcPts val="0"/>
                        </a:spcBef>
                        <a:spcAft>
                          <a:spcPts val="0"/>
                        </a:spcAft>
                      </a:pPr>
                      <a:r>
                        <a:rPr lang="en-US" sz="1800">
                          <a:effectLst/>
                          <a:latin typeface="Arial" charset="0"/>
                          <a:ea typeface="Arial" charset="0"/>
                          <a:cs typeface="Arial" charset="0"/>
                        </a:rPr>
                        <a:t>Đối chứng</a:t>
                      </a:r>
                    </a:p>
                  </a:txBody>
                  <a:tcPr marL="68580" marR="68580" marT="0" marB="0"/>
                </a:tc>
                <a:tc>
                  <a:txBody>
                    <a:bodyPr/>
                    <a:lstStyle/>
                    <a:p>
                      <a:pPr marL="0" marR="0" algn="just">
                        <a:spcBef>
                          <a:spcPts val="0"/>
                        </a:spcBef>
                        <a:spcAft>
                          <a:spcPts val="0"/>
                        </a:spcAft>
                      </a:pPr>
                      <a:r>
                        <a:rPr lang="en-US" sz="1800">
                          <a:effectLst/>
                          <a:latin typeface="Arial" charset="0"/>
                          <a:ea typeface="Arial" charset="0"/>
                          <a:cs typeface="Arial" charset="0"/>
                        </a:rPr>
                        <a:t>2200</a:t>
                      </a:r>
                    </a:p>
                  </a:txBody>
                  <a:tcPr marL="68580" marR="68580" marT="0" marB="0"/>
                </a:tc>
                <a:tc>
                  <a:txBody>
                    <a:bodyPr/>
                    <a:lstStyle/>
                    <a:p>
                      <a:pPr marL="0" marR="0" algn="ctr">
                        <a:spcBef>
                          <a:spcPts val="0"/>
                        </a:spcBef>
                        <a:spcAft>
                          <a:spcPts val="0"/>
                        </a:spcAft>
                      </a:pPr>
                      <a:r>
                        <a:rPr lang="en-US" sz="1800" dirty="0">
                          <a:effectLst/>
                          <a:latin typeface="Arial" charset="0"/>
                          <a:ea typeface="Arial" charset="0"/>
                          <a:cs typeface="Arial" charset="0"/>
                        </a:rPr>
                        <a:t>57.17</a:t>
                      </a:r>
                    </a:p>
                  </a:txBody>
                  <a:tcPr marL="68580" marR="68580" marT="0" marB="0"/>
                </a:tc>
                <a:tc>
                  <a:txBody>
                    <a:bodyPr/>
                    <a:lstStyle/>
                    <a:p>
                      <a:pPr marL="0" marR="0" algn="ctr">
                        <a:spcBef>
                          <a:spcPts val="0"/>
                        </a:spcBef>
                        <a:spcAft>
                          <a:spcPts val="0"/>
                        </a:spcAft>
                      </a:pPr>
                      <a:r>
                        <a:rPr lang="en-US" sz="1800">
                          <a:effectLst/>
                          <a:latin typeface="Arial" charset="0"/>
                          <a:ea typeface="Arial" charset="0"/>
                          <a:cs typeface="Arial" charset="0"/>
                        </a:rPr>
                        <a:t>9,528</a:t>
                      </a:r>
                    </a:p>
                  </a:txBody>
                  <a:tcPr marL="68580" marR="68580" marT="0" marB="0"/>
                </a:tc>
                <a:tc>
                  <a:txBody>
                    <a:bodyPr/>
                    <a:lstStyle/>
                    <a:p>
                      <a:pPr marL="0" marR="0" algn="ctr">
                        <a:spcBef>
                          <a:spcPts val="0"/>
                        </a:spcBef>
                        <a:spcAft>
                          <a:spcPts val="0"/>
                        </a:spcAft>
                      </a:pPr>
                      <a:r>
                        <a:rPr lang="en-US" sz="1800">
                          <a:effectLst/>
                          <a:latin typeface="Arial" charset="0"/>
                          <a:ea typeface="Arial" charset="0"/>
                          <a:cs typeface="Arial" charset="0"/>
                        </a:rPr>
                        <a:t>1.72</a:t>
                      </a:r>
                    </a:p>
                  </a:txBody>
                  <a:tcPr marL="68580" marR="68580" marT="0" marB="0"/>
                </a:tc>
                <a:tc>
                  <a:txBody>
                    <a:bodyPr/>
                    <a:lstStyle/>
                    <a:p>
                      <a:pPr marL="0" marR="0" algn="ctr">
                        <a:spcBef>
                          <a:spcPts val="0"/>
                        </a:spcBef>
                        <a:spcAft>
                          <a:spcPts val="0"/>
                        </a:spcAft>
                      </a:pPr>
                      <a:r>
                        <a:rPr lang="en-US" sz="1800">
                          <a:effectLst/>
                          <a:latin typeface="Arial" charset="0"/>
                          <a:ea typeface="Arial" charset="0"/>
                          <a:cs typeface="Arial" charset="0"/>
                        </a:rPr>
                        <a:t>30</a:t>
                      </a:r>
                    </a:p>
                  </a:txBody>
                  <a:tcPr marL="68580" marR="68580" marT="0" marB="0"/>
                </a:tc>
                <a:tc>
                  <a:txBody>
                    <a:bodyPr/>
                    <a:lstStyle/>
                    <a:p>
                      <a:pPr marL="0" marR="0" algn="ctr">
                        <a:spcBef>
                          <a:spcPts val="0"/>
                        </a:spcBef>
                        <a:spcAft>
                          <a:spcPts val="0"/>
                        </a:spcAft>
                      </a:pPr>
                      <a:r>
                        <a:rPr lang="en-US" sz="1800" dirty="0">
                          <a:effectLst/>
                          <a:latin typeface="Arial" charset="0"/>
                          <a:ea typeface="Arial" charset="0"/>
                          <a:cs typeface="Arial" charset="0"/>
                        </a:rPr>
                        <a:t>43,3</a:t>
                      </a:r>
                    </a:p>
                  </a:txBody>
                  <a:tcPr marL="68580" marR="68580" marT="0" marB="0"/>
                </a:tc>
                <a:extLst>
                  <a:ext uri="{0D108BD9-81ED-4DB2-BD59-A6C34878D82A}">
                    <a16:rowId xmlns="" xmlns:a16="http://schemas.microsoft.com/office/drawing/2014/main" val="10003"/>
                  </a:ext>
                </a:extLst>
              </a:tr>
            </a:tbl>
          </a:graphicData>
        </a:graphic>
      </p:graphicFrame>
      <p:pic>
        <p:nvPicPr>
          <p:cNvPr id="6" name="Picture 5" descr="C:\Users\MyPC\AppData\Local\ZaloPC\2160464571542230330\ZaloDownloads\picture\55059837274320898\z1329533474827_8bd4d1b09ff437b8b0bf3a8b7fb3f0a3.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133642" y="3474549"/>
            <a:ext cx="4299812" cy="3383451"/>
          </a:xfrm>
          <a:prstGeom prst="rect">
            <a:avLst/>
          </a:prstGeom>
          <a:noFill/>
          <a:ln>
            <a:noFill/>
          </a:ln>
        </p:spPr>
      </p:pic>
      <p:pic>
        <p:nvPicPr>
          <p:cNvPr id="7" name="Picture 6" descr="3a2148892c5ece00974f"/>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3454" y="4170218"/>
            <a:ext cx="4710545" cy="2687782"/>
          </a:xfrm>
          <a:prstGeom prst="rect">
            <a:avLst/>
          </a:prstGeom>
          <a:noFill/>
          <a:ln>
            <a:noFill/>
          </a:ln>
        </p:spPr>
      </p:pic>
      <p:sp>
        <p:nvSpPr>
          <p:cNvPr id="3" name="Slide Number Placeholder 2"/>
          <p:cNvSpPr>
            <a:spLocks noGrp="1"/>
          </p:cNvSpPr>
          <p:nvPr>
            <p:ph type="sldNum" sz="quarter" idx="12"/>
          </p:nvPr>
        </p:nvSpPr>
        <p:spPr/>
        <p:txBody>
          <a:bodyPr/>
          <a:lstStyle/>
          <a:p>
            <a:fld id="{5D3FEEAC-6021-184A-936A-D26E75467C87}" type="slidenum">
              <a:rPr lang="en-US" smtClean="0"/>
              <a:t>16</a:t>
            </a:fld>
            <a:endParaRPr lang="en-US"/>
          </a:p>
        </p:txBody>
      </p:sp>
    </p:spTree>
    <p:extLst>
      <p:ext uri="{BB962C8B-B14F-4D97-AF65-F5344CB8AC3E}">
        <p14:creationId xmlns:p14="http://schemas.microsoft.com/office/powerpoint/2010/main" val="16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4111"/>
            <a:ext cx="7886700" cy="483198"/>
          </a:xfrm>
        </p:spPr>
        <p:txBody>
          <a:bodyPr>
            <a:normAutofit/>
          </a:bodyPr>
          <a:lstStyle/>
          <a:p>
            <a:pPr algn="ctr"/>
            <a:r>
              <a:rPr lang="en-US" sz="2800" b="1" dirty="0" err="1" smtClean="0">
                <a:latin typeface="Arial" charset="0"/>
                <a:ea typeface="Arial" charset="0"/>
                <a:cs typeface="Arial" charset="0"/>
              </a:rPr>
              <a:t>Tôm</a:t>
            </a:r>
            <a:r>
              <a:rPr lang="en-US" sz="2800" b="1" dirty="0" smtClean="0">
                <a:latin typeface="Arial" charset="0"/>
                <a:ea typeface="Arial" charset="0"/>
                <a:cs typeface="Arial" charset="0"/>
              </a:rPr>
              <a:t> </a:t>
            </a:r>
            <a:r>
              <a:rPr lang="mr-IN" sz="2800" b="1" dirty="0" smtClean="0">
                <a:latin typeface="Arial" charset="0"/>
                <a:ea typeface="Arial" charset="0"/>
                <a:cs typeface="Arial" charset="0"/>
              </a:rPr>
              <a:t>–</a:t>
            </a:r>
            <a:r>
              <a:rPr lang="en-US" sz="2800" b="1" dirty="0" smtClean="0">
                <a:latin typeface="Arial" charset="0"/>
                <a:ea typeface="Arial" charset="0"/>
                <a:cs typeface="Arial" charset="0"/>
              </a:rPr>
              <a:t> Vi </a:t>
            </a:r>
            <a:r>
              <a:rPr lang="en-US" sz="2800" b="1" dirty="0" err="1" smtClean="0">
                <a:latin typeface="Arial" charset="0"/>
                <a:ea typeface="Arial" charset="0"/>
                <a:cs typeface="Arial" charset="0"/>
              </a:rPr>
              <a:t>khuẩn</a:t>
            </a:r>
            <a:r>
              <a:rPr lang="en-US" sz="2800" b="1" dirty="0" smtClean="0">
                <a:latin typeface="Arial" charset="0"/>
                <a:ea typeface="Arial" charset="0"/>
                <a:cs typeface="Arial" charset="0"/>
              </a:rPr>
              <a:t>: </a:t>
            </a:r>
            <a:r>
              <a:rPr lang="en-US" sz="2800" b="1" dirty="0" err="1">
                <a:latin typeface="Arial" charset="0"/>
                <a:ea typeface="Arial" charset="0"/>
                <a:cs typeface="Arial" charset="0"/>
              </a:rPr>
              <a:t>Hiệu</a:t>
            </a:r>
            <a:r>
              <a:rPr lang="en-US" sz="2800" b="1" dirty="0">
                <a:latin typeface="Arial" charset="0"/>
                <a:ea typeface="Arial" charset="0"/>
                <a:cs typeface="Arial" charset="0"/>
              </a:rPr>
              <a:t> </a:t>
            </a:r>
            <a:r>
              <a:rPr lang="en-US" sz="2800" b="1" dirty="0" err="1">
                <a:latin typeface="Arial" charset="0"/>
                <a:ea typeface="Arial" charset="0"/>
                <a:cs typeface="Arial" charset="0"/>
              </a:rPr>
              <a:t>quả</a:t>
            </a:r>
            <a:r>
              <a:rPr lang="en-US" sz="2800" b="1" dirty="0">
                <a:latin typeface="Arial" charset="0"/>
                <a:ea typeface="Arial" charset="0"/>
                <a:cs typeface="Arial" charset="0"/>
              </a:rPr>
              <a:t> </a:t>
            </a:r>
            <a:r>
              <a:rPr lang="en-US" sz="2800" b="1" dirty="0" err="1">
                <a:latin typeface="Arial" charset="0"/>
                <a:ea typeface="Arial" charset="0"/>
                <a:cs typeface="Arial" charset="0"/>
              </a:rPr>
              <a:t>kinh</a:t>
            </a:r>
            <a:r>
              <a:rPr lang="en-US" sz="2800" b="1" dirty="0">
                <a:latin typeface="Arial" charset="0"/>
                <a:ea typeface="Arial" charset="0"/>
                <a:cs typeface="Arial" charset="0"/>
              </a:rPr>
              <a:t> </a:t>
            </a:r>
            <a:r>
              <a:rPr lang="en-US" sz="2800" b="1" dirty="0" err="1">
                <a:latin typeface="Arial" charset="0"/>
                <a:ea typeface="Arial" charset="0"/>
                <a:cs typeface="Arial" charset="0"/>
              </a:rPr>
              <a:t>tế</a:t>
            </a:r>
            <a:r>
              <a:rPr lang="en-US" sz="2800" b="1" dirty="0">
                <a:latin typeface="Arial" charset="0"/>
                <a:ea typeface="Arial" charset="0"/>
                <a:cs typeface="Arial" charset="0"/>
              </a:rPr>
              <a:t>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856676523"/>
              </p:ext>
            </p:extLst>
          </p:nvPr>
        </p:nvGraphicFramePr>
        <p:xfrm>
          <a:off x="119575" y="801859"/>
          <a:ext cx="8904849" cy="5895160"/>
        </p:xfrm>
        <a:graphic>
          <a:graphicData uri="http://schemas.openxmlformats.org/drawingml/2006/table">
            <a:tbl>
              <a:tblPr firstRow="1" firstCol="1" bandRow="1">
                <a:tableStyleId>{5C22544A-7EE6-4342-B048-85BDC9FD1C3A}</a:tableStyleId>
              </a:tblPr>
              <a:tblGrid>
                <a:gridCol w="3393057">
                  <a:extLst>
                    <a:ext uri="{9D8B030D-6E8A-4147-A177-3AD203B41FA5}">
                      <a16:colId xmlns="" xmlns:a16="http://schemas.microsoft.com/office/drawing/2014/main" val="20000"/>
                    </a:ext>
                  </a:extLst>
                </a:gridCol>
                <a:gridCol w="2910375">
                  <a:extLst>
                    <a:ext uri="{9D8B030D-6E8A-4147-A177-3AD203B41FA5}">
                      <a16:colId xmlns="" xmlns:a16="http://schemas.microsoft.com/office/drawing/2014/main" val="20001"/>
                    </a:ext>
                  </a:extLst>
                </a:gridCol>
                <a:gridCol w="2601417">
                  <a:extLst>
                    <a:ext uri="{9D8B030D-6E8A-4147-A177-3AD203B41FA5}">
                      <a16:colId xmlns="" xmlns:a16="http://schemas.microsoft.com/office/drawing/2014/main" val="20002"/>
                    </a:ext>
                  </a:extLst>
                </a:gridCol>
              </a:tblGrid>
              <a:tr h="448519">
                <a:tc>
                  <a:txBody>
                    <a:bodyPr/>
                    <a:lstStyle/>
                    <a:p>
                      <a:pPr marL="0" marR="0" algn="just">
                        <a:lnSpc>
                          <a:spcPct val="115000"/>
                        </a:lnSpc>
                        <a:spcBef>
                          <a:spcPts val="300"/>
                        </a:spcBef>
                        <a:spcAft>
                          <a:spcPts val="300"/>
                        </a:spcAft>
                      </a:pPr>
                      <a:r>
                        <a:rPr lang="en-US" sz="1800" dirty="0">
                          <a:effectLst/>
                          <a:latin typeface="Arial" charset="0"/>
                          <a:ea typeface="Arial" charset="0"/>
                          <a:cs typeface="Arial" charset="0"/>
                        </a:rPr>
                        <a:t>Chi </a:t>
                      </a:r>
                      <a:r>
                        <a:rPr lang="en-US" sz="1800" dirty="0" err="1">
                          <a:effectLst/>
                          <a:latin typeface="Arial" charset="0"/>
                          <a:ea typeface="Arial" charset="0"/>
                          <a:cs typeface="Arial" charset="0"/>
                        </a:rPr>
                        <a:t>phí</a:t>
                      </a:r>
                      <a:r>
                        <a:rPr lang="en-US" sz="1800" dirty="0">
                          <a:effectLst/>
                          <a:latin typeface="Arial" charset="0"/>
                          <a:ea typeface="Arial" charset="0"/>
                          <a:cs typeface="Arial" charset="0"/>
                        </a:rPr>
                        <a:t> (</a:t>
                      </a:r>
                      <a:r>
                        <a:rPr lang="en-US" sz="1800" dirty="0" err="1">
                          <a:effectLst/>
                          <a:latin typeface="Arial" charset="0"/>
                          <a:ea typeface="Arial" charset="0"/>
                          <a:cs typeface="Arial" charset="0"/>
                        </a:rPr>
                        <a:t>đồng</a:t>
                      </a:r>
                      <a:r>
                        <a:rPr lang="en-US" sz="1800" dirty="0">
                          <a:effectLst/>
                          <a:latin typeface="Arial" charset="0"/>
                          <a:ea typeface="Arial" charset="0"/>
                          <a:cs typeface="Arial" charset="0"/>
                        </a:rPr>
                        <a:t>)</a:t>
                      </a:r>
                    </a:p>
                  </a:txBody>
                  <a:tcPr marL="62370" marR="6237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Thực nghiệm (2000m</a:t>
                      </a:r>
                      <a:r>
                        <a:rPr lang="en-US" sz="1800" baseline="30000">
                          <a:effectLst/>
                          <a:latin typeface="Arial" charset="0"/>
                          <a:ea typeface="Arial" charset="0"/>
                          <a:cs typeface="Arial" charset="0"/>
                        </a:rPr>
                        <a:t>2</a:t>
                      </a:r>
                      <a:r>
                        <a:rPr lang="en-US" sz="1800">
                          <a:effectLst/>
                          <a:latin typeface="Arial" charset="0"/>
                          <a:ea typeface="Arial" charset="0"/>
                          <a:cs typeface="Arial" charset="0"/>
                        </a:rPr>
                        <a:t>)</a:t>
                      </a:r>
                    </a:p>
                  </a:txBody>
                  <a:tcPr marL="62370" marR="6237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Đối chứng (2200m</a:t>
                      </a:r>
                      <a:r>
                        <a:rPr lang="en-US" sz="1800" baseline="30000">
                          <a:effectLst/>
                          <a:latin typeface="Arial" charset="0"/>
                          <a:ea typeface="Arial" charset="0"/>
                          <a:cs typeface="Arial" charset="0"/>
                        </a:rPr>
                        <a:t>2</a:t>
                      </a:r>
                      <a:r>
                        <a:rPr lang="en-US" sz="1800">
                          <a:effectLst/>
                          <a:latin typeface="Arial" charset="0"/>
                          <a:ea typeface="Arial" charset="0"/>
                          <a:cs typeface="Arial" charset="0"/>
                        </a:rPr>
                        <a:t>)</a:t>
                      </a:r>
                    </a:p>
                  </a:txBody>
                  <a:tcPr marL="62370" marR="62370" marT="0" marB="0" anchor="b"/>
                </a:tc>
                <a:extLst>
                  <a:ext uri="{0D108BD9-81ED-4DB2-BD59-A6C34878D82A}">
                    <a16:rowId xmlns="" xmlns:a16="http://schemas.microsoft.com/office/drawing/2014/main" val="10000"/>
                  </a:ext>
                </a:extLst>
              </a:tr>
              <a:tr h="224260">
                <a:tc>
                  <a:txBody>
                    <a:bodyPr/>
                    <a:lstStyle/>
                    <a:p>
                      <a:pPr marL="0" marR="0" algn="just">
                        <a:lnSpc>
                          <a:spcPct val="115000"/>
                        </a:lnSpc>
                        <a:spcBef>
                          <a:spcPts val="300"/>
                        </a:spcBef>
                        <a:spcAft>
                          <a:spcPts val="300"/>
                        </a:spcAft>
                      </a:pPr>
                      <a:r>
                        <a:rPr lang="en-US" sz="1800">
                          <a:effectLst/>
                          <a:latin typeface="Arial" charset="0"/>
                          <a:ea typeface="Arial" charset="0"/>
                          <a:cs typeface="Arial" charset="0"/>
                        </a:rPr>
                        <a:t>Chi phí cố định</a:t>
                      </a:r>
                    </a:p>
                  </a:txBody>
                  <a:tcPr marL="62370" marR="6237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628.913.224</a:t>
                      </a:r>
                    </a:p>
                  </a:txBody>
                  <a:tcPr marL="62370" marR="62370" marT="0" marB="0" anchor="b"/>
                </a:tc>
                <a:tc>
                  <a:txBody>
                    <a:bodyPr/>
                    <a:lstStyle/>
                    <a:p>
                      <a:pPr marL="0" marR="0" algn="ctr">
                        <a:lnSpc>
                          <a:spcPct val="115000"/>
                        </a:lnSpc>
                        <a:spcBef>
                          <a:spcPts val="300"/>
                        </a:spcBef>
                        <a:spcAft>
                          <a:spcPts val="300"/>
                        </a:spcAft>
                      </a:pPr>
                      <a:r>
                        <a:rPr lang="en-US" sz="1800" dirty="0">
                          <a:effectLst/>
                          <a:latin typeface="Arial" charset="0"/>
                          <a:ea typeface="Arial" charset="0"/>
                          <a:cs typeface="Arial" charset="0"/>
                        </a:rPr>
                        <a:t>423.541.454</a:t>
                      </a:r>
                    </a:p>
                  </a:txBody>
                  <a:tcPr marL="62370" marR="62370" marT="0" marB="0" anchor="b"/>
                </a:tc>
                <a:extLst>
                  <a:ext uri="{0D108BD9-81ED-4DB2-BD59-A6C34878D82A}">
                    <a16:rowId xmlns="" xmlns:a16="http://schemas.microsoft.com/office/drawing/2014/main" val="10001"/>
                  </a:ext>
                </a:extLst>
              </a:tr>
              <a:tr h="224260">
                <a:tc>
                  <a:txBody>
                    <a:bodyPr/>
                    <a:lstStyle/>
                    <a:p>
                      <a:pPr marL="0" marR="0" algn="just">
                        <a:lnSpc>
                          <a:spcPct val="115000"/>
                        </a:lnSpc>
                        <a:spcBef>
                          <a:spcPts val="300"/>
                        </a:spcBef>
                        <a:spcAft>
                          <a:spcPts val="300"/>
                        </a:spcAft>
                      </a:pPr>
                      <a:r>
                        <a:rPr lang="en-US" sz="1800">
                          <a:effectLst/>
                          <a:latin typeface="Arial" charset="0"/>
                          <a:ea typeface="Arial" charset="0"/>
                          <a:cs typeface="Arial" charset="0"/>
                        </a:rPr>
                        <a:t>Chi phí sản xuất</a:t>
                      </a:r>
                    </a:p>
                  </a:txBody>
                  <a:tcPr marL="62370" marR="6237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800.401.900</a:t>
                      </a:r>
                    </a:p>
                  </a:txBody>
                  <a:tcPr marL="62370" marR="6237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815.579.000</a:t>
                      </a:r>
                    </a:p>
                  </a:txBody>
                  <a:tcPr marL="62370" marR="62370" marT="0" marB="0" anchor="b"/>
                </a:tc>
                <a:extLst>
                  <a:ext uri="{0D108BD9-81ED-4DB2-BD59-A6C34878D82A}">
                    <a16:rowId xmlns="" xmlns:a16="http://schemas.microsoft.com/office/drawing/2014/main" val="10002"/>
                  </a:ext>
                </a:extLst>
              </a:tr>
              <a:tr h="224260">
                <a:tc>
                  <a:txBody>
                    <a:bodyPr/>
                    <a:lstStyle/>
                    <a:p>
                      <a:pPr marL="0" marR="0" algn="just">
                        <a:lnSpc>
                          <a:spcPct val="115000"/>
                        </a:lnSpc>
                        <a:spcBef>
                          <a:spcPts val="300"/>
                        </a:spcBef>
                        <a:spcAft>
                          <a:spcPts val="300"/>
                        </a:spcAft>
                      </a:pPr>
                      <a:r>
                        <a:rPr lang="en-US" sz="1800">
                          <a:effectLst/>
                          <a:latin typeface="Arial" charset="0"/>
                          <a:ea typeface="Arial" charset="0"/>
                          <a:cs typeface="Arial" charset="0"/>
                        </a:rPr>
                        <a:t>Con giống</a:t>
                      </a:r>
                    </a:p>
                  </a:txBody>
                  <a:tcPr marL="62370" marR="6237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62.500.000</a:t>
                      </a:r>
                    </a:p>
                  </a:txBody>
                  <a:tcPr marL="62370" marR="6237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62.500.000</a:t>
                      </a:r>
                    </a:p>
                  </a:txBody>
                  <a:tcPr marL="62370" marR="62370" marT="0" marB="0" anchor="b"/>
                </a:tc>
                <a:extLst>
                  <a:ext uri="{0D108BD9-81ED-4DB2-BD59-A6C34878D82A}">
                    <a16:rowId xmlns="" xmlns:a16="http://schemas.microsoft.com/office/drawing/2014/main" val="10003"/>
                  </a:ext>
                </a:extLst>
              </a:tr>
              <a:tr h="224260">
                <a:tc>
                  <a:txBody>
                    <a:bodyPr/>
                    <a:lstStyle/>
                    <a:p>
                      <a:pPr marL="0" marR="0" algn="just">
                        <a:lnSpc>
                          <a:spcPct val="115000"/>
                        </a:lnSpc>
                        <a:spcBef>
                          <a:spcPts val="300"/>
                        </a:spcBef>
                        <a:spcAft>
                          <a:spcPts val="300"/>
                        </a:spcAft>
                      </a:pPr>
                      <a:r>
                        <a:rPr lang="en-US" sz="1800">
                          <a:effectLst/>
                          <a:latin typeface="Arial" charset="0"/>
                          <a:ea typeface="Arial" charset="0"/>
                          <a:cs typeface="Arial" charset="0"/>
                        </a:rPr>
                        <a:t>Thức ăn</a:t>
                      </a:r>
                    </a:p>
                  </a:txBody>
                  <a:tcPr marL="62370" marR="6237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525.364.700</a:t>
                      </a:r>
                    </a:p>
                  </a:txBody>
                  <a:tcPr marL="62370" marR="6237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502.329.000</a:t>
                      </a:r>
                    </a:p>
                  </a:txBody>
                  <a:tcPr marL="62370" marR="62370" marT="0" marB="0" anchor="b"/>
                </a:tc>
                <a:extLst>
                  <a:ext uri="{0D108BD9-81ED-4DB2-BD59-A6C34878D82A}">
                    <a16:rowId xmlns="" xmlns:a16="http://schemas.microsoft.com/office/drawing/2014/main" val="10004"/>
                  </a:ext>
                </a:extLst>
              </a:tr>
              <a:tr h="224260">
                <a:tc>
                  <a:txBody>
                    <a:bodyPr/>
                    <a:lstStyle/>
                    <a:p>
                      <a:pPr marL="0" marR="0" algn="just">
                        <a:lnSpc>
                          <a:spcPct val="115000"/>
                        </a:lnSpc>
                        <a:spcBef>
                          <a:spcPts val="300"/>
                        </a:spcBef>
                        <a:spcAft>
                          <a:spcPts val="300"/>
                        </a:spcAft>
                      </a:pPr>
                      <a:r>
                        <a:rPr lang="fr-FR" sz="1800">
                          <a:effectLst/>
                          <a:latin typeface="Arial" charset="0"/>
                          <a:ea typeface="Arial" charset="0"/>
                          <a:cs typeface="Arial" charset="0"/>
                        </a:rPr>
                        <a:t>Chi phí nguồn các bon</a:t>
                      </a:r>
                      <a:endParaRPr lang="en-US" sz="1800">
                        <a:effectLst/>
                        <a:latin typeface="Arial" charset="0"/>
                        <a:ea typeface="Arial" charset="0"/>
                        <a:cs typeface="Arial" charset="0"/>
                      </a:endParaRPr>
                    </a:p>
                  </a:txBody>
                  <a:tcPr marL="62370" marR="6237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12.007.200</a:t>
                      </a:r>
                    </a:p>
                  </a:txBody>
                  <a:tcPr marL="62370" marR="6237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0</a:t>
                      </a:r>
                    </a:p>
                  </a:txBody>
                  <a:tcPr marL="62370" marR="62370" marT="0" marB="0" anchor="b"/>
                </a:tc>
                <a:extLst>
                  <a:ext uri="{0D108BD9-81ED-4DB2-BD59-A6C34878D82A}">
                    <a16:rowId xmlns="" xmlns:a16="http://schemas.microsoft.com/office/drawing/2014/main" val="10005"/>
                  </a:ext>
                </a:extLst>
              </a:tr>
              <a:tr h="224260">
                <a:tc>
                  <a:txBody>
                    <a:bodyPr/>
                    <a:lstStyle/>
                    <a:p>
                      <a:pPr marL="0" marR="0" algn="just">
                        <a:lnSpc>
                          <a:spcPct val="115000"/>
                        </a:lnSpc>
                        <a:spcBef>
                          <a:spcPts val="300"/>
                        </a:spcBef>
                        <a:spcAft>
                          <a:spcPts val="300"/>
                        </a:spcAft>
                      </a:pPr>
                      <a:r>
                        <a:rPr lang="en-US" sz="1800">
                          <a:effectLst/>
                          <a:latin typeface="Arial" charset="0"/>
                          <a:ea typeface="Arial" charset="0"/>
                          <a:cs typeface="Arial" charset="0"/>
                        </a:rPr>
                        <a:t>Chế phẩm sinh học</a:t>
                      </a:r>
                    </a:p>
                  </a:txBody>
                  <a:tcPr marL="62370" marR="6237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56.005.000</a:t>
                      </a:r>
                    </a:p>
                  </a:txBody>
                  <a:tcPr marL="62370" marR="6237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50.100.000</a:t>
                      </a:r>
                    </a:p>
                  </a:txBody>
                  <a:tcPr marL="62370" marR="62370" marT="0" marB="0" anchor="b"/>
                </a:tc>
                <a:extLst>
                  <a:ext uri="{0D108BD9-81ED-4DB2-BD59-A6C34878D82A}">
                    <a16:rowId xmlns="" xmlns:a16="http://schemas.microsoft.com/office/drawing/2014/main" val="10006"/>
                  </a:ext>
                </a:extLst>
              </a:tr>
              <a:tr h="224260">
                <a:tc>
                  <a:txBody>
                    <a:bodyPr/>
                    <a:lstStyle/>
                    <a:p>
                      <a:pPr marL="0" marR="0" algn="just">
                        <a:lnSpc>
                          <a:spcPct val="115000"/>
                        </a:lnSpc>
                        <a:spcBef>
                          <a:spcPts val="300"/>
                        </a:spcBef>
                        <a:spcAft>
                          <a:spcPts val="300"/>
                        </a:spcAft>
                      </a:pPr>
                      <a:r>
                        <a:rPr lang="en-US" sz="1800">
                          <a:effectLst/>
                          <a:latin typeface="Arial" charset="0"/>
                          <a:ea typeface="Arial" charset="0"/>
                          <a:cs typeface="Arial" charset="0"/>
                        </a:rPr>
                        <a:t>Hóa chất</a:t>
                      </a:r>
                    </a:p>
                  </a:txBody>
                  <a:tcPr marL="62370" marR="62370" marT="0" marB="0" anchor="b"/>
                </a:tc>
                <a:tc>
                  <a:txBody>
                    <a:bodyPr/>
                    <a:lstStyle/>
                    <a:p>
                      <a:pPr marL="0" marR="0" algn="ctr">
                        <a:lnSpc>
                          <a:spcPct val="115000"/>
                        </a:lnSpc>
                        <a:spcBef>
                          <a:spcPts val="300"/>
                        </a:spcBef>
                        <a:spcAft>
                          <a:spcPts val="300"/>
                        </a:spcAft>
                      </a:pPr>
                      <a:r>
                        <a:rPr lang="en-US" sz="1800" dirty="0">
                          <a:solidFill>
                            <a:srgbClr val="FF0000"/>
                          </a:solidFill>
                          <a:effectLst/>
                          <a:latin typeface="Arial" charset="0"/>
                          <a:ea typeface="Arial" charset="0"/>
                          <a:cs typeface="Arial" charset="0"/>
                        </a:rPr>
                        <a:t>30.525.000</a:t>
                      </a:r>
                    </a:p>
                  </a:txBody>
                  <a:tcPr marL="62370" marR="62370" marT="0" marB="0" anchor="b"/>
                </a:tc>
                <a:tc>
                  <a:txBody>
                    <a:bodyPr/>
                    <a:lstStyle/>
                    <a:p>
                      <a:pPr marL="0" marR="0" algn="ctr">
                        <a:lnSpc>
                          <a:spcPct val="115000"/>
                        </a:lnSpc>
                        <a:spcBef>
                          <a:spcPts val="300"/>
                        </a:spcBef>
                        <a:spcAft>
                          <a:spcPts val="300"/>
                        </a:spcAft>
                      </a:pPr>
                      <a:r>
                        <a:rPr lang="en-US" sz="1800" dirty="0">
                          <a:solidFill>
                            <a:srgbClr val="FF0000"/>
                          </a:solidFill>
                          <a:effectLst/>
                          <a:latin typeface="Arial" charset="0"/>
                          <a:ea typeface="Arial" charset="0"/>
                          <a:cs typeface="Arial" charset="0"/>
                        </a:rPr>
                        <a:t>90.650.000</a:t>
                      </a:r>
                    </a:p>
                  </a:txBody>
                  <a:tcPr marL="62370" marR="62370" marT="0" marB="0" anchor="b"/>
                </a:tc>
                <a:extLst>
                  <a:ext uri="{0D108BD9-81ED-4DB2-BD59-A6C34878D82A}">
                    <a16:rowId xmlns="" xmlns:a16="http://schemas.microsoft.com/office/drawing/2014/main" val="10007"/>
                  </a:ext>
                </a:extLst>
              </a:tr>
              <a:tr h="224260">
                <a:tc>
                  <a:txBody>
                    <a:bodyPr/>
                    <a:lstStyle/>
                    <a:p>
                      <a:pPr marL="0" marR="0" algn="just">
                        <a:lnSpc>
                          <a:spcPct val="115000"/>
                        </a:lnSpc>
                        <a:spcBef>
                          <a:spcPts val="300"/>
                        </a:spcBef>
                        <a:spcAft>
                          <a:spcPts val="300"/>
                        </a:spcAft>
                      </a:pPr>
                      <a:r>
                        <a:rPr lang="en-US" sz="1800">
                          <a:effectLst/>
                          <a:latin typeface="Arial" charset="0"/>
                          <a:ea typeface="Arial" charset="0"/>
                          <a:cs typeface="Arial" charset="0"/>
                        </a:rPr>
                        <a:t>Năng lượng</a:t>
                      </a:r>
                    </a:p>
                  </a:txBody>
                  <a:tcPr marL="62370" marR="6237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54.000.000</a:t>
                      </a:r>
                    </a:p>
                  </a:txBody>
                  <a:tcPr marL="62370" marR="6237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52.000.000</a:t>
                      </a:r>
                    </a:p>
                  </a:txBody>
                  <a:tcPr marL="62370" marR="62370" marT="0" marB="0" anchor="b"/>
                </a:tc>
                <a:extLst>
                  <a:ext uri="{0D108BD9-81ED-4DB2-BD59-A6C34878D82A}">
                    <a16:rowId xmlns="" xmlns:a16="http://schemas.microsoft.com/office/drawing/2014/main" val="10008"/>
                  </a:ext>
                </a:extLst>
              </a:tr>
              <a:tr h="224260">
                <a:tc>
                  <a:txBody>
                    <a:bodyPr/>
                    <a:lstStyle/>
                    <a:p>
                      <a:pPr marL="0" marR="0" algn="just">
                        <a:lnSpc>
                          <a:spcPct val="115000"/>
                        </a:lnSpc>
                        <a:spcBef>
                          <a:spcPts val="300"/>
                        </a:spcBef>
                        <a:spcAft>
                          <a:spcPts val="300"/>
                        </a:spcAft>
                      </a:pPr>
                      <a:r>
                        <a:rPr lang="en-US" sz="1800">
                          <a:effectLst/>
                          <a:latin typeface="Arial" charset="0"/>
                          <a:ea typeface="Arial" charset="0"/>
                          <a:cs typeface="Arial" charset="0"/>
                        </a:rPr>
                        <a:t>Nhân công</a:t>
                      </a:r>
                    </a:p>
                  </a:txBody>
                  <a:tcPr marL="62370" marR="6237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48.000.000</a:t>
                      </a:r>
                    </a:p>
                  </a:txBody>
                  <a:tcPr marL="62370" marR="6237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48.000.000</a:t>
                      </a:r>
                    </a:p>
                  </a:txBody>
                  <a:tcPr marL="62370" marR="62370" marT="0" marB="0" anchor="b"/>
                </a:tc>
                <a:extLst>
                  <a:ext uri="{0D108BD9-81ED-4DB2-BD59-A6C34878D82A}">
                    <a16:rowId xmlns="" xmlns:a16="http://schemas.microsoft.com/office/drawing/2014/main" val="10009"/>
                  </a:ext>
                </a:extLst>
              </a:tr>
              <a:tr h="224260">
                <a:tc>
                  <a:txBody>
                    <a:bodyPr/>
                    <a:lstStyle/>
                    <a:p>
                      <a:pPr marL="0" marR="0" algn="just">
                        <a:lnSpc>
                          <a:spcPct val="115000"/>
                        </a:lnSpc>
                        <a:spcBef>
                          <a:spcPts val="300"/>
                        </a:spcBef>
                        <a:spcAft>
                          <a:spcPts val="300"/>
                        </a:spcAft>
                      </a:pPr>
                      <a:r>
                        <a:rPr lang="en-US" sz="1800">
                          <a:effectLst/>
                          <a:latin typeface="Arial" charset="0"/>
                          <a:ea typeface="Arial" charset="0"/>
                          <a:cs typeface="Arial" charset="0"/>
                        </a:rPr>
                        <a:t>Chi khác</a:t>
                      </a:r>
                    </a:p>
                  </a:txBody>
                  <a:tcPr marL="62370" marR="6237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12.000.000</a:t>
                      </a:r>
                    </a:p>
                  </a:txBody>
                  <a:tcPr marL="62370" marR="6237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10.000.000</a:t>
                      </a:r>
                    </a:p>
                  </a:txBody>
                  <a:tcPr marL="62370" marR="62370" marT="0" marB="0" anchor="b"/>
                </a:tc>
                <a:extLst>
                  <a:ext uri="{0D108BD9-81ED-4DB2-BD59-A6C34878D82A}">
                    <a16:rowId xmlns="" xmlns:a16="http://schemas.microsoft.com/office/drawing/2014/main" val="10010"/>
                  </a:ext>
                </a:extLst>
              </a:tr>
              <a:tr h="224260">
                <a:tc>
                  <a:txBody>
                    <a:bodyPr/>
                    <a:lstStyle/>
                    <a:p>
                      <a:pPr marL="0" marR="0" algn="just">
                        <a:lnSpc>
                          <a:spcPct val="115000"/>
                        </a:lnSpc>
                        <a:spcBef>
                          <a:spcPts val="300"/>
                        </a:spcBef>
                        <a:spcAft>
                          <a:spcPts val="300"/>
                        </a:spcAft>
                      </a:pPr>
                      <a:r>
                        <a:rPr lang="en-US" sz="1800">
                          <a:effectLst/>
                          <a:latin typeface="Arial" charset="0"/>
                          <a:ea typeface="Arial" charset="0"/>
                          <a:cs typeface="Arial" charset="0"/>
                        </a:rPr>
                        <a:t>Tổng chi phí</a:t>
                      </a:r>
                    </a:p>
                  </a:txBody>
                  <a:tcPr marL="62370" marR="6237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1.429.315.124</a:t>
                      </a:r>
                    </a:p>
                  </a:txBody>
                  <a:tcPr marL="62370" marR="6237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1.239.120.454</a:t>
                      </a:r>
                    </a:p>
                  </a:txBody>
                  <a:tcPr marL="62370" marR="62370" marT="0" marB="0" anchor="b"/>
                </a:tc>
                <a:extLst>
                  <a:ext uri="{0D108BD9-81ED-4DB2-BD59-A6C34878D82A}">
                    <a16:rowId xmlns="" xmlns:a16="http://schemas.microsoft.com/office/drawing/2014/main" val="10011"/>
                  </a:ext>
                </a:extLst>
              </a:tr>
              <a:tr h="224260">
                <a:tc>
                  <a:txBody>
                    <a:bodyPr/>
                    <a:lstStyle/>
                    <a:p>
                      <a:pPr marL="0" marR="0" algn="just">
                        <a:lnSpc>
                          <a:spcPct val="115000"/>
                        </a:lnSpc>
                        <a:spcBef>
                          <a:spcPts val="300"/>
                        </a:spcBef>
                        <a:spcAft>
                          <a:spcPts val="300"/>
                        </a:spcAft>
                      </a:pPr>
                      <a:r>
                        <a:rPr lang="en-US" sz="1800">
                          <a:effectLst/>
                          <a:latin typeface="Arial" charset="0"/>
                          <a:ea typeface="Arial" charset="0"/>
                          <a:cs typeface="Arial" charset="0"/>
                        </a:rPr>
                        <a:t>Doanh thu</a:t>
                      </a:r>
                    </a:p>
                  </a:txBody>
                  <a:tcPr marL="62370" marR="6237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1.623.432.000</a:t>
                      </a:r>
                    </a:p>
                  </a:txBody>
                  <a:tcPr marL="62370" marR="6237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1.295.808.000</a:t>
                      </a:r>
                    </a:p>
                  </a:txBody>
                  <a:tcPr marL="62370" marR="62370" marT="0" marB="0" anchor="b"/>
                </a:tc>
                <a:extLst>
                  <a:ext uri="{0D108BD9-81ED-4DB2-BD59-A6C34878D82A}">
                    <a16:rowId xmlns="" xmlns:a16="http://schemas.microsoft.com/office/drawing/2014/main" val="10012"/>
                  </a:ext>
                </a:extLst>
              </a:tr>
              <a:tr h="448519">
                <a:tc>
                  <a:txBody>
                    <a:bodyPr/>
                    <a:lstStyle/>
                    <a:p>
                      <a:pPr marL="0" marR="0" algn="just">
                        <a:lnSpc>
                          <a:spcPct val="115000"/>
                        </a:lnSpc>
                        <a:spcBef>
                          <a:spcPts val="300"/>
                        </a:spcBef>
                        <a:spcAft>
                          <a:spcPts val="300"/>
                        </a:spcAft>
                      </a:pPr>
                      <a:r>
                        <a:rPr lang="en-US" sz="1800">
                          <a:effectLst/>
                          <a:latin typeface="Arial" charset="0"/>
                          <a:ea typeface="Arial" charset="0"/>
                          <a:cs typeface="Arial" charset="0"/>
                        </a:rPr>
                        <a:t>Doanh thu - Chi phí sản xuất</a:t>
                      </a:r>
                    </a:p>
                  </a:txBody>
                  <a:tcPr marL="62370" marR="6237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823.030.100</a:t>
                      </a:r>
                    </a:p>
                  </a:txBody>
                  <a:tcPr marL="62370" marR="6237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480.229.000</a:t>
                      </a:r>
                    </a:p>
                  </a:txBody>
                  <a:tcPr marL="62370" marR="62370" marT="0" marB="0" anchor="b"/>
                </a:tc>
                <a:extLst>
                  <a:ext uri="{0D108BD9-81ED-4DB2-BD59-A6C34878D82A}">
                    <a16:rowId xmlns="" xmlns:a16="http://schemas.microsoft.com/office/drawing/2014/main" val="10013"/>
                  </a:ext>
                </a:extLst>
              </a:tr>
              <a:tr h="448519">
                <a:tc>
                  <a:txBody>
                    <a:bodyPr/>
                    <a:lstStyle/>
                    <a:p>
                      <a:pPr marL="0" marR="0" algn="just">
                        <a:lnSpc>
                          <a:spcPct val="115000"/>
                        </a:lnSpc>
                        <a:spcBef>
                          <a:spcPts val="300"/>
                        </a:spcBef>
                        <a:spcAft>
                          <a:spcPts val="300"/>
                        </a:spcAft>
                      </a:pPr>
                      <a:r>
                        <a:rPr lang="en-US" sz="1800">
                          <a:effectLst/>
                          <a:latin typeface="Arial" charset="0"/>
                          <a:ea typeface="Arial" charset="0"/>
                          <a:cs typeface="Arial" charset="0"/>
                        </a:rPr>
                        <a:t>NPV (Giá trị hiện tại thuần)</a:t>
                      </a:r>
                    </a:p>
                  </a:txBody>
                  <a:tcPr marL="62370" marR="62370" marT="0" marB="0" anchor="b"/>
                </a:tc>
                <a:tc>
                  <a:txBody>
                    <a:bodyPr/>
                    <a:lstStyle/>
                    <a:p>
                      <a:pPr marL="0" marR="0" algn="ctr">
                        <a:lnSpc>
                          <a:spcPct val="115000"/>
                        </a:lnSpc>
                        <a:spcBef>
                          <a:spcPts val="300"/>
                        </a:spcBef>
                        <a:spcAft>
                          <a:spcPts val="300"/>
                        </a:spcAft>
                      </a:pPr>
                      <a:r>
                        <a:rPr lang="en-US" sz="1800" b="1" dirty="0">
                          <a:effectLst/>
                          <a:latin typeface="Arial" charset="0"/>
                          <a:ea typeface="Arial" charset="0"/>
                          <a:cs typeface="Arial" charset="0"/>
                        </a:rPr>
                        <a:t>2.491.018.390</a:t>
                      </a:r>
                    </a:p>
                  </a:txBody>
                  <a:tcPr marL="62370" marR="62370" marT="0" marB="0" anchor="b"/>
                </a:tc>
                <a:tc>
                  <a:txBody>
                    <a:bodyPr/>
                    <a:lstStyle/>
                    <a:p>
                      <a:pPr marL="0" marR="0" algn="ctr">
                        <a:lnSpc>
                          <a:spcPct val="115000"/>
                        </a:lnSpc>
                        <a:spcBef>
                          <a:spcPts val="300"/>
                        </a:spcBef>
                        <a:spcAft>
                          <a:spcPts val="300"/>
                        </a:spcAft>
                      </a:pPr>
                      <a:r>
                        <a:rPr lang="en-US" sz="1800" b="1" dirty="0">
                          <a:effectLst/>
                          <a:latin typeface="Arial" charset="0"/>
                          <a:ea typeface="Arial" charset="0"/>
                          <a:cs typeface="Arial" charset="0"/>
                        </a:rPr>
                        <a:t>1.396.904.285</a:t>
                      </a:r>
                    </a:p>
                  </a:txBody>
                  <a:tcPr marL="62370" marR="62370" marT="0" marB="0" anchor="b"/>
                </a:tc>
                <a:extLst>
                  <a:ext uri="{0D108BD9-81ED-4DB2-BD59-A6C34878D82A}">
                    <a16:rowId xmlns="" xmlns:a16="http://schemas.microsoft.com/office/drawing/2014/main" val="10014"/>
                  </a:ext>
                </a:extLst>
              </a:tr>
              <a:tr h="448519">
                <a:tc>
                  <a:txBody>
                    <a:bodyPr/>
                    <a:lstStyle/>
                    <a:p>
                      <a:pPr marL="0" marR="0" algn="just">
                        <a:lnSpc>
                          <a:spcPct val="115000"/>
                        </a:lnSpc>
                        <a:spcBef>
                          <a:spcPts val="300"/>
                        </a:spcBef>
                        <a:spcAft>
                          <a:spcPts val="300"/>
                        </a:spcAft>
                      </a:pPr>
                      <a:r>
                        <a:rPr lang="en-US" sz="1800">
                          <a:effectLst/>
                          <a:latin typeface="Arial" charset="0"/>
                          <a:ea typeface="Arial" charset="0"/>
                          <a:cs typeface="Arial" charset="0"/>
                        </a:rPr>
                        <a:t>IRR (Hệ số hoàn vốn nội bộ)</a:t>
                      </a:r>
                    </a:p>
                  </a:txBody>
                  <a:tcPr marL="62370" marR="62370" marT="0" marB="0" anchor="b"/>
                </a:tc>
                <a:tc>
                  <a:txBody>
                    <a:bodyPr/>
                    <a:lstStyle/>
                    <a:p>
                      <a:pPr marL="0" marR="0" algn="ctr">
                        <a:lnSpc>
                          <a:spcPct val="115000"/>
                        </a:lnSpc>
                        <a:spcBef>
                          <a:spcPts val="300"/>
                        </a:spcBef>
                        <a:spcAft>
                          <a:spcPts val="300"/>
                        </a:spcAft>
                      </a:pPr>
                      <a:r>
                        <a:rPr lang="en-US" sz="1800" b="1">
                          <a:effectLst/>
                          <a:latin typeface="Arial" charset="0"/>
                          <a:ea typeface="Arial" charset="0"/>
                          <a:cs typeface="Arial" charset="0"/>
                        </a:rPr>
                        <a:t>128,78%</a:t>
                      </a:r>
                    </a:p>
                  </a:txBody>
                  <a:tcPr marL="62370" marR="62370" marT="0" marB="0" anchor="b"/>
                </a:tc>
                <a:tc>
                  <a:txBody>
                    <a:bodyPr/>
                    <a:lstStyle/>
                    <a:p>
                      <a:pPr marL="0" marR="0" algn="ctr">
                        <a:lnSpc>
                          <a:spcPct val="115000"/>
                        </a:lnSpc>
                        <a:spcBef>
                          <a:spcPts val="300"/>
                        </a:spcBef>
                        <a:spcAft>
                          <a:spcPts val="300"/>
                        </a:spcAft>
                      </a:pPr>
                      <a:r>
                        <a:rPr lang="en-US" sz="1800" b="1" dirty="0">
                          <a:effectLst/>
                          <a:latin typeface="Arial" charset="0"/>
                          <a:ea typeface="Arial" charset="0"/>
                          <a:cs typeface="Arial" charset="0"/>
                        </a:rPr>
                        <a:t>110,65%</a:t>
                      </a:r>
                    </a:p>
                  </a:txBody>
                  <a:tcPr marL="62370" marR="62370" marT="0" marB="0" anchor="b"/>
                </a:tc>
                <a:extLst>
                  <a:ext uri="{0D108BD9-81ED-4DB2-BD59-A6C34878D82A}">
                    <a16:rowId xmlns="" xmlns:a16="http://schemas.microsoft.com/office/drawing/2014/main" val="10015"/>
                  </a:ext>
                </a:extLst>
              </a:tr>
              <a:tr h="224260">
                <a:tc>
                  <a:txBody>
                    <a:bodyPr/>
                    <a:lstStyle/>
                    <a:p>
                      <a:pPr marL="0" marR="0" algn="just">
                        <a:lnSpc>
                          <a:spcPct val="115000"/>
                        </a:lnSpc>
                        <a:spcBef>
                          <a:spcPts val="300"/>
                        </a:spcBef>
                        <a:spcAft>
                          <a:spcPts val="300"/>
                        </a:spcAft>
                      </a:pPr>
                      <a:r>
                        <a:rPr lang="en-US" sz="1800">
                          <a:effectLst/>
                          <a:latin typeface="Arial" charset="0"/>
                          <a:ea typeface="Arial" charset="0"/>
                          <a:cs typeface="Arial" charset="0"/>
                        </a:rPr>
                        <a:t>PP (Thời gian hoàn vốn)</a:t>
                      </a:r>
                    </a:p>
                  </a:txBody>
                  <a:tcPr marL="62370" marR="62370" marT="0" marB="0" anchor="b"/>
                </a:tc>
                <a:tc>
                  <a:txBody>
                    <a:bodyPr/>
                    <a:lstStyle/>
                    <a:p>
                      <a:pPr marL="0" marR="0" algn="ctr">
                        <a:lnSpc>
                          <a:spcPct val="115000"/>
                        </a:lnSpc>
                        <a:spcBef>
                          <a:spcPts val="300"/>
                        </a:spcBef>
                        <a:spcAft>
                          <a:spcPts val="300"/>
                        </a:spcAft>
                      </a:pPr>
                      <a:r>
                        <a:rPr lang="en-US" sz="1800" b="1" dirty="0">
                          <a:effectLst/>
                          <a:latin typeface="Arial" charset="0"/>
                          <a:ea typeface="Arial" charset="0"/>
                          <a:cs typeface="Arial" charset="0"/>
                        </a:rPr>
                        <a:t>0,84</a:t>
                      </a:r>
                    </a:p>
                  </a:txBody>
                  <a:tcPr marL="62370" marR="62370" marT="0" marB="0" anchor="b"/>
                </a:tc>
                <a:tc>
                  <a:txBody>
                    <a:bodyPr/>
                    <a:lstStyle/>
                    <a:p>
                      <a:pPr marL="0" marR="0" algn="ctr">
                        <a:lnSpc>
                          <a:spcPct val="115000"/>
                        </a:lnSpc>
                        <a:spcBef>
                          <a:spcPts val="300"/>
                        </a:spcBef>
                        <a:spcAft>
                          <a:spcPts val="300"/>
                        </a:spcAft>
                      </a:pPr>
                      <a:r>
                        <a:rPr lang="en-US" sz="1800" b="1" dirty="0">
                          <a:effectLst/>
                          <a:latin typeface="Arial" charset="0"/>
                          <a:ea typeface="Arial" charset="0"/>
                          <a:cs typeface="Arial" charset="0"/>
                        </a:rPr>
                        <a:t>0,97</a:t>
                      </a:r>
                    </a:p>
                  </a:txBody>
                  <a:tcPr marL="62370" marR="62370" marT="0" marB="0" anchor="b"/>
                </a:tc>
                <a:extLst>
                  <a:ext uri="{0D108BD9-81ED-4DB2-BD59-A6C34878D82A}">
                    <a16:rowId xmlns="" xmlns:a16="http://schemas.microsoft.com/office/drawing/2014/main" val="10016"/>
                  </a:ext>
                </a:extLst>
              </a:tr>
            </a:tbl>
          </a:graphicData>
        </a:graphic>
      </p:graphicFrame>
      <p:sp>
        <p:nvSpPr>
          <p:cNvPr id="3" name="Slide Number Placeholder 2"/>
          <p:cNvSpPr>
            <a:spLocks noGrp="1"/>
          </p:cNvSpPr>
          <p:nvPr>
            <p:ph type="sldNum" sz="quarter" idx="12"/>
          </p:nvPr>
        </p:nvSpPr>
        <p:spPr/>
        <p:txBody>
          <a:bodyPr/>
          <a:lstStyle/>
          <a:p>
            <a:fld id="{5D3FEEAC-6021-184A-936A-D26E75467C87}" type="slidenum">
              <a:rPr lang="en-US" smtClean="0"/>
              <a:t>17</a:t>
            </a:fld>
            <a:endParaRPr lang="en-US"/>
          </a:p>
        </p:txBody>
      </p:sp>
    </p:spTree>
    <p:extLst>
      <p:ext uri="{BB962C8B-B14F-4D97-AF65-F5344CB8AC3E}">
        <p14:creationId xmlns:p14="http://schemas.microsoft.com/office/powerpoint/2010/main" val="16226500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4111"/>
            <a:ext cx="7886700" cy="467722"/>
          </a:xfrm>
        </p:spPr>
        <p:txBody>
          <a:bodyPr>
            <a:normAutofit fontScale="90000"/>
          </a:bodyPr>
          <a:lstStyle/>
          <a:p>
            <a:pPr algn="ctr"/>
            <a:r>
              <a:rPr lang="en-US" sz="2800" b="1" dirty="0" err="1" smtClean="0">
                <a:latin typeface="Arial" charset="0"/>
                <a:ea typeface="Arial" charset="0"/>
                <a:cs typeface="Arial" charset="0"/>
              </a:rPr>
              <a:t>Tôm</a:t>
            </a:r>
            <a:r>
              <a:rPr lang="en-US" sz="2800" b="1" dirty="0" smtClean="0">
                <a:latin typeface="Arial" charset="0"/>
                <a:ea typeface="Arial" charset="0"/>
                <a:cs typeface="Arial" charset="0"/>
              </a:rPr>
              <a:t> </a:t>
            </a:r>
            <a:r>
              <a:rPr lang="mr-IN" sz="2800" b="1" dirty="0" smtClean="0">
                <a:latin typeface="Arial" charset="0"/>
                <a:ea typeface="Arial" charset="0"/>
                <a:cs typeface="Arial" charset="0"/>
              </a:rPr>
              <a:t>–</a:t>
            </a:r>
            <a:r>
              <a:rPr lang="en-US" sz="2800" b="1" dirty="0" smtClean="0">
                <a:latin typeface="Arial" charset="0"/>
                <a:ea typeface="Arial" charset="0"/>
                <a:cs typeface="Arial" charset="0"/>
              </a:rPr>
              <a:t> Vi </a:t>
            </a:r>
            <a:r>
              <a:rPr lang="en-US" sz="2800" b="1" dirty="0" err="1" smtClean="0">
                <a:latin typeface="Arial" charset="0"/>
                <a:ea typeface="Arial" charset="0"/>
                <a:cs typeface="Arial" charset="0"/>
              </a:rPr>
              <a:t>khuẩn</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Hiệu</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quả</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môi</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trường</a:t>
            </a:r>
            <a:endParaRPr lang="en-US" sz="2800" b="1" dirty="0">
              <a:latin typeface="Arial" charset="0"/>
              <a:ea typeface="Arial" charset="0"/>
              <a:cs typeface="Arial"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5604566"/>
              </p:ext>
            </p:extLst>
          </p:nvPr>
        </p:nvGraphicFramePr>
        <p:xfrm>
          <a:off x="0" y="1805948"/>
          <a:ext cx="9143999" cy="4859846"/>
        </p:xfrm>
        <a:graphic>
          <a:graphicData uri="http://schemas.openxmlformats.org/drawingml/2006/table">
            <a:tbl>
              <a:tblPr firstRow="1" firstCol="1" bandRow="1">
                <a:tableStyleId>{5C22544A-7EE6-4342-B048-85BDC9FD1C3A}</a:tableStyleId>
              </a:tblPr>
              <a:tblGrid>
                <a:gridCol w="982067">
                  <a:extLst>
                    <a:ext uri="{9D8B030D-6E8A-4147-A177-3AD203B41FA5}">
                      <a16:colId xmlns="" xmlns:a16="http://schemas.microsoft.com/office/drawing/2014/main" val="20000"/>
                    </a:ext>
                  </a:extLst>
                </a:gridCol>
                <a:gridCol w="2510942">
                  <a:extLst>
                    <a:ext uri="{9D8B030D-6E8A-4147-A177-3AD203B41FA5}">
                      <a16:colId xmlns="" xmlns:a16="http://schemas.microsoft.com/office/drawing/2014/main" val="20001"/>
                    </a:ext>
                  </a:extLst>
                </a:gridCol>
                <a:gridCol w="1492300">
                  <a:extLst>
                    <a:ext uri="{9D8B030D-6E8A-4147-A177-3AD203B41FA5}">
                      <a16:colId xmlns="" xmlns:a16="http://schemas.microsoft.com/office/drawing/2014/main" val="20002"/>
                    </a:ext>
                  </a:extLst>
                </a:gridCol>
                <a:gridCol w="2026310">
                  <a:extLst>
                    <a:ext uri="{9D8B030D-6E8A-4147-A177-3AD203B41FA5}">
                      <a16:colId xmlns="" xmlns:a16="http://schemas.microsoft.com/office/drawing/2014/main" val="20003"/>
                    </a:ext>
                  </a:extLst>
                </a:gridCol>
                <a:gridCol w="2132380">
                  <a:extLst>
                    <a:ext uri="{9D8B030D-6E8A-4147-A177-3AD203B41FA5}">
                      <a16:colId xmlns="" xmlns:a16="http://schemas.microsoft.com/office/drawing/2014/main" val="20004"/>
                    </a:ext>
                  </a:extLst>
                </a:gridCol>
              </a:tblGrid>
              <a:tr h="604743">
                <a:tc>
                  <a:txBody>
                    <a:bodyPr/>
                    <a:lstStyle/>
                    <a:p>
                      <a:pPr marL="0" marR="0" algn="ctr">
                        <a:lnSpc>
                          <a:spcPct val="115000"/>
                        </a:lnSpc>
                        <a:spcBef>
                          <a:spcPts val="600"/>
                        </a:spcBef>
                        <a:spcAft>
                          <a:spcPts val="600"/>
                        </a:spcAft>
                      </a:pPr>
                      <a:r>
                        <a:rPr lang="en-US" sz="2400" dirty="0" err="1" smtClean="0">
                          <a:effectLst/>
                          <a:latin typeface="Arial" charset="0"/>
                          <a:ea typeface="Arial" charset="0"/>
                          <a:cs typeface="Arial" charset="0"/>
                        </a:rPr>
                        <a:t>năm</a:t>
                      </a:r>
                      <a:endParaRPr lang="en-US" sz="2400" dirty="0">
                        <a:effectLst/>
                        <a:latin typeface="Arial" charset="0"/>
                        <a:ea typeface="Arial" charset="0"/>
                        <a:cs typeface="Arial" charset="0"/>
                      </a:endParaRPr>
                    </a:p>
                  </a:txBody>
                  <a:tcPr marL="68580" marR="68580" marT="0" marB="0" anchor="b"/>
                </a:tc>
                <a:tc>
                  <a:txBody>
                    <a:bodyPr/>
                    <a:lstStyle/>
                    <a:p>
                      <a:pPr marL="0" marR="0" algn="just">
                        <a:lnSpc>
                          <a:spcPct val="115000"/>
                        </a:lnSpc>
                        <a:spcBef>
                          <a:spcPts val="600"/>
                        </a:spcBef>
                        <a:spcAft>
                          <a:spcPts val="600"/>
                        </a:spcAft>
                      </a:pPr>
                      <a:r>
                        <a:rPr lang="en-US" sz="2400" dirty="0" err="1">
                          <a:effectLst/>
                          <a:latin typeface="Arial" charset="0"/>
                          <a:ea typeface="Arial" charset="0"/>
                          <a:cs typeface="Arial" charset="0"/>
                        </a:rPr>
                        <a:t>Dòng</a:t>
                      </a:r>
                      <a:r>
                        <a:rPr lang="en-US" sz="2400" dirty="0">
                          <a:effectLst/>
                          <a:latin typeface="Arial" charset="0"/>
                          <a:ea typeface="Arial" charset="0"/>
                          <a:cs typeface="Arial" charset="0"/>
                        </a:rPr>
                        <a:t> </a:t>
                      </a:r>
                      <a:r>
                        <a:rPr lang="en-US" sz="2400" dirty="0" err="1" smtClean="0">
                          <a:effectLst/>
                          <a:latin typeface="Arial" charset="0"/>
                          <a:ea typeface="Arial" charset="0"/>
                          <a:cs typeface="Arial" charset="0"/>
                        </a:rPr>
                        <a:t>tiền</a:t>
                      </a:r>
                      <a:r>
                        <a:rPr lang="en-US" sz="2400" baseline="0" dirty="0">
                          <a:effectLst/>
                          <a:latin typeface="Arial" charset="0"/>
                          <a:ea typeface="Arial" charset="0"/>
                          <a:cs typeface="Arial" charset="0"/>
                        </a:rPr>
                        <a:t> </a:t>
                      </a:r>
                      <a:r>
                        <a:rPr lang="en-US" sz="2400" dirty="0" smtClean="0">
                          <a:effectLst/>
                          <a:latin typeface="Arial" charset="0"/>
                          <a:ea typeface="Arial" charset="0"/>
                          <a:cs typeface="Arial" charset="0"/>
                        </a:rPr>
                        <a:t>(</a:t>
                      </a:r>
                      <a:r>
                        <a:rPr lang="en-US" sz="2400" dirty="0" err="1" smtClean="0">
                          <a:effectLst/>
                          <a:latin typeface="Arial" charset="0"/>
                          <a:ea typeface="Arial" charset="0"/>
                          <a:cs typeface="Arial" charset="0"/>
                        </a:rPr>
                        <a:t>đ</a:t>
                      </a:r>
                      <a:r>
                        <a:rPr lang="en-US" sz="2400" dirty="0" smtClean="0">
                          <a:effectLst/>
                          <a:latin typeface="Arial" charset="0"/>
                          <a:ea typeface="Arial" charset="0"/>
                          <a:cs typeface="Arial" charset="0"/>
                        </a:rPr>
                        <a:t>)</a:t>
                      </a:r>
                      <a:endParaRPr lang="en-US" sz="2400" dirty="0">
                        <a:effectLst/>
                        <a:latin typeface="Arial" charset="0"/>
                        <a:ea typeface="Arial" charset="0"/>
                        <a:cs typeface="Arial" charset="0"/>
                      </a:endParaRPr>
                    </a:p>
                  </a:txBody>
                  <a:tcPr marL="68580" marR="68580" marT="0" marB="0" anchor="b"/>
                </a:tc>
                <a:tc>
                  <a:txBody>
                    <a:bodyPr/>
                    <a:lstStyle/>
                    <a:p>
                      <a:pPr marL="0" marR="0" algn="just">
                        <a:lnSpc>
                          <a:spcPct val="115000"/>
                        </a:lnSpc>
                        <a:spcBef>
                          <a:spcPts val="600"/>
                        </a:spcBef>
                        <a:spcAft>
                          <a:spcPts val="600"/>
                        </a:spcAft>
                      </a:pPr>
                      <a:r>
                        <a:rPr lang="en-US" sz="2400" dirty="0" err="1">
                          <a:effectLst/>
                          <a:latin typeface="Arial" charset="0"/>
                          <a:ea typeface="Arial" charset="0"/>
                          <a:cs typeface="Arial" charset="0"/>
                        </a:rPr>
                        <a:t>Hệ</a:t>
                      </a:r>
                      <a:r>
                        <a:rPr lang="en-US" sz="2400" dirty="0">
                          <a:effectLst/>
                          <a:latin typeface="Arial" charset="0"/>
                          <a:ea typeface="Arial" charset="0"/>
                          <a:cs typeface="Arial" charset="0"/>
                        </a:rPr>
                        <a:t> </a:t>
                      </a:r>
                      <a:r>
                        <a:rPr lang="en-US" sz="2400" dirty="0" err="1">
                          <a:effectLst/>
                          <a:latin typeface="Arial" charset="0"/>
                          <a:ea typeface="Arial" charset="0"/>
                          <a:cs typeface="Arial" charset="0"/>
                        </a:rPr>
                        <a:t>số</a:t>
                      </a:r>
                      <a:r>
                        <a:rPr lang="en-US" sz="2400" dirty="0">
                          <a:effectLst/>
                          <a:latin typeface="Arial" charset="0"/>
                          <a:ea typeface="Arial" charset="0"/>
                          <a:cs typeface="Arial" charset="0"/>
                        </a:rPr>
                        <a:t> </a:t>
                      </a:r>
                      <a:r>
                        <a:rPr lang="en-US" sz="2400" dirty="0" smtClean="0">
                          <a:effectLst/>
                          <a:latin typeface="Arial" charset="0"/>
                          <a:ea typeface="Arial" charset="0"/>
                          <a:cs typeface="Arial" charset="0"/>
                        </a:rPr>
                        <a:t>CK</a:t>
                      </a:r>
                      <a:endParaRPr lang="en-US" sz="2400" dirty="0">
                        <a:effectLst/>
                        <a:latin typeface="Arial" charset="0"/>
                        <a:ea typeface="Arial" charset="0"/>
                        <a:cs typeface="Arial" charset="0"/>
                      </a:endParaRPr>
                    </a:p>
                  </a:txBody>
                  <a:tcPr marL="68580" marR="68580" marT="0" marB="0" anchor="b"/>
                </a:tc>
                <a:tc>
                  <a:txBody>
                    <a:bodyPr/>
                    <a:lstStyle/>
                    <a:p>
                      <a:pPr marL="0" marR="0" algn="ctr">
                        <a:lnSpc>
                          <a:spcPct val="115000"/>
                        </a:lnSpc>
                        <a:spcBef>
                          <a:spcPts val="600"/>
                        </a:spcBef>
                        <a:spcAft>
                          <a:spcPts val="600"/>
                        </a:spcAft>
                      </a:pPr>
                      <a:r>
                        <a:rPr lang="en-US" sz="2400" dirty="0" err="1">
                          <a:effectLst/>
                          <a:latin typeface="Arial" charset="0"/>
                          <a:ea typeface="Arial" charset="0"/>
                          <a:cs typeface="Arial" charset="0"/>
                        </a:rPr>
                        <a:t>Giá</a:t>
                      </a:r>
                      <a:r>
                        <a:rPr lang="en-US" sz="2400" dirty="0">
                          <a:effectLst/>
                          <a:latin typeface="Arial" charset="0"/>
                          <a:ea typeface="Arial" charset="0"/>
                          <a:cs typeface="Arial" charset="0"/>
                        </a:rPr>
                        <a:t> </a:t>
                      </a:r>
                      <a:r>
                        <a:rPr lang="en-US" sz="2400" dirty="0" err="1">
                          <a:effectLst/>
                          <a:latin typeface="Arial" charset="0"/>
                          <a:ea typeface="Arial" charset="0"/>
                          <a:cs typeface="Arial" charset="0"/>
                        </a:rPr>
                        <a:t>trị</a:t>
                      </a:r>
                      <a:r>
                        <a:rPr lang="en-US" sz="2400" dirty="0">
                          <a:effectLst/>
                          <a:latin typeface="Arial" charset="0"/>
                          <a:ea typeface="Arial" charset="0"/>
                          <a:cs typeface="Arial" charset="0"/>
                        </a:rPr>
                        <a:t> </a:t>
                      </a:r>
                      <a:r>
                        <a:rPr lang="en-US" sz="2400" dirty="0" smtClean="0">
                          <a:effectLst/>
                          <a:latin typeface="Arial" charset="0"/>
                          <a:ea typeface="Arial" charset="0"/>
                          <a:cs typeface="Arial" charset="0"/>
                        </a:rPr>
                        <a:t>CK (</a:t>
                      </a:r>
                      <a:r>
                        <a:rPr lang="en-US" sz="2400" dirty="0" err="1" smtClean="0">
                          <a:effectLst/>
                          <a:latin typeface="Arial" charset="0"/>
                          <a:ea typeface="Arial" charset="0"/>
                          <a:cs typeface="Arial" charset="0"/>
                        </a:rPr>
                        <a:t>đ</a:t>
                      </a:r>
                      <a:r>
                        <a:rPr lang="en-US" sz="2400" dirty="0" smtClean="0">
                          <a:effectLst/>
                          <a:latin typeface="Arial" charset="0"/>
                          <a:ea typeface="Arial" charset="0"/>
                          <a:cs typeface="Arial" charset="0"/>
                        </a:rPr>
                        <a:t>)</a:t>
                      </a:r>
                      <a:endParaRPr lang="en-US" sz="2400" dirty="0">
                        <a:effectLst/>
                        <a:latin typeface="Arial" charset="0"/>
                        <a:ea typeface="Arial" charset="0"/>
                        <a:cs typeface="Arial" charset="0"/>
                      </a:endParaRPr>
                    </a:p>
                  </a:txBody>
                  <a:tcPr marL="68580" marR="68580" marT="0" marB="0" anchor="b"/>
                </a:tc>
                <a:tc>
                  <a:txBody>
                    <a:bodyPr/>
                    <a:lstStyle/>
                    <a:p>
                      <a:pPr marL="0" marR="0" algn="ctr">
                        <a:lnSpc>
                          <a:spcPct val="115000"/>
                        </a:lnSpc>
                        <a:spcBef>
                          <a:spcPts val="600"/>
                        </a:spcBef>
                        <a:spcAft>
                          <a:spcPts val="600"/>
                        </a:spcAft>
                      </a:pPr>
                      <a:r>
                        <a:rPr lang="en-US" sz="2400" dirty="0" err="1">
                          <a:effectLst/>
                          <a:latin typeface="Arial" charset="0"/>
                          <a:ea typeface="Arial" charset="0"/>
                          <a:cs typeface="Arial" charset="0"/>
                        </a:rPr>
                        <a:t>Giá</a:t>
                      </a:r>
                      <a:r>
                        <a:rPr lang="en-US" sz="2400" dirty="0">
                          <a:effectLst/>
                          <a:latin typeface="Arial" charset="0"/>
                          <a:ea typeface="Arial" charset="0"/>
                          <a:cs typeface="Arial" charset="0"/>
                        </a:rPr>
                        <a:t> </a:t>
                      </a:r>
                      <a:r>
                        <a:rPr lang="en-US" sz="2400" dirty="0" err="1">
                          <a:effectLst/>
                          <a:latin typeface="Arial" charset="0"/>
                          <a:ea typeface="Arial" charset="0"/>
                          <a:cs typeface="Arial" charset="0"/>
                        </a:rPr>
                        <a:t>trị</a:t>
                      </a:r>
                      <a:r>
                        <a:rPr lang="en-US" sz="2400" dirty="0">
                          <a:effectLst/>
                          <a:latin typeface="Arial" charset="0"/>
                          <a:ea typeface="Arial" charset="0"/>
                          <a:cs typeface="Arial" charset="0"/>
                        </a:rPr>
                        <a:t> </a:t>
                      </a:r>
                      <a:r>
                        <a:rPr lang="en-US" sz="2400" dirty="0" err="1">
                          <a:effectLst/>
                          <a:latin typeface="Arial" charset="0"/>
                          <a:ea typeface="Arial" charset="0"/>
                          <a:cs typeface="Arial" charset="0"/>
                        </a:rPr>
                        <a:t>còn</a:t>
                      </a:r>
                      <a:r>
                        <a:rPr lang="en-US" sz="2400" dirty="0">
                          <a:effectLst/>
                          <a:latin typeface="Arial" charset="0"/>
                          <a:ea typeface="Arial" charset="0"/>
                          <a:cs typeface="Arial" charset="0"/>
                        </a:rPr>
                        <a:t> </a:t>
                      </a:r>
                      <a:r>
                        <a:rPr lang="en-US" sz="2400" dirty="0" err="1">
                          <a:effectLst/>
                          <a:latin typeface="Arial" charset="0"/>
                          <a:ea typeface="Arial" charset="0"/>
                          <a:cs typeface="Arial" charset="0"/>
                        </a:rPr>
                        <a:t>lại</a:t>
                      </a:r>
                      <a:r>
                        <a:rPr lang="en-US" sz="2400" dirty="0">
                          <a:effectLst/>
                          <a:latin typeface="Arial" charset="0"/>
                          <a:ea typeface="Arial" charset="0"/>
                          <a:cs typeface="Arial" charset="0"/>
                        </a:rPr>
                        <a:t> </a:t>
                      </a:r>
                      <a:r>
                        <a:rPr lang="en-US" sz="2400" dirty="0" smtClean="0">
                          <a:effectLst/>
                          <a:latin typeface="Arial" charset="0"/>
                          <a:ea typeface="Arial" charset="0"/>
                          <a:cs typeface="Arial" charset="0"/>
                        </a:rPr>
                        <a:t>(</a:t>
                      </a:r>
                      <a:r>
                        <a:rPr lang="en-US" sz="2400" dirty="0" err="1" smtClean="0">
                          <a:effectLst/>
                          <a:latin typeface="Arial" charset="0"/>
                          <a:ea typeface="Arial" charset="0"/>
                          <a:cs typeface="Arial" charset="0"/>
                        </a:rPr>
                        <a:t>đ</a:t>
                      </a:r>
                      <a:r>
                        <a:rPr lang="en-US" sz="2400" dirty="0" smtClean="0">
                          <a:effectLst/>
                          <a:latin typeface="Arial" charset="0"/>
                          <a:ea typeface="Arial" charset="0"/>
                          <a:cs typeface="Arial" charset="0"/>
                        </a:rPr>
                        <a:t>)</a:t>
                      </a:r>
                      <a:endParaRPr lang="en-US" sz="2400" dirty="0">
                        <a:effectLst/>
                        <a:latin typeface="Arial" charset="0"/>
                        <a:ea typeface="Arial" charset="0"/>
                        <a:cs typeface="Arial" charset="0"/>
                      </a:endParaRPr>
                    </a:p>
                  </a:txBody>
                  <a:tcPr marL="68580" marR="68580" marT="0" marB="0" anchor="b"/>
                </a:tc>
                <a:extLst>
                  <a:ext uri="{0D108BD9-81ED-4DB2-BD59-A6C34878D82A}">
                    <a16:rowId xmlns="" xmlns:a16="http://schemas.microsoft.com/office/drawing/2014/main" val="10000"/>
                  </a:ext>
                </a:extLst>
              </a:tr>
              <a:tr h="326803">
                <a:tc>
                  <a:txBody>
                    <a:bodyPr/>
                    <a:lstStyle/>
                    <a:p>
                      <a:pPr marL="0" marR="0" algn="ctr">
                        <a:lnSpc>
                          <a:spcPct val="115000"/>
                        </a:lnSpc>
                        <a:spcBef>
                          <a:spcPts val="600"/>
                        </a:spcBef>
                        <a:spcAft>
                          <a:spcPts val="600"/>
                        </a:spcAft>
                      </a:pPr>
                      <a:r>
                        <a:rPr lang="en-US" sz="2400" dirty="0">
                          <a:effectLst/>
                          <a:latin typeface="Arial" charset="0"/>
                          <a:ea typeface="Arial" charset="0"/>
                          <a:cs typeface="Arial" charset="0"/>
                        </a:rPr>
                        <a:t>0</a:t>
                      </a:r>
                    </a:p>
                  </a:txBody>
                  <a:tcPr marL="68580" marR="68580" marT="0" marB="0" anchor="ctr"/>
                </a:tc>
                <a:tc>
                  <a:txBody>
                    <a:bodyPr/>
                    <a:lstStyle/>
                    <a:p>
                      <a:pPr marL="0" marR="0" algn="just">
                        <a:lnSpc>
                          <a:spcPct val="115000"/>
                        </a:lnSpc>
                        <a:spcBef>
                          <a:spcPts val="600"/>
                        </a:spcBef>
                        <a:spcAft>
                          <a:spcPts val="600"/>
                        </a:spcAft>
                      </a:pPr>
                      <a:r>
                        <a:rPr lang="en-US" sz="2400">
                          <a:effectLst/>
                          <a:latin typeface="Arial" charset="0"/>
                          <a:ea typeface="Arial" charset="0"/>
                          <a:cs typeface="Arial" charset="0"/>
                        </a:rPr>
                        <a:t>-205.371.770</a:t>
                      </a:r>
                    </a:p>
                  </a:txBody>
                  <a:tcPr marL="68580" marR="68580" marT="0" marB="0" anchor="ctr"/>
                </a:tc>
                <a:tc>
                  <a:txBody>
                    <a:bodyPr/>
                    <a:lstStyle/>
                    <a:p>
                      <a:pPr marL="0" marR="0" algn="ctr">
                        <a:lnSpc>
                          <a:spcPct val="115000"/>
                        </a:lnSpc>
                        <a:spcBef>
                          <a:spcPts val="600"/>
                        </a:spcBef>
                        <a:spcAft>
                          <a:spcPts val="600"/>
                        </a:spcAft>
                      </a:pPr>
                      <a:r>
                        <a:rPr lang="en-US" sz="2400" dirty="0">
                          <a:effectLst/>
                          <a:latin typeface="Arial" charset="0"/>
                          <a:ea typeface="Arial" charset="0"/>
                          <a:cs typeface="Arial" charset="0"/>
                        </a:rPr>
                        <a:t>1</a:t>
                      </a:r>
                    </a:p>
                  </a:txBody>
                  <a:tcPr marL="68580" marR="68580" marT="0" marB="0" anchor="ctr"/>
                </a:tc>
                <a:tc>
                  <a:txBody>
                    <a:bodyPr/>
                    <a:lstStyle/>
                    <a:p>
                      <a:pPr marL="0" marR="0" algn="ctr">
                        <a:lnSpc>
                          <a:spcPct val="115000"/>
                        </a:lnSpc>
                        <a:spcBef>
                          <a:spcPts val="600"/>
                        </a:spcBef>
                        <a:spcAft>
                          <a:spcPts val="600"/>
                        </a:spcAft>
                      </a:pPr>
                      <a:r>
                        <a:rPr lang="en-US" sz="2400">
                          <a:effectLst/>
                          <a:latin typeface="Arial" charset="0"/>
                          <a:ea typeface="Arial" charset="0"/>
                          <a:cs typeface="Arial" charset="0"/>
                        </a:rPr>
                        <a:t>-205.371.770</a:t>
                      </a:r>
                    </a:p>
                  </a:txBody>
                  <a:tcPr marL="68580" marR="68580" marT="0" marB="0" anchor="b"/>
                </a:tc>
                <a:tc>
                  <a:txBody>
                    <a:bodyPr/>
                    <a:lstStyle/>
                    <a:p>
                      <a:pPr marL="0" marR="0" algn="ctr">
                        <a:lnSpc>
                          <a:spcPct val="115000"/>
                        </a:lnSpc>
                        <a:spcBef>
                          <a:spcPts val="600"/>
                        </a:spcBef>
                        <a:spcAft>
                          <a:spcPts val="600"/>
                        </a:spcAft>
                      </a:pPr>
                      <a:r>
                        <a:rPr lang="en-US" sz="2400">
                          <a:effectLst/>
                          <a:latin typeface="Arial" charset="0"/>
                          <a:ea typeface="Arial" charset="0"/>
                          <a:cs typeface="Arial" charset="0"/>
                        </a:rPr>
                        <a:t>-205.371.770</a:t>
                      </a:r>
                    </a:p>
                  </a:txBody>
                  <a:tcPr marL="68580" marR="68580" marT="0" marB="0" anchor="ctr"/>
                </a:tc>
                <a:extLst>
                  <a:ext uri="{0D108BD9-81ED-4DB2-BD59-A6C34878D82A}">
                    <a16:rowId xmlns="" xmlns:a16="http://schemas.microsoft.com/office/drawing/2014/main" val="10001"/>
                  </a:ext>
                </a:extLst>
              </a:tr>
              <a:tr h="326803">
                <a:tc>
                  <a:txBody>
                    <a:bodyPr/>
                    <a:lstStyle/>
                    <a:p>
                      <a:pPr marL="0" marR="0" algn="ctr">
                        <a:lnSpc>
                          <a:spcPct val="115000"/>
                        </a:lnSpc>
                        <a:spcBef>
                          <a:spcPts val="600"/>
                        </a:spcBef>
                        <a:spcAft>
                          <a:spcPts val="600"/>
                        </a:spcAft>
                      </a:pPr>
                      <a:r>
                        <a:rPr lang="en-US" sz="2400" dirty="0">
                          <a:effectLst/>
                          <a:latin typeface="Arial" charset="0"/>
                          <a:ea typeface="Arial" charset="0"/>
                          <a:cs typeface="Arial" charset="0"/>
                        </a:rPr>
                        <a:t>1</a:t>
                      </a:r>
                    </a:p>
                  </a:txBody>
                  <a:tcPr marL="68580" marR="68580" marT="0" marB="0" anchor="ctr"/>
                </a:tc>
                <a:tc>
                  <a:txBody>
                    <a:bodyPr/>
                    <a:lstStyle/>
                    <a:p>
                      <a:pPr marL="0" marR="0" algn="just">
                        <a:lnSpc>
                          <a:spcPct val="115000"/>
                        </a:lnSpc>
                        <a:spcBef>
                          <a:spcPts val="600"/>
                        </a:spcBef>
                        <a:spcAft>
                          <a:spcPts val="600"/>
                        </a:spcAft>
                      </a:pPr>
                      <a:r>
                        <a:rPr lang="en-US" sz="2400">
                          <a:effectLst/>
                          <a:latin typeface="Arial" charset="0"/>
                          <a:ea typeface="Arial" charset="0"/>
                          <a:cs typeface="Arial" charset="0"/>
                        </a:rPr>
                        <a:t>180.375.000</a:t>
                      </a:r>
                    </a:p>
                  </a:txBody>
                  <a:tcPr marL="68580" marR="68580" marT="0" marB="0" anchor="ctr"/>
                </a:tc>
                <a:tc>
                  <a:txBody>
                    <a:bodyPr/>
                    <a:lstStyle/>
                    <a:p>
                      <a:pPr marL="0" marR="0" algn="ctr">
                        <a:lnSpc>
                          <a:spcPct val="115000"/>
                        </a:lnSpc>
                        <a:spcBef>
                          <a:spcPts val="600"/>
                        </a:spcBef>
                        <a:spcAft>
                          <a:spcPts val="600"/>
                        </a:spcAft>
                      </a:pPr>
                      <a:r>
                        <a:rPr lang="en-US" sz="2400">
                          <a:effectLst/>
                          <a:latin typeface="Arial" charset="0"/>
                          <a:ea typeface="Arial" charset="0"/>
                          <a:cs typeface="Arial" charset="0"/>
                        </a:rPr>
                        <a:t>0,91</a:t>
                      </a:r>
                    </a:p>
                  </a:txBody>
                  <a:tcPr marL="68580" marR="68580" marT="0" marB="0" anchor="b"/>
                </a:tc>
                <a:tc>
                  <a:txBody>
                    <a:bodyPr/>
                    <a:lstStyle/>
                    <a:p>
                      <a:pPr marL="0" marR="0" algn="ctr">
                        <a:lnSpc>
                          <a:spcPct val="115000"/>
                        </a:lnSpc>
                        <a:spcBef>
                          <a:spcPts val="600"/>
                        </a:spcBef>
                        <a:spcAft>
                          <a:spcPts val="600"/>
                        </a:spcAft>
                      </a:pPr>
                      <a:r>
                        <a:rPr lang="en-US" sz="2400">
                          <a:effectLst/>
                          <a:latin typeface="Arial" charset="0"/>
                          <a:ea typeface="Arial" charset="0"/>
                          <a:cs typeface="Arial" charset="0"/>
                        </a:rPr>
                        <a:t>163.977.273</a:t>
                      </a:r>
                    </a:p>
                  </a:txBody>
                  <a:tcPr marL="68580" marR="68580" marT="0" marB="0" anchor="b"/>
                </a:tc>
                <a:tc>
                  <a:txBody>
                    <a:bodyPr/>
                    <a:lstStyle/>
                    <a:p>
                      <a:pPr marL="0" marR="0" algn="ctr">
                        <a:lnSpc>
                          <a:spcPct val="115000"/>
                        </a:lnSpc>
                        <a:spcBef>
                          <a:spcPts val="600"/>
                        </a:spcBef>
                        <a:spcAft>
                          <a:spcPts val="600"/>
                        </a:spcAft>
                      </a:pPr>
                      <a:r>
                        <a:rPr lang="en-US" sz="2400">
                          <a:effectLst/>
                          <a:latin typeface="Arial" charset="0"/>
                          <a:ea typeface="Arial" charset="0"/>
                          <a:cs typeface="Arial" charset="0"/>
                        </a:rPr>
                        <a:t>-41.394.497</a:t>
                      </a:r>
                    </a:p>
                  </a:txBody>
                  <a:tcPr marL="68580" marR="68580" marT="0" marB="0" anchor="ctr"/>
                </a:tc>
                <a:extLst>
                  <a:ext uri="{0D108BD9-81ED-4DB2-BD59-A6C34878D82A}">
                    <a16:rowId xmlns="" xmlns:a16="http://schemas.microsoft.com/office/drawing/2014/main" val="10002"/>
                  </a:ext>
                </a:extLst>
              </a:tr>
              <a:tr h="326803">
                <a:tc>
                  <a:txBody>
                    <a:bodyPr/>
                    <a:lstStyle/>
                    <a:p>
                      <a:pPr marL="0" marR="0" algn="ctr">
                        <a:lnSpc>
                          <a:spcPct val="115000"/>
                        </a:lnSpc>
                        <a:spcBef>
                          <a:spcPts val="600"/>
                        </a:spcBef>
                        <a:spcAft>
                          <a:spcPts val="600"/>
                        </a:spcAft>
                      </a:pPr>
                      <a:r>
                        <a:rPr lang="en-US" sz="2400" dirty="0">
                          <a:effectLst/>
                          <a:latin typeface="Arial" charset="0"/>
                          <a:ea typeface="Arial" charset="0"/>
                          <a:cs typeface="Arial" charset="0"/>
                        </a:rPr>
                        <a:t>2</a:t>
                      </a:r>
                    </a:p>
                  </a:txBody>
                  <a:tcPr marL="68580" marR="68580" marT="0" marB="0" anchor="ctr"/>
                </a:tc>
                <a:tc>
                  <a:txBody>
                    <a:bodyPr/>
                    <a:lstStyle/>
                    <a:p>
                      <a:pPr marL="0" marR="0" algn="just">
                        <a:lnSpc>
                          <a:spcPct val="115000"/>
                        </a:lnSpc>
                        <a:spcBef>
                          <a:spcPts val="600"/>
                        </a:spcBef>
                        <a:spcAft>
                          <a:spcPts val="600"/>
                        </a:spcAft>
                      </a:pPr>
                      <a:r>
                        <a:rPr lang="en-US" sz="2400">
                          <a:effectLst/>
                          <a:latin typeface="Arial" charset="0"/>
                          <a:ea typeface="Arial" charset="0"/>
                          <a:cs typeface="Arial" charset="0"/>
                        </a:rPr>
                        <a:t>180.375.000</a:t>
                      </a:r>
                    </a:p>
                  </a:txBody>
                  <a:tcPr marL="68580" marR="68580" marT="0" marB="0" anchor="ctr"/>
                </a:tc>
                <a:tc>
                  <a:txBody>
                    <a:bodyPr/>
                    <a:lstStyle/>
                    <a:p>
                      <a:pPr marL="0" marR="0" algn="ctr">
                        <a:lnSpc>
                          <a:spcPct val="115000"/>
                        </a:lnSpc>
                        <a:spcBef>
                          <a:spcPts val="600"/>
                        </a:spcBef>
                        <a:spcAft>
                          <a:spcPts val="600"/>
                        </a:spcAft>
                      </a:pPr>
                      <a:r>
                        <a:rPr lang="en-US" sz="2400" dirty="0">
                          <a:effectLst/>
                          <a:latin typeface="Arial" charset="0"/>
                          <a:ea typeface="Arial" charset="0"/>
                          <a:cs typeface="Arial" charset="0"/>
                        </a:rPr>
                        <a:t>0,83</a:t>
                      </a:r>
                    </a:p>
                  </a:txBody>
                  <a:tcPr marL="68580" marR="68580" marT="0" marB="0" anchor="b"/>
                </a:tc>
                <a:tc>
                  <a:txBody>
                    <a:bodyPr/>
                    <a:lstStyle/>
                    <a:p>
                      <a:pPr marL="0" marR="0" algn="ctr">
                        <a:lnSpc>
                          <a:spcPct val="115000"/>
                        </a:lnSpc>
                        <a:spcBef>
                          <a:spcPts val="600"/>
                        </a:spcBef>
                        <a:spcAft>
                          <a:spcPts val="600"/>
                        </a:spcAft>
                      </a:pPr>
                      <a:r>
                        <a:rPr lang="en-US" sz="2400">
                          <a:effectLst/>
                          <a:latin typeface="Arial" charset="0"/>
                          <a:ea typeface="Arial" charset="0"/>
                          <a:cs typeface="Arial" charset="0"/>
                        </a:rPr>
                        <a:t>149.070.248</a:t>
                      </a:r>
                    </a:p>
                  </a:txBody>
                  <a:tcPr marL="68580" marR="68580" marT="0" marB="0" anchor="b"/>
                </a:tc>
                <a:tc>
                  <a:txBody>
                    <a:bodyPr/>
                    <a:lstStyle/>
                    <a:p>
                      <a:pPr marL="0" marR="0" algn="ctr">
                        <a:lnSpc>
                          <a:spcPct val="115000"/>
                        </a:lnSpc>
                        <a:spcBef>
                          <a:spcPts val="600"/>
                        </a:spcBef>
                        <a:spcAft>
                          <a:spcPts val="600"/>
                        </a:spcAft>
                      </a:pPr>
                      <a:r>
                        <a:rPr lang="en-US" sz="2400">
                          <a:effectLst/>
                          <a:latin typeface="Arial" charset="0"/>
                          <a:ea typeface="Arial" charset="0"/>
                          <a:cs typeface="Arial" charset="0"/>
                        </a:rPr>
                        <a:t>107.675.751</a:t>
                      </a:r>
                    </a:p>
                  </a:txBody>
                  <a:tcPr marL="68580" marR="68580" marT="0" marB="0" anchor="ctr"/>
                </a:tc>
                <a:extLst>
                  <a:ext uri="{0D108BD9-81ED-4DB2-BD59-A6C34878D82A}">
                    <a16:rowId xmlns="" xmlns:a16="http://schemas.microsoft.com/office/drawing/2014/main" val="10003"/>
                  </a:ext>
                </a:extLst>
              </a:tr>
              <a:tr h="326803">
                <a:tc>
                  <a:txBody>
                    <a:bodyPr/>
                    <a:lstStyle/>
                    <a:p>
                      <a:pPr marL="0" marR="0" algn="ctr">
                        <a:lnSpc>
                          <a:spcPct val="115000"/>
                        </a:lnSpc>
                        <a:spcBef>
                          <a:spcPts val="600"/>
                        </a:spcBef>
                        <a:spcAft>
                          <a:spcPts val="600"/>
                        </a:spcAft>
                      </a:pPr>
                      <a:r>
                        <a:rPr lang="en-US" sz="2400" dirty="0">
                          <a:effectLst/>
                          <a:latin typeface="Arial" charset="0"/>
                          <a:ea typeface="Arial" charset="0"/>
                          <a:cs typeface="Arial" charset="0"/>
                        </a:rPr>
                        <a:t>3</a:t>
                      </a:r>
                    </a:p>
                  </a:txBody>
                  <a:tcPr marL="68580" marR="68580" marT="0" marB="0" anchor="ctr"/>
                </a:tc>
                <a:tc>
                  <a:txBody>
                    <a:bodyPr/>
                    <a:lstStyle/>
                    <a:p>
                      <a:pPr marL="0" marR="0" algn="just">
                        <a:lnSpc>
                          <a:spcPct val="115000"/>
                        </a:lnSpc>
                        <a:spcBef>
                          <a:spcPts val="600"/>
                        </a:spcBef>
                        <a:spcAft>
                          <a:spcPts val="600"/>
                        </a:spcAft>
                      </a:pPr>
                      <a:r>
                        <a:rPr lang="en-US" sz="2400">
                          <a:effectLst/>
                          <a:latin typeface="Arial" charset="0"/>
                          <a:ea typeface="Arial" charset="0"/>
                          <a:cs typeface="Arial" charset="0"/>
                        </a:rPr>
                        <a:t>180.375.000</a:t>
                      </a:r>
                    </a:p>
                  </a:txBody>
                  <a:tcPr marL="68580" marR="68580" marT="0" marB="0" anchor="ctr"/>
                </a:tc>
                <a:tc>
                  <a:txBody>
                    <a:bodyPr/>
                    <a:lstStyle/>
                    <a:p>
                      <a:pPr marL="0" marR="0" algn="ctr">
                        <a:lnSpc>
                          <a:spcPct val="115000"/>
                        </a:lnSpc>
                        <a:spcBef>
                          <a:spcPts val="600"/>
                        </a:spcBef>
                        <a:spcAft>
                          <a:spcPts val="600"/>
                        </a:spcAft>
                      </a:pPr>
                      <a:r>
                        <a:rPr lang="en-US" sz="2400" dirty="0">
                          <a:effectLst/>
                          <a:latin typeface="Arial" charset="0"/>
                          <a:ea typeface="Arial" charset="0"/>
                          <a:cs typeface="Arial" charset="0"/>
                        </a:rPr>
                        <a:t>0,75</a:t>
                      </a:r>
                    </a:p>
                  </a:txBody>
                  <a:tcPr marL="68580" marR="68580" marT="0" marB="0" anchor="b"/>
                </a:tc>
                <a:tc>
                  <a:txBody>
                    <a:bodyPr/>
                    <a:lstStyle/>
                    <a:p>
                      <a:pPr marL="0" marR="0" algn="ctr">
                        <a:lnSpc>
                          <a:spcPct val="115000"/>
                        </a:lnSpc>
                        <a:spcBef>
                          <a:spcPts val="600"/>
                        </a:spcBef>
                        <a:spcAft>
                          <a:spcPts val="600"/>
                        </a:spcAft>
                      </a:pPr>
                      <a:r>
                        <a:rPr lang="en-US" sz="2400">
                          <a:effectLst/>
                          <a:latin typeface="Arial" charset="0"/>
                          <a:ea typeface="Arial" charset="0"/>
                          <a:cs typeface="Arial" charset="0"/>
                        </a:rPr>
                        <a:t>135.518.407</a:t>
                      </a:r>
                    </a:p>
                  </a:txBody>
                  <a:tcPr marL="68580" marR="68580" marT="0" marB="0" anchor="b"/>
                </a:tc>
                <a:tc>
                  <a:txBody>
                    <a:bodyPr/>
                    <a:lstStyle/>
                    <a:p>
                      <a:pPr marL="0" marR="0" algn="ctr">
                        <a:lnSpc>
                          <a:spcPct val="115000"/>
                        </a:lnSpc>
                        <a:spcBef>
                          <a:spcPts val="600"/>
                        </a:spcBef>
                        <a:spcAft>
                          <a:spcPts val="600"/>
                        </a:spcAft>
                      </a:pPr>
                      <a:r>
                        <a:rPr lang="en-US" sz="2400">
                          <a:effectLst/>
                          <a:latin typeface="Arial" charset="0"/>
                          <a:ea typeface="Arial" charset="0"/>
                          <a:cs typeface="Arial" charset="0"/>
                        </a:rPr>
                        <a:t>243.194.158</a:t>
                      </a:r>
                    </a:p>
                  </a:txBody>
                  <a:tcPr marL="68580" marR="68580" marT="0" marB="0" anchor="ctr"/>
                </a:tc>
                <a:extLst>
                  <a:ext uri="{0D108BD9-81ED-4DB2-BD59-A6C34878D82A}">
                    <a16:rowId xmlns="" xmlns:a16="http://schemas.microsoft.com/office/drawing/2014/main" val="10004"/>
                  </a:ext>
                </a:extLst>
              </a:tr>
              <a:tr h="326803">
                <a:tc>
                  <a:txBody>
                    <a:bodyPr/>
                    <a:lstStyle/>
                    <a:p>
                      <a:pPr marL="0" marR="0" algn="ctr">
                        <a:lnSpc>
                          <a:spcPct val="115000"/>
                        </a:lnSpc>
                        <a:spcBef>
                          <a:spcPts val="600"/>
                        </a:spcBef>
                        <a:spcAft>
                          <a:spcPts val="600"/>
                        </a:spcAft>
                      </a:pPr>
                      <a:r>
                        <a:rPr lang="en-US" sz="2400" dirty="0">
                          <a:effectLst/>
                          <a:latin typeface="Arial" charset="0"/>
                          <a:ea typeface="Arial" charset="0"/>
                          <a:cs typeface="Arial" charset="0"/>
                        </a:rPr>
                        <a:t>4</a:t>
                      </a:r>
                    </a:p>
                  </a:txBody>
                  <a:tcPr marL="68580" marR="68580" marT="0" marB="0" anchor="ctr"/>
                </a:tc>
                <a:tc>
                  <a:txBody>
                    <a:bodyPr/>
                    <a:lstStyle/>
                    <a:p>
                      <a:pPr marL="0" marR="0" algn="just">
                        <a:lnSpc>
                          <a:spcPct val="115000"/>
                        </a:lnSpc>
                        <a:spcBef>
                          <a:spcPts val="600"/>
                        </a:spcBef>
                        <a:spcAft>
                          <a:spcPts val="600"/>
                        </a:spcAft>
                      </a:pPr>
                      <a:r>
                        <a:rPr lang="en-US" sz="2400">
                          <a:effectLst/>
                          <a:latin typeface="Arial" charset="0"/>
                          <a:ea typeface="Arial" charset="0"/>
                          <a:cs typeface="Arial" charset="0"/>
                        </a:rPr>
                        <a:t>180.375.000</a:t>
                      </a:r>
                    </a:p>
                  </a:txBody>
                  <a:tcPr marL="68580" marR="68580" marT="0" marB="0" anchor="ctr"/>
                </a:tc>
                <a:tc>
                  <a:txBody>
                    <a:bodyPr/>
                    <a:lstStyle/>
                    <a:p>
                      <a:pPr marL="0" marR="0" algn="ctr">
                        <a:lnSpc>
                          <a:spcPct val="115000"/>
                        </a:lnSpc>
                        <a:spcBef>
                          <a:spcPts val="600"/>
                        </a:spcBef>
                        <a:spcAft>
                          <a:spcPts val="600"/>
                        </a:spcAft>
                      </a:pPr>
                      <a:r>
                        <a:rPr lang="en-US" sz="2400" dirty="0">
                          <a:effectLst/>
                          <a:latin typeface="Arial" charset="0"/>
                          <a:ea typeface="Arial" charset="0"/>
                          <a:cs typeface="Arial" charset="0"/>
                        </a:rPr>
                        <a:t>0,68</a:t>
                      </a:r>
                    </a:p>
                  </a:txBody>
                  <a:tcPr marL="68580" marR="68580" marT="0" marB="0" anchor="b"/>
                </a:tc>
                <a:tc>
                  <a:txBody>
                    <a:bodyPr/>
                    <a:lstStyle/>
                    <a:p>
                      <a:pPr marL="0" marR="0" algn="ctr">
                        <a:lnSpc>
                          <a:spcPct val="115000"/>
                        </a:lnSpc>
                        <a:spcBef>
                          <a:spcPts val="600"/>
                        </a:spcBef>
                        <a:spcAft>
                          <a:spcPts val="600"/>
                        </a:spcAft>
                      </a:pPr>
                      <a:r>
                        <a:rPr lang="en-US" sz="2400">
                          <a:effectLst/>
                          <a:latin typeface="Arial" charset="0"/>
                          <a:ea typeface="Arial" charset="0"/>
                          <a:cs typeface="Arial" charset="0"/>
                        </a:rPr>
                        <a:t>123.198.552</a:t>
                      </a:r>
                    </a:p>
                  </a:txBody>
                  <a:tcPr marL="68580" marR="68580" marT="0" marB="0" anchor="b"/>
                </a:tc>
                <a:tc>
                  <a:txBody>
                    <a:bodyPr/>
                    <a:lstStyle/>
                    <a:p>
                      <a:pPr marL="0" marR="0" algn="ctr">
                        <a:lnSpc>
                          <a:spcPct val="115000"/>
                        </a:lnSpc>
                        <a:spcBef>
                          <a:spcPts val="600"/>
                        </a:spcBef>
                        <a:spcAft>
                          <a:spcPts val="600"/>
                        </a:spcAft>
                      </a:pPr>
                      <a:r>
                        <a:rPr lang="en-US" sz="2400">
                          <a:effectLst/>
                          <a:latin typeface="Arial" charset="0"/>
                          <a:ea typeface="Arial" charset="0"/>
                          <a:cs typeface="Arial" charset="0"/>
                        </a:rPr>
                        <a:t>366.392.710</a:t>
                      </a:r>
                    </a:p>
                  </a:txBody>
                  <a:tcPr marL="68580" marR="68580" marT="0" marB="0" anchor="ctr"/>
                </a:tc>
                <a:extLst>
                  <a:ext uri="{0D108BD9-81ED-4DB2-BD59-A6C34878D82A}">
                    <a16:rowId xmlns="" xmlns:a16="http://schemas.microsoft.com/office/drawing/2014/main" val="10005"/>
                  </a:ext>
                </a:extLst>
              </a:tr>
              <a:tr h="326803">
                <a:tc>
                  <a:txBody>
                    <a:bodyPr/>
                    <a:lstStyle/>
                    <a:p>
                      <a:pPr marL="0" marR="0" algn="ctr">
                        <a:lnSpc>
                          <a:spcPct val="115000"/>
                        </a:lnSpc>
                        <a:spcBef>
                          <a:spcPts val="600"/>
                        </a:spcBef>
                        <a:spcAft>
                          <a:spcPts val="600"/>
                        </a:spcAft>
                      </a:pPr>
                      <a:r>
                        <a:rPr lang="en-US" sz="2400" dirty="0">
                          <a:effectLst/>
                          <a:latin typeface="Arial" charset="0"/>
                          <a:ea typeface="Arial" charset="0"/>
                          <a:cs typeface="Arial" charset="0"/>
                        </a:rPr>
                        <a:t>5</a:t>
                      </a:r>
                    </a:p>
                  </a:txBody>
                  <a:tcPr marL="68580" marR="68580" marT="0" marB="0" anchor="ctr"/>
                </a:tc>
                <a:tc>
                  <a:txBody>
                    <a:bodyPr/>
                    <a:lstStyle/>
                    <a:p>
                      <a:pPr marL="0" marR="0" algn="just">
                        <a:lnSpc>
                          <a:spcPct val="115000"/>
                        </a:lnSpc>
                        <a:spcBef>
                          <a:spcPts val="600"/>
                        </a:spcBef>
                        <a:spcAft>
                          <a:spcPts val="600"/>
                        </a:spcAft>
                      </a:pPr>
                      <a:r>
                        <a:rPr lang="en-US" sz="2400">
                          <a:effectLst/>
                          <a:latin typeface="Arial" charset="0"/>
                          <a:ea typeface="Arial" charset="0"/>
                          <a:cs typeface="Arial" charset="0"/>
                        </a:rPr>
                        <a:t>180.375.000</a:t>
                      </a:r>
                    </a:p>
                  </a:txBody>
                  <a:tcPr marL="68580" marR="68580" marT="0" marB="0" anchor="ctr"/>
                </a:tc>
                <a:tc>
                  <a:txBody>
                    <a:bodyPr/>
                    <a:lstStyle/>
                    <a:p>
                      <a:pPr marL="0" marR="0" algn="ctr">
                        <a:lnSpc>
                          <a:spcPct val="115000"/>
                        </a:lnSpc>
                        <a:spcBef>
                          <a:spcPts val="600"/>
                        </a:spcBef>
                        <a:spcAft>
                          <a:spcPts val="600"/>
                        </a:spcAft>
                      </a:pPr>
                      <a:r>
                        <a:rPr lang="en-US" sz="2400" dirty="0">
                          <a:effectLst/>
                          <a:latin typeface="Arial" charset="0"/>
                          <a:ea typeface="Arial" charset="0"/>
                          <a:cs typeface="Arial" charset="0"/>
                        </a:rPr>
                        <a:t>0,62</a:t>
                      </a:r>
                    </a:p>
                  </a:txBody>
                  <a:tcPr marL="68580" marR="68580" marT="0" marB="0" anchor="b"/>
                </a:tc>
                <a:tc>
                  <a:txBody>
                    <a:bodyPr/>
                    <a:lstStyle/>
                    <a:p>
                      <a:pPr marL="0" marR="0" algn="ctr">
                        <a:lnSpc>
                          <a:spcPct val="115000"/>
                        </a:lnSpc>
                        <a:spcBef>
                          <a:spcPts val="600"/>
                        </a:spcBef>
                        <a:spcAft>
                          <a:spcPts val="600"/>
                        </a:spcAft>
                      </a:pPr>
                      <a:r>
                        <a:rPr lang="en-US" sz="2400">
                          <a:effectLst/>
                          <a:latin typeface="Arial" charset="0"/>
                          <a:ea typeface="Arial" charset="0"/>
                          <a:cs typeface="Arial" charset="0"/>
                        </a:rPr>
                        <a:t>111.998.684</a:t>
                      </a:r>
                    </a:p>
                  </a:txBody>
                  <a:tcPr marL="68580" marR="68580" marT="0" marB="0" anchor="b"/>
                </a:tc>
                <a:tc>
                  <a:txBody>
                    <a:bodyPr/>
                    <a:lstStyle/>
                    <a:p>
                      <a:pPr marL="0" marR="0" algn="ctr">
                        <a:lnSpc>
                          <a:spcPct val="115000"/>
                        </a:lnSpc>
                        <a:spcBef>
                          <a:spcPts val="600"/>
                        </a:spcBef>
                        <a:spcAft>
                          <a:spcPts val="600"/>
                        </a:spcAft>
                      </a:pPr>
                      <a:r>
                        <a:rPr lang="en-US" sz="2400">
                          <a:effectLst/>
                          <a:latin typeface="Arial" charset="0"/>
                          <a:ea typeface="Arial" charset="0"/>
                          <a:cs typeface="Arial" charset="0"/>
                        </a:rPr>
                        <a:t>478.391.394</a:t>
                      </a:r>
                    </a:p>
                  </a:txBody>
                  <a:tcPr marL="68580" marR="68580" marT="0" marB="0" anchor="ctr"/>
                </a:tc>
                <a:extLst>
                  <a:ext uri="{0D108BD9-81ED-4DB2-BD59-A6C34878D82A}">
                    <a16:rowId xmlns="" xmlns:a16="http://schemas.microsoft.com/office/drawing/2014/main" val="10006"/>
                  </a:ext>
                </a:extLst>
              </a:tr>
              <a:tr h="653606">
                <a:tc>
                  <a:txBody>
                    <a:bodyPr/>
                    <a:lstStyle/>
                    <a:p>
                      <a:pPr>
                        <a:lnSpc>
                          <a:spcPct val="115000"/>
                        </a:lnSpc>
                      </a:pPr>
                      <a:endParaRPr lang="en-US" sz="2400">
                        <a:effectLst/>
                        <a:latin typeface="Arial" charset="0"/>
                        <a:ea typeface="Arial" charset="0"/>
                        <a:cs typeface="Arial" charset="0"/>
                      </a:endParaRPr>
                    </a:p>
                  </a:txBody>
                  <a:tcPr marL="68580" marR="68580" marT="0" marB="0" anchor="b"/>
                </a:tc>
                <a:tc>
                  <a:txBody>
                    <a:bodyPr/>
                    <a:lstStyle/>
                    <a:p>
                      <a:pPr marL="0" marR="0" algn="just">
                        <a:lnSpc>
                          <a:spcPct val="115000"/>
                        </a:lnSpc>
                        <a:spcBef>
                          <a:spcPts val="600"/>
                        </a:spcBef>
                        <a:spcAft>
                          <a:spcPts val="600"/>
                        </a:spcAft>
                      </a:pPr>
                      <a:r>
                        <a:rPr lang="en-US" sz="2400" dirty="0" smtClean="0">
                          <a:effectLst/>
                          <a:latin typeface="Arial" charset="0"/>
                          <a:ea typeface="Arial" charset="0"/>
                          <a:cs typeface="Arial" charset="0"/>
                        </a:rPr>
                        <a:t>PP</a:t>
                      </a:r>
                      <a:endParaRPr lang="en-US" sz="2400" dirty="0">
                        <a:effectLst/>
                        <a:latin typeface="Arial" charset="0"/>
                        <a:ea typeface="Arial" charset="0"/>
                        <a:cs typeface="Arial" charset="0"/>
                      </a:endParaRPr>
                    </a:p>
                  </a:txBody>
                  <a:tcPr marL="68580" marR="68580" marT="0" marB="0" anchor="ctr"/>
                </a:tc>
                <a:tc>
                  <a:txBody>
                    <a:bodyPr/>
                    <a:lstStyle/>
                    <a:p>
                      <a:pPr>
                        <a:lnSpc>
                          <a:spcPct val="115000"/>
                        </a:lnSpc>
                      </a:pPr>
                      <a:endParaRPr lang="en-US" sz="2400">
                        <a:effectLst/>
                        <a:latin typeface="Arial" charset="0"/>
                        <a:ea typeface="Arial" charset="0"/>
                        <a:cs typeface="Arial" charset="0"/>
                      </a:endParaRPr>
                    </a:p>
                  </a:txBody>
                  <a:tcPr marL="68580" marR="68580" marT="0" marB="0" anchor="ctr"/>
                </a:tc>
                <a:tc>
                  <a:txBody>
                    <a:bodyPr/>
                    <a:lstStyle/>
                    <a:p>
                      <a:pPr marL="0" marR="0" algn="ctr">
                        <a:lnSpc>
                          <a:spcPct val="115000"/>
                        </a:lnSpc>
                        <a:spcBef>
                          <a:spcPts val="600"/>
                        </a:spcBef>
                        <a:spcAft>
                          <a:spcPts val="600"/>
                        </a:spcAft>
                      </a:pPr>
                      <a:r>
                        <a:rPr lang="en-US" sz="2400" b="1" dirty="0">
                          <a:effectLst/>
                          <a:latin typeface="Arial" charset="0"/>
                          <a:ea typeface="Arial" charset="0"/>
                          <a:cs typeface="Arial" charset="0"/>
                        </a:rPr>
                        <a:t>1,25</a:t>
                      </a:r>
                    </a:p>
                  </a:txBody>
                  <a:tcPr marL="68580" marR="68580" marT="0" marB="0" anchor="b"/>
                </a:tc>
                <a:tc>
                  <a:txBody>
                    <a:bodyPr/>
                    <a:lstStyle/>
                    <a:p>
                      <a:pPr>
                        <a:lnSpc>
                          <a:spcPct val="115000"/>
                        </a:lnSpc>
                      </a:pPr>
                      <a:endParaRPr lang="en-US" sz="2400">
                        <a:effectLst/>
                        <a:latin typeface="Arial" charset="0"/>
                        <a:ea typeface="Arial" charset="0"/>
                        <a:cs typeface="Arial" charset="0"/>
                      </a:endParaRPr>
                    </a:p>
                  </a:txBody>
                  <a:tcPr marL="68580" marR="68580" marT="0" marB="0" anchor="b"/>
                </a:tc>
                <a:extLst>
                  <a:ext uri="{0D108BD9-81ED-4DB2-BD59-A6C34878D82A}">
                    <a16:rowId xmlns="" xmlns:a16="http://schemas.microsoft.com/office/drawing/2014/main" val="10007"/>
                  </a:ext>
                </a:extLst>
              </a:tr>
              <a:tr h="326803">
                <a:tc>
                  <a:txBody>
                    <a:bodyPr/>
                    <a:lstStyle/>
                    <a:p>
                      <a:pPr>
                        <a:lnSpc>
                          <a:spcPct val="115000"/>
                        </a:lnSpc>
                      </a:pPr>
                      <a:endParaRPr lang="en-US" sz="2400">
                        <a:effectLst/>
                        <a:latin typeface="Arial" charset="0"/>
                        <a:ea typeface="Arial" charset="0"/>
                        <a:cs typeface="Arial" charset="0"/>
                      </a:endParaRPr>
                    </a:p>
                  </a:txBody>
                  <a:tcPr marL="68580" marR="68580" marT="0" marB="0" anchor="b"/>
                </a:tc>
                <a:tc>
                  <a:txBody>
                    <a:bodyPr/>
                    <a:lstStyle/>
                    <a:p>
                      <a:pPr marL="0" marR="0" algn="just">
                        <a:lnSpc>
                          <a:spcPct val="115000"/>
                        </a:lnSpc>
                        <a:spcBef>
                          <a:spcPts val="600"/>
                        </a:spcBef>
                        <a:spcAft>
                          <a:spcPts val="600"/>
                        </a:spcAft>
                      </a:pPr>
                      <a:r>
                        <a:rPr lang="en-US" sz="2400">
                          <a:effectLst/>
                          <a:latin typeface="Arial" charset="0"/>
                          <a:ea typeface="Arial" charset="0"/>
                          <a:cs typeface="Arial" charset="0"/>
                        </a:rPr>
                        <a:t>IRR</a:t>
                      </a:r>
                    </a:p>
                  </a:txBody>
                  <a:tcPr marL="68580" marR="68580" marT="0" marB="0" anchor="ctr"/>
                </a:tc>
                <a:tc>
                  <a:txBody>
                    <a:bodyPr/>
                    <a:lstStyle/>
                    <a:p>
                      <a:pPr>
                        <a:lnSpc>
                          <a:spcPct val="115000"/>
                        </a:lnSpc>
                      </a:pPr>
                      <a:endParaRPr lang="en-US" sz="2400">
                        <a:effectLst/>
                        <a:latin typeface="Arial" charset="0"/>
                        <a:ea typeface="Arial" charset="0"/>
                        <a:cs typeface="Arial" charset="0"/>
                      </a:endParaRPr>
                    </a:p>
                  </a:txBody>
                  <a:tcPr marL="68580" marR="68580" marT="0" marB="0" anchor="ctr"/>
                </a:tc>
                <a:tc>
                  <a:txBody>
                    <a:bodyPr/>
                    <a:lstStyle/>
                    <a:p>
                      <a:pPr marL="0" marR="0" algn="ctr">
                        <a:lnSpc>
                          <a:spcPct val="115000"/>
                        </a:lnSpc>
                        <a:spcBef>
                          <a:spcPts val="600"/>
                        </a:spcBef>
                        <a:spcAft>
                          <a:spcPts val="600"/>
                        </a:spcAft>
                      </a:pPr>
                      <a:r>
                        <a:rPr lang="en-US" sz="2400" b="1" dirty="0">
                          <a:effectLst/>
                          <a:latin typeface="Arial" charset="0"/>
                          <a:ea typeface="Arial" charset="0"/>
                          <a:cs typeface="Arial" charset="0"/>
                        </a:rPr>
                        <a:t>83,62%</a:t>
                      </a:r>
                    </a:p>
                  </a:txBody>
                  <a:tcPr marL="68580" marR="68580" marT="0" marB="0" anchor="b"/>
                </a:tc>
                <a:tc>
                  <a:txBody>
                    <a:bodyPr/>
                    <a:lstStyle/>
                    <a:p>
                      <a:pPr>
                        <a:lnSpc>
                          <a:spcPct val="115000"/>
                        </a:lnSpc>
                      </a:pPr>
                      <a:endParaRPr lang="en-US" sz="2400">
                        <a:effectLst/>
                        <a:latin typeface="Arial" charset="0"/>
                        <a:ea typeface="Arial" charset="0"/>
                        <a:cs typeface="Arial" charset="0"/>
                      </a:endParaRPr>
                    </a:p>
                  </a:txBody>
                  <a:tcPr marL="68580" marR="68580" marT="0" marB="0" anchor="b"/>
                </a:tc>
                <a:extLst>
                  <a:ext uri="{0D108BD9-81ED-4DB2-BD59-A6C34878D82A}">
                    <a16:rowId xmlns="" xmlns:a16="http://schemas.microsoft.com/office/drawing/2014/main" val="10008"/>
                  </a:ext>
                </a:extLst>
              </a:tr>
              <a:tr h="326803">
                <a:tc>
                  <a:txBody>
                    <a:bodyPr/>
                    <a:lstStyle/>
                    <a:p>
                      <a:pPr>
                        <a:lnSpc>
                          <a:spcPct val="115000"/>
                        </a:lnSpc>
                      </a:pPr>
                      <a:endParaRPr lang="en-US" sz="2400">
                        <a:effectLst/>
                        <a:latin typeface="Arial" charset="0"/>
                        <a:ea typeface="Arial" charset="0"/>
                        <a:cs typeface="Arial" charset="0"/>
                      </a:endParaRPr>
                    </a:p>
                  </a:txBody>
                  <a:tcPr marL="68580" marR="68580" marT="0" marB="0" anchor="b"/>
                </a:tc>
                <a:tc>
                  <a:txBody>
                    <a:bodyPr/>
                    <a:lstStyle/>
                    <a:p>
                      <a:pPr marL="0" marR="0" algn="just">
                        <a:lnSpc>
                          <a:spcPct val="115000"/>
                        </a:lnSpc>
                        <a:spcBef>
                          <a:spcPts val="600"/>
                        </a:spcBef>
                        <a:spcAft>
                          <a:spcPts val="600"/>
                        </a:spcAft>
                      </a:pPr>
                      <a:r>
                        <a:rPr lang="en-US" sz="2400" dirty="0">
                          <a:effectLst/>
                          <a:latin typeface="Arial" charset="0"/>
                          <a:ea typeface="Arial" charset="0"/>
                          <a:cs typeface="Arial" charset="0"/>
                        </a:rPr>
                        <a:t>NPV</a:t>
                      </a:r>
                    </a:p>
                  </a:txBody>
                  <a:tcPr marL="68580" marR="68580" marT="0" marB="0" anchor="ctr"/>
                </a:tc>
                <a:tc>
                  <a:txBody>
                    <a:bodyPr/>
                    <a:lstStyle/>
                    <a:p>
                      <a:pPr>
                        <a:lnSpc>
                          <a:spcPct val="115000"/>
                        </a:lnSpc>
                      </a:pPr>
                      <a:endParaRPr lang="en-US" sz="2400">
                        <a:effectLst/>
                        <a:latin typeface="Arial" charset="0"/>
                        <a:ea typeface="Arial" charset="0"/>
                        <a:cs typeface="Arial" charset="0"/>
                      </a:endParaRPr>
                    </a:p>
                  </a:txBody>
                  <a:tcPr marL="68580" marR="68580" marT="0" marB="0" anchor="ctr"/>
                </a:tc>
                <a:tc>
                  <a:txBody>
                    <a:bodyPr/>
                    <a:lstStyle/>
                    <a:p>
                      <a:pPr marL="0" marR="0" algn="ctr">
                        <a:lnSpc>
                          <a:spcPct val="115000"/>
                        </a:lnSpc>
                        <a:spcBef>
                          <a:spcPts val="600"/>
                        </a:spcBef>
                        <a:spcAft>
                          <a:spcPts val="600"/>
                        </a:spcAft>
                      </a:pPr>
                      <a:r>
                        <a:rPr lang="en-US" sz="2400" b="1" dirty="0">
                          <a:effectLst/>
                          <a:latin typeface="Arial" charset="0"/>
                          <a:ea typeface="Arial" charset="0"/>
                          <a:cs typeface="Arial" charset="0"/>
                        </a:rPr>
                        <a:t>478,391,394</a:t>
                      </a:r>
                    </a:p>
                  </a:txBody>
                  <a:tcPr marL="68580" marR="68580" marT="0" marB="0" anchor="b"/>
                </a:tc>
                <a:tc>
                  <a:txBody>
                    <a:bodyPr/>
                    <a:lstStyle/>
                    <a:p>
                      <a:pPr>
                        <a:lnSpc>
                          <a:spcPct val="115000"/>
                        </a:lnSpc>
                      </a:pPr>
                      <a:endParaRPr lang="en-US" sz="2400" dirty="0">
                        <a:effectLst/>
                        <a:latin typeface="Arial" charset="0"/>
                        <a:ea typeface="Arial" charset="0"/>
                        <a:cs typeface="Arial" charset="0"/>
                      </a:endParaRPr>
                    </a:p>
                  </a:txBody>
                  <a:tcPr marL="68580" marR="68580" marT="0" marB="0" anchor="b"/>
                </a:tc>
                <a:extLst>
                  <a:ext uri="{0D108BD9-81ED-4DB2-BD59-A6C34878D82A}">
                    <a16:rowId xmlns="" xmlns:a16="http://schemas.microsoft.com/office/drawing/2014/main" val="10009"/>
                  </a:ext>
                </a:extLst>
              </a:tr>
            </a:tbl>
          </a:graphicData>
        </a:graphic>
      </p:graphicFrame>
      <p:sp>
        <p:nvSpPr>
          <p:cNvPr id="5" name="Rectangle 4"/>
          <p:cNvSpPr/>
          <p:nvPr/>
        </p:nvSpPr>
        <p:spPr>
          <a:xfrm>
            <a:off x="0" y="729120"/>
            <a:ext cx="9143999" cy="830997"/>
          </a:xfrm>
          <a:prstGeom prst="rect">
            <a:avLst/>
          </a:prstGeom>
        </p:spPr>
        <p:txBody>
          <a:bodyPr wrap="square">
            <a:spAutoFit/>
          </a:bodyPr>
          <a:lstStyle/>
          <a:p>
            <a:r>
              <a:rPr lang="en-US" sz="2400" dirty="0" smtClean="0">
                <a:latin typeface="Arial" charset="0"/>
                <a:ea typeface="Arial" charset="0"/>
                <a:cs typeface="Arial" charset="0"/>
              </a:rPr>
              <a:t>- </a:t>
            </a:r>
            <a:r>
              <a:rPr lang="en-US" sz="2400" dirty="0" err="1" smtClean="0">
                <a:latin typeface="Arial" charset="0"/>
                <a:ea typeface="Arial" charset="0"/>
                <a:cs typeface="Arial" charset="0"/>
              </a:rPr>
              <a:t>Không</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xảy</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ra</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dịch</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bệnh</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trong</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quá</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trình</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nuôi</a:t>
            </a:r>
            <a:endParaRPr lang="en-US" sz="2400" dirty="0" smtClean="0">
              <a:latin typeface="Arial" charset="0"/>
              <a:ea typeface="Arial" charset="0"/>
              <a:cs typeface="Arial" charset="0"/>
            </a:endParaRPr>
          </a:p>
          <a:p>
            <a:r>
              <a:rPr lang="en-US" sz="2400" dirty="0" smtClean="0">
                <a:latin typeface="Arial" charset="0"/>
                <a:ea typeface="Arial" charset="0"/>
                <a:cs typeface="Arial" charset="0"/>
              </a:rPr>
              <a:t>- Chi </a:t>
            </a:r>
            <a:r>
              <a:rPr lang="en-US" sz="2400" dirty="0" err="1" smtClean="0">
                <a:latin typeface="Arial" charset="0"/>
                <a:ea typeface="Arial" charset="0"/>
                <a:cs typeface="Arial" charset="0"/>
              </a:rPr>
              <a:t>phí</a:t>
            </a:r>
            <a:r>
              <a:rPr lang="en-US" sz="2400" dirty="0" smtClean="0">
                <a:latin typeface="Arial" charset="0"/>
                <a:ea typeface="Arial" charset="0"/>
                <a:cs typeface="Arial" charset="0"/>
              </a:rPr>
              <a:t> </a:t>
            </a:r>
            <a:r>
              <a:rPr lang="en-US" sz="2400" dirty="0" err="1">
                <a:latin typeface="Arial" charset="0"/>
                <a:ea typeface="Arial" charset="0"/>
                <a:cs typeface="Arial" charset="0"/>
              </a:rPr>
              <a:t>hóa</a:t>
            </a:r>
            <a:r>
              <a:rPr lang="en-US" sz="2400" dirty="0">
                <a:latin typeface="Arial" charset="0"/>
                <a:ea typeface="Arial" charset="0"/>
                <a:cs typeface="Arial" charset="0"/>
              </a:rPr>
              <a:t> </a:t>
            </a:r>
            <a:r>
              <a:rPr lang="en-US" sz="2400" dirty="0" err="1">
                <a:latin typeface="Arial" charset="0"/>
                <a:ea typeface="Arial" charset="0"/>
                <a:cs typeface="Arial" charset="0"/>
              </a:rPr>
              <a:t>chất</a:t>
            </a:r>
            <a:r>
              <a:rPr lang="en-US" sz="2400" dirty="0">
                <a:latin typeface="Arial" charset="0"/>
                <a:ea typeface="Arial" charset="0"/>
                <a:cs typeface="Arial" charset="0"/>
              </a:rPr>
              <a:t> </a:t>
            </a:r>
            <a:r>
              <a:rPr lang="en-US" sz="2400" dirty="0" err="1" smtClean="0">
                <a:latin typeface="Arial" charset="0"/>
                <a:ea typeface="Arial" charset="0"/>
                <a:cs typeface="Arial" charset="0"/>
              </a:rPr>
              <a:t>giảm</a:t>
            </a:r>
            <a:r>
              <a:rPr lang="en-US" sz="2400" dirty="0" smtClean="0">
                <a:latin typeface="Arial" charset="0"/>
                <a:ea typeface="Arial" charset="0"/>
                <a:cs typeface="Arial" charset="0"/>
              </a:rPr>
              <a:t> </a:t>
            </a:r>
            <a:r>
              <a:rPr lang="en-US" sz="2400" dirty="0" err="1">
                <a:latin typeface="Arial" charset="0"/>
                <a:ea typeface="Arial" charset="0"/>
                <a:cs typeface="Arial" charset="0"/>
              </a:rPr>
              <a:t>hơn</a:t>
            </a:r>
            <a:r>
              <a:rPr lang="en-US" sz="2400" dirty="0">
                <a:latin typeface="Arial" charset="0"/>
                <a:ea typeface="Arial" charset="0"/>
                <a:cs typeface="Arial" charset="0"/>
              </a:rPr>
              <a:t> so </a:t>
            </a:r>
            <a:r>
              <a:rPr lang="en-US" sz="2400" dirty="0" err="1">
                <a:latin typeface="Arial" charset="0"/>
                <a:ea typeface="Arial" charset="0"/>
                <a:cs typeface="Arial" charset="0"/>
              </a:rPr>
              <a:t>với</a:t>
            </a:r>
            <a:r>
              <a:rPr lang="en-US" sz="2400" dirty="0">
                <a:latin typeface="Arial" charset="0"/>
                <a:ea typeface="Arial" charset="0"/>
                <a:cs typeface="Arial" charset="0"/>
              </a:rPr>
              <a:t> </a:t>
            </a:r>
            <a:r>
              <a:rPr lang="en-US" sz="2400" dirty="0" err="1">
                <a:latin typeface="Arial" charset="0"/>
                <a:ea typeface="Arial" charset="0"/>
                <a:cs typeface="Arial" charset="0"/>
              </a:rPr>
              <a:t>mô</a:t>
            </a:r>
            <a:r>
              <a:rPr lang="en-US" sz="2400" dirty="0">
                <a:latin typeface="Arial" charset="0"/>
                <a:ea typeface="Arial" charset="0"/>
                <a:cs typeface="Arial" charset="0"/>
              </a:rPr>
              <a:t> </a:t>
            </a:r>
            <a:r>
              <a:rPr lang="en-US" sz="2400" dirty="0" err="1">
                <a:latin typeface="Arial" charset="0"/>
                <a:ea typeface="Arial" charset="0"/>
                <a:cs typeface="Arial" charset="0"/>
              </a:rPr>
              <a:t>hình</a:t>
            </a:r>
            <a:r>
              <a:rPr lang="en-US" sz="2400" dirty="0">
                <a:latin typeface="Arial" charset="0"/>
                <a:ea typeface="Arial" charset="0"/>
                <a:cs typeface="Arial" charset="0"/>
              </a:rPr>
              <a:t> </a:t>
            </a:r>
            <a:r>
              <a:rPr lang="en-US" sz="2400" dirty="0" smtClean="0">
                <a:latin typeface="Arial" charset="0"/>
                <a:ea typeface="Arial" charset="0"/>
                <a:cs typeface="Arial" charset="0"/>
              </a:rPr>
              <a:t>ĐC </a:t>
            </a:r>
            <a:r>
              <a:rPr lang="en-US" sz="2400" dirty="0" err="1" smtClean="0">
                <a:latin typeface="Arial" charset="0"/>
                <a:ea typeface="Arial" charset="0"/>
                <a:cs typeface="Arial" charset="0"/>
              </a:rPr>
              <a:t>là</a:t>
            </a:r>
            <a:r>
              <a:rPr lang="en-US" sz="2400" dirty="0" smtClean="0">
                <a:latin typeface="Arial" charset="0"/>
                <a:ea typeface="Arial" charset="0"/>
                <a:cs typeface="Arial" charset="0"/>
              </a:rPr>
              <a:t> </a:t>
            </a:r>
            <a:r>
              <a:rPr lang="en-US" sz="2400" dirty="0">
                <a:latin typeface="Arial" charset="0"/>
                <a:ea typeface="Arial" charset="0"/>
                <a:cs typeface="Arial" charset="0"/>
              </a:rPr>
              <a:t>60 </a:t>
            </a:r>
            <a:r>
              <a:rPr lang="en-US" sz="2400" dirty="0" err="1">
                <a:latin typeface="Arial" charset="0"/>
                <a:ea typeface="Arial" charset="0"/>
                <a:cs typeface="Arial" charset="0"/>
              </a:rPr>
              <a:t>triệu</a:t>
            </a:r>
            <a:r>
              <a:rPr lang="en-US" sz="2400" dirty="0">
                <a:latin typeface="Arial" charset="0"/>
                <a:ea typeface="Arial" charset="0"/>
                <a:cs typeface="Arial" charset="0"/>
              </a:rPr>
              <a:t>/</a:t>
            </a:r>
            <a:r>
              <a:rPr lang="en-US" sz="2400" dirty="0" err="1">
                <a:latin typeface="Arial" charset="0"/>
                <a:ea typeface="Arial" charset="0"/>
                <a:cs typeface="Arial" charset="0"/>
              </a:rPr>
              <a:t>vụ</a:t>
            </a:r>
            <a:r>
              <a:rPr lang="en-US" sz="2400" dirty="0">
                <a:latin typeface="Arial" charset="0"/>
                <a:ea typeface="Arial" charset="0"/>
                <a:cs typeface="Arial" charset="0"/>
              </a:rPr>
              <a:t> </a:t>
            </a:r>
          </a:p>
        </p:txBody>
      </p:sp>
      <p:sp>
        <p:nvSpPr>
          <p:cNvPr id="3" name="Slide Number Placeholder 2"/>
          <p:cNvSpPr>
            <a:spLocks noGrp="1"/>
          </p:cNvSpPr>
          <p:nvPr>
            <p:ph type="sldNum" sz="quarter" idx="12"/>
          </p:nvPr>
        </p:nvSpPr>
        <p:spPr/>
        <p:txBody>
          <a:bodyPr/>
          <a:lstStyle/>
          <a:p>
            <a:fld id="{5D3FEEAC-6021-184A-936A-D26E75467C87}" type="slidenum">
              <a:rPr lang="en-US" smtClean="0"/>
              <a:t>18</a:t>
            </a:fld>
            <a:endParaRPr lang="en-US"/>
          </a:p>
        </p:txBody>
      </p:sp>
    </p:spTree>
    <p:extLst>
      <p:ext uri="{BB962C8B-B14F-4D97-AF65-F5344CB8AC3E}">
        <p14:creationId xmlns:p14="http://schemas.microsoft.com/office/powerpoint/2010/main" val="2824752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af-ZA" dirty="0" smtClean="0">
                <a:latin typeface="Arial" charset="0"/>
                <a:ea typeface="Arial" charset="0"/>
                <a:cs typeface="Arial" charset="0"/>
              </a:rPr>
              <a:t>PHẦN B: CÔNG </a:t>
            </a:r>
            <a:r>
              <a:rPr lang="af-ZA" dirty="0">
                <a:latin typeface="Arial" charset="0"/>
                <a:ea typeface="Arial" charset="0"/>
                <a:cs typeface="Arial" charset="0"/>
              </a:rPr>
              <a:t>NGHỆ GIẢM CHẤT THẢI BẰNG VIỆC SỬ DỤNG CÁ RÔ PHI ĐỂ XỬ LÝ CHẤT HỮU CƠ LƠ LỬNG TRONG NƯỚC AO NUÔI TÔM (TÔM - RÔ PHI)</a:t>
            </a:r>
            <a:endParaRPr lang="en-US" dirty="0">
              <a:latin typeface="Arial" charset="0"/>
              <a:ea typeface="Arial" charset="0"/>
              <a:cs typeface="Arial" charset="0"/>
            </a:endParaRPr>
          </a:p>
          <a:p>
            <a:endParaRPr lang="en-US" dirty="0">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5D3FEEAC-6021-184A-936A-D26E75467C87}" type="slidenum">
              <a:rPr lang="en-US" smtClean="0"/>
              <a:t>19</a:t>
            </a:fld>
            <a:endParaRPr lang="en-US"/>
          </a:p>
        </p:txBody>
      </p:sp>
      <p:pic>
        <p:nvPicPr>
          <p:cNvPr id="4098" name="Picture 2" descr="mage result for tôm thẻ chân trắ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8021" y="3939722"/>
            <a:ext cx="3726850" cy="241662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age result for rô phi"/>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55500" y="3961947"/>
            <a:ext cx="4518431" cy="2372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0274"/>
            <a:ext cx="7886700" cy="444343"/>
          </a:xfrm>
        </p:spPr>
        <p:txBody>
          <a:bodyPr>
            <a:noAutofit/>
          </a:bodyPr>
          <a:lstStyle/>
          <a:p>
            <a:pPr algn="ctr"/>
            <a:r>
              <a:rPr lang="en-US" sz="2400" smtClean="0">
                <a:latin typeface="Arial" charset="0"/>
                <a:ea typeface="Arial" charset="0"/>
                <a:cs typeface="Arial" charset="0"/>
              </a:rPr>
              <a:t>NỘI DUNG TRÌNH BÀY</a:t>
            </a:r>
            <a:endParaRPr lang="en-US" sz="2400">
              <a:latin typeface="Arial" charset="0"/>
              <a:ea typeface="Arial" charset="0"/>
              <a:cs typeface="Arial" charset="0"/>
            </a:endParaRPr>
          </a:p>
        </p:txBody>
      </p:sp>
      <p:sp>
        <p:nvSpPr>
          <p:cNvPr id="3" name="Content Placeholder 2"/>
          <p:cNvSpPr>
            <a:spLocks noGrp="1"/>
          </p:cNvSpPr>
          <p:nvPr>
            <p:ph idx="1"/>
          </p:nvPr>
        </p:nvSpPr>
        <p:spPr>
          <a:xfrm>
            <a:off x="224852" y="689548"/>
            <a:ext cx="8919148" cy="4351338"/>
          </a:xfrm>
        </p:spPr>
        <p:txBody>
          <a:bodyPr>
            <a:noAutofit/>
          </a:bodyPr>
          <a:lstStyle/>
          <a:p>
            <a:pPr>
              <a:lnSpc>
                <a:spcPct val="100000"/>
              </a:lnSpc>
            </a:pPr>
            <a:r>
              <a:rPr lang="en-US" sz="2400" dirty="0" err="1" smtClean="0">
                <a:latin typeface="Arial" charset="0"/>
                <a:ea typeface="Arial" charset="0"/>
                <a:cs typeface="Arial" charset="0"/>
              </a:rPr>
              <a:t>Mục</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tiêu</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gói</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thầu</a:t>
            </a:r>
            <a:r>
              <a:rPr lang="en-US" sz="2400" dirty="0" smtClean="0">
                <a:latin typeface="Arial" charset="0"/>
                <a:ea typeface="Arial" charset="0"/>
                <a:cs typeface="Arial" charset="0"/>
              </a:rPr>
              <a:t> 29</a:t>
            </a:r>
          </a:p>
          <a:p>
            <a:pPr lvl="0">
              <a:lnSpc>
                <a:spcPct val="100000"/>
              </a:lnSpc>
            </a:pPr>
            <a:r>
              <a:rPr lang="en-US" sz="2400" dirty="0" err="1" smtClean="0">
                <a:latin typeface="Arial" charset="0"/>
                <a:ea typeface="Arial" charset="0"/>
                <a:cs typeface="Arial" charset="0"/>
              </a:rPr>
              <a:t>Nội</a:t>
            </a:r>
            <a:r>
              <a:rPr lang="en-US" sz="2400" dirty="0" smtClean="0">
                <a:latin typeface="Arial" charset="0"/>
                <a:ea typeface="Arial" charset="0"/>
                <a:cs typeface="Arial" charset="0"/>
              </a:rPr>
              <a:t> dung 1: </a:t>
            </a:r>
            <a:r>
              <a:rPr lang="nl-NL" sz="2400" dirty="0" err="1">
                <a:latin typeface="Arial" charset="0"/>
                <a:ea typeface="Arial" charset="0"/>
                <a:cs typeface="Arial" charset="0"/>
              </a:rPr>
              <a:t>Điều</a:t>
            </a:r>
            <a:r>
              <a:rPr lang="nl-NL" sz="2400" dirty="0">
                <a:latin typeface="Arial" charset="0"/>
                <a:ea typeface="Arial" charset="0"/>
                <a:cs typeface="Arial" charset="0"/>
              </a:rPr>
              <a:t> tra </a:t>
            </a:r>
            <a:r>
              <a:rPr lang="nl-NL" sz="2400" dirty="0" err="1">
                <a:latin typeface="Arial" charset="0"/>
                <a:ea typeface="Arial" charset="0"/>
                <a:cs typeface="Arial" charset="0"/>
              </a:rPr>
              <a:t>hiện</a:t>
            </a:r>
            <a:r>
              <a:rPr lang="nl-NL" sz="2400" dirty="0">
                <a:latin typeface="Arial" charset="0"/>
                <a:ea typeface="Arial" charset="0"/>
                <a:cs typeface="Arial" charset="0"/>
              </a:rPr>
              <a:t> </a:t>
            </a:r>
            <a:r>
              <a:rPr lang="nl-NL" sz="2400" dirty="0" err="1">
                <a:latin typeface="Arial" charset="0"/>
                <a:ea typeface="Arial" charset="0"/>
                <a:cs typeface="Arial" charset="0"/>
              </a:rPr>
              <a:t>trạng</a:t>
            </a:r>
            <a:r>
              <a:rPr lang="nl-NL" sz="2400" dirty="0">
                <a:latin typeface="Arial" charset="0"/>
                <a:ea typeface="Arial" charset="0"/>
                <a:cs typeface="Arial" charset="0"/>
              </a:rPr>
              <a:t> CN </a:t>
            </a:r>
            <a:r>
              <a:rPr lang="nl-NL" sz="2400" dirty="0" err="1">
                <a:latin typeface="Arial" charset="0"/>
                <a:ea typeface="Arial" charset="0"/>
                <a:cs typeface="Arial" charset="0"/>
              </a:rPr>
              <a:t>xử</a:t>
            </a:r>
            <a:r>
              <a:rPr lang="nl-NL" sz="2400" dirty="0">
                <a:latin typeface="Arial" charset="0"/>
                <a:ea typeface="Arial" charset="0"/>
                <a:cs typeface="Arial" charset="0"/>
              </a:rPr>
              <a:t> </a:t>
            </a:r>
            <a:r>
              <a:rPr lang="nl-NL" sz="2400" dirty="0" err="1">
                <a:latin typeface="Arial" charset="0"/>
                <a:ea typeface="Arial" charset="0"/>
                <a:cs typeface="Arial" charset="0"/>
              </a:rPr>
              <a:t>lý</a:t>
            </a:r>
            <a:r>
              <a:rPr lang="nl-NL" sz="2400" dirty="0">
                <a:latin typeface="Arial" charset="0"/>
                <a:ea typeface="Arial" charset="0"/>
                <a:cs typeface="Arial" charset="0"/>
              </a:rPr>
              <a:t> </a:t>
            </a:r>
            <a:r>
              <a:rPr lang="nl-NL" sz="2400" dirty="0" err="1">
                <a:latin typeface="Arial" charset="0"/>
                <a:ea typeface="Arial" charset="0"/>
                <a:cs typeface="Arial" charset="0"/>
              </a:rPr>
              <a:t>chất</a:t>
            </a:r>
            <a:r>
              <a:rPr lang="nl-NL" sz="2400" dirty="0">
                <a:latin typeface="Arial" charset="0"/>
                <a:ea typeface="Arial" charset="0"/>
                <a:cs typeface="Arial" charset="0"/>
              </a:rPr>
              <a:t> </a:t>
            </a:r>
            <a:r>
              <a:rPr lang="nl-NL" sz="2400" dirty="0" err="1">
                <a:latin typeface="Arial" charset="0"/>
                <a:ea typeface="Arial" charset="0"/>
                <a:cs typeface="Arial" charset="0"/>
              </a:rPr>
              <a:t>thải</a:t>
            </a:r>
            <a:r>
              <a:rPr lang="nl-NL" sz="2400" dirty="0">
                <a:latin typeface="Arial" charset="0"/>
                <a:ea typeface="Arial" charset="0"/>
                <a:cs typeface="Arial" charset="0"/>
              </a:rPr>
              <a:t> </a:t>
            </a:r>
            <a:r>
              <a:rPr lang="nl-NL" sz="2400" dirty="0" err="1">
                <a:latin typeface="Arial" charset="0"/>
                <a:ea typeface="Arial" charset="0"/>
                <a:cs typeface="Arial" charset="0"/>
              </a:rPr>
              <a:t>và</a:t>
            </a:r>
            <a:r>
              <a:rPr lang="nl-NL" sz="2400" dirty="0">
                <a:latin typeface="Arial" charset="0"/>
                <a:ea typeface="Arial" charset="0"/>
                <a:cs typeface="Arial" charset="0"/>
              </a:rPr>
              <a:t> </a:t>
            </a:r>
            <a:r>
              <a:rPr lang="nl-NL" sz="2400" dirty="0" err="1">
                <a:latin typeface="Arial" charset="0"/>
                <a:ea typeface="Arial" charset="0"/>
                <a:cs typeface="Arial" charset="0"/>
              </a:rPr>
              <a:t>đề</a:t>
            </a:r>
            <a:r>
              <a:rPr lang="nl-NL" sz="2400" dirty="0">
                <a:latin typeface="Arial" charset="0"/>
                <a:ea typeface="Arial" charset="0"/>
                <a:cs typeface="Arial" charset="0"/>
              </a:rPr>
              <a:t> </a:t>
            </a:r>
            <a:r>
              <a:rPr lang="nl-NL" sz="2400" dirty="0" err="1">
                <a:latin typeface="Arial" charset="0"/>
                <a:ea typeface="Arial" charset="0"/>
                <a:cs typeface="Arial" charset="0"/>
              </a:rPr>
              <a:t>xuất</a:t>
            </a:r>
            <a:r>
              <a:rPr lang="nl-NL" sz="2400" dirty="0">
                <a:latin typeface="Arial" charset="0"/>
                <a:ea typeface="Arial" charset="0"/>
                <a:cs typeface="Arial" charset="0"/>
              </a:rPr>
              <a:t> CN </a:t>
            </a:r>
            <a:r>
              <a:rPr lang="nl-NL" sz="2400" dirty="0" err="1">
                <a:latin typeface="Arial" charset="0"/>
                <a:ea typeface="Arial" charset="0"/>
                <a:cs typeface="Arial" charset="0"/>
              </a:rPr>
              <a:t>xử</a:t>
            </a:r>
            <a:r>
              <a:rPr lang="nl-NL" sz="2400" dirty="0">
                <a:latin typeface="Arial" charset="0"/>
                <a:ea typeface="Arial" charset="0"/>
                <a:cs typeface="Arial" charset="0"/>
              </a:rPr>
              <a:t> </a:t>
            </a:r>
            <a:r>
              <a:rPr lang="nl-NL" sz="2400" dirty="0" err="1">
                <a:latin typeface="Arial" charset="0"/>
                <a:ea typeface="Arial" charset="0"/>
                <a:cs typeface="Arial" charset="0"/>
              </a:rPr>
              <a:t>lý</a:t>
            </a:r>
            <a:r>
              <a:rPr lang="nl-NL" sz="2400" dirty="0">
                <a:latin typeface="Arial" charset="0"/>
                <a:ea typeface="Arial" charset="0"/>
                <a:cs typeface="Arial" charset="0"/>
              </a:rPr>
              <a:t> </a:t>
            </a:r>
            <a:r>
              <a:rPr lang="nl-NL" sz="2400" dirty="0" err="1">
                <a:latin typeface="Arial" charset="0"/>
                <a:ea typeface="Arial" charset="0"/>
                <a:cs typeface="Arial" charset="0"/>
              </a:rPr>
              <a:t>chất</a:t>
            </a:r>
            <a:r>
              <a:rPr lang="nl-NL" sz="2400" dirty="0">
                <a:latin typeface="Arial" charset="0"/>
                <a:ea typeface="Arial" charset="0"/>
                <a:cs typeface="Arial" charset="0"/>
              </a:rPr>
              <a:t> </a:t>
            </a:r>
            <a:r>
              <a:rPr lang="nl-NL" sz="2400" dirty="0" err="1">
                <a:latin typeface="Arial" charset="0"/>
                <a:ea typeface="Arial" charset="0"/>
                <a:cs typeface="Arial" charset="0"/>
              </a:rPr>
              <a:t>thải</a:t>
            </a:r>
            <a:r>
              <a:rPr lang="nl-NL" sz="2400" dirty="0">
                <a:latin typeface="Arial" charset="0"/>
                <a:ea typeface="Arial" charset="0"/>
                <a:cs typeface="Arial" charset="0"/>
              </a:rPr>
              <a:t> </a:t>
            </a:r>
            <a:r>
              <a:rPr lang="nl-NL" sz="2400" dirty="0" err="1">
                <a:latin typeface="Arial" charset="0"/>
                <a:ea typeface="Arial" charset="0"/>
                <a:cs typeface="Arial" charset="0"/>
              </a:rPr>
              <a:t>hiệu</a:t>
            </a:r>
            <a:r>
              <a:rPr lang="nl-NL" sz="2400" dirty="0">
                <a:latin typeface="Arial" charset="0"/>
                <a:ea typeface="Arial" charset="0"/>
                <a:cs typeface="Arial" charset="0"/>
              </a:rPr>
              <a:t> </a:t>
            </a:r>
            <a:r>
              <a:rPr lang="nl-NL" sz="2400" dirty="0" err="1" smtClean="0">
                <a:latin typeface="Arial" charset="0"/>
                <a:ea typeface="Arial" charset="0"/>
                <a:cs typeface="Arial" charset="0"/>
              </a:rPr>
              <a:t>quả</a:t>
            </a:r>
            <a:endParaRPr lang="nl-NL" sz="2400" dirty="0" smtClean="0">
              <a:latin typeface="Arial" charset="0"/>
              <a:ea typeface="Arial" charset="0"/>
              <a:cs typeface="Arial" charset="0"/>
            </a:endParaRPr>
          </a:p>
          <a:p>
            <a:pPr lvl="0">
              <a:lnSpc>
                <a:spcPct val="100000"/>
              </a:lnSpc>
            </a:pPr>
            <a:r>
              <a:rPr lang="en-US" sz="2400" dirty="0" err="1" smtClean="0">
                <a:latin typeface="Arial" charset="0"/>
                <a:ea typeface="Arial" charset="0"/>
                <a:cs typeface="Arial" charset="0"/>
              </a:rPr>
              <a:t>Nội</a:t>
            </a:r>
            <a:r>
              <a:rPr lang="en-US" sz="2400" dirty="0" smtClean="0">
                <a:latin typeface="Arial" charset="0"/>
                <a:ea typeface="Arial" charset="0"/>
                <a:cs typeface="Arial" charset="0"/>
              </a:rPr>
              <a:t> dung 2: </a:t>
            </a:r>
            <a:r>
              <a:rPr lang="af-ZA" sz="2400" dirty="0" err="1">
                <a:latin typeface="Arial" charset="0"/>
                <a:ea typeface="Arial" charset="0"/>
                <a:cs typeface="Arial" charset="0"/>
              </a:rPr>
              <a:t>Thử</a:t>
            </a:r>
            <a:r>
              <a:rPr lang="af-ZA" sz="2400" dirty="0">
                <a:latin typeface="Arial" charset="0"/>
                <a:ea typeface="Arial" charset="0"/>
                <a:cs typeface="Arial" charset="0"/>
              </a:rPr>
              <a:t> </a:t>
            </a:r>
            <a:r>
              <a:rPr lang="af-ZA" sz="2400" dirty="0" err="1">
                <a:latin typeface="Arial" charset="0"/>
                <a:ea typeface="Arial" charset="0"/>
                <a:cs typeface="Arial" charset="0"/>
              </a:rPr>
              <a:t>nghiệm</a:t>
            </a:r>
            <a:r>
              <a:rPr lang="af-ZA" sz="2400" dirty="0">
                <a:latin typeface="Arial" charset="0"/>
                <a:ea typeface="Arial" charset="0"/>
                <a:cs typeface="Arial" charset="0"/>
              </a:rPr>
              <a:t> </a:t>
            </a:r>
            <a:r>
              <a:rPr lang="af-ZA" sz="2400" dirty="0" err="1">
                <a:latin typeface="Arial" charset="0"/>
                <a:ea typeface="Arial" charset="0"/>
                <a:cs typeface="Arial" charset="0"/>
              </a:rPr>
              <a:t>các</a:t>
            </a:r>
            <a:r>
              <a:rPr lang="af-ZA" sz="2400" dirty="0">
                <a:latin typeface="Arial" charset="0"/>
                <a:ea typeface="Arial" charset="0"/>
                <a:cs typeface="Arial" charset="0"/>
              </a:rPr>
              <a:t> CN </a:t>
            </a:r>
            <a:r>
              <a:rPr lang="af-ZA" sz="2400" dirty="0" err="1">
                <a:latin typeface="Arial" charset="0"/>
                <a:ea typeface="Arial" charset="0"/>
                <a:cs typeface="Arial" charset="0"/>
              </a:rPr>
              <a:t>giảm</a:t>
            </a:r>
            <a:r>
              <a:rPr lang="af-ZA" sz="2400" dirty="0">
                <a:latin typeface="Arial" charset="0"/>
                <a:ea typeface="Arial" charset="0"/>
                <a:cs typeface="Arial" charset="0"/>
              </a:rPr>
              <a:t> </a:t>
            </a:r>
            <a:r>
              <a:rPr lang="af-ZA" sz="2400" dirty="0" err="1">
                <a:latin typeface="Arial" charset="0"/>
                <a:ea typeface="Arial" charset="0"/>
                <a:cs typeface="Arial" charset="0"/>
              </a:rPr>
              <a:t>chất</a:t>
            </a:r>
            <a:r>
              <a:rPr lang="af-ZA" sz="2400" dirty="0">
                <a:latin typeface="Arial" charset="0"/>
                <a:ea typeface="Arial" charset="0"/>
                <a:cs typeface="Arial" charset="0"/>
              </a:rPr>
              <a:t> </a:t>
            </a:r>
            <a:r>
              <a:rPr lang="af-ZA" sz="2400" dirty="0" err="1">
                <a:latin typeface="Arial" charset="0"/>
                <a:ea typeface="Arial" charset="0"/>
                <a:cs typeface="Arial" charset="0"/>
              </a:rPr>
              <a:t>thải</a:t>
            </a:r>
            <a:r>
              <a:rPr lang="af-ZA" sz="2400" dirty="0">
                <a:latin typeface="Arial" charset="0"/>
                <a:ea typeface="Arial" charset="0"/>
                <a:cs typeface="Arial" charset="0"/>
              </a:rPr>
              <a:t> </a:t>
            </a:r>
            <a:r>
              <a:rPr lang="af-ZA" sz="2400" dirty="0" err="1">
                <a:latin typeface="Arial" charset="0"/>
                <a:ea typeface="Arial" charset="0"/>
                <a:cs typeface="Arial" charset="0"/>
              </a:rPr>
              <a:t>và</a:t>
            </a:r>
            <a:r>
              <a:rPr lang="af-ZA" sz="2400" dirty="0">
                <a:latin typeface="Arial" charset="0"/>
                <a:ea typeface="Arial" charset="0"/>
                <a:cs typeface="Arial" charset="0"/>
              </a:rPr>
              <a:t> </a:t>
            </a:r>
            <a:r>
              <a:rPr lang="af-ZA" sz="2400" dirty="0" err="1">
                <a:latin typeface="Arial" charset="0"/>
                <a:ea typeface="Arial" charset="0"/>
                <a:cs typeface="Arial" charset="0"/>
              </a:rPr>
              <a:t>xử</a:t>
            </a:r>
            <a:r>
              <a:rPr lang="af-ZA" sz="2400" dirty="0">
                <a:latin typeface="Arial" charset="0"/>
                <a:ea typeface="Arial" charset="0"/>
                <a:cs typeface="Arial" charset="0"/>
              </a:rPr>
              <a:t> </a:t>
            </a:r>
            <a:r>
              <a:rPr lang="af-ZA" sz="2400" dirty="0" err="1">
                <a:latin typeface="Arial" charset="0"/>
                <a:ea typeface="Arial" charset="0"/>
                <a:cs typeface="Arial" charset="0"/>
              </a:rPr>
              <a:t>lý</a:t>
            </a:r>
            <a:r>
              <a:rPr lang="af-ZA" sz="2400" dirty="0">
                <a:latin typeface="Arial" charset="0"/>
                <a:ea typeface="Arial" charset="0"/>
                <a:cs typeface="Arial" charset="0"/>
              </a:rPr>
              <a:t> </a:t>
            </a:r>
            <a:r>
              <a:rPr lang="af-ZA" sz="2400" dirty="0" err="1">
                <a:latin typeface="Arial" charset="0"/>
                <a:ea typeface="Arial" charset="0"/>
                <a:cs typeface="Arial" charset="0"/>
              </a:rPr>
              <a:t>bùn</a:t>
            </a:r>
            <a:r>
              <a:rPr lang="af-ZA" sz="2400" dirty="0">
                <a:latin typeface="Arial" charset="0"/>
                <a:ea typeface="Arial" charset="0"/>
                <a:cs typeface="Arial" charset="0"/>
              </a:rPr>
              <a:t> </a:t>
            </a:r>
            <a:r>
              <a:rPr lang="af-ZA" sz="2400" dirty="0" err="1" smtClean="0">
                <a:latin typeface="Arial" charset="0"/>
                <a:ea typeface="Arial" charset="0"/>
                <a:cs typeface="Arial" charset="0"/>
              </a:rPr>
              <a:t>thải</a:t>
            </a:r>
            <a:endParaRPr lang="en-US" sz="2400" dirty="0" smtClean="0">
              <a:latin typeface="Arial" charset="0"/>
              <a:ea typeface="Arial" charset="0"/>
              <a:cs typeface="Arial" charset="0"/>
            </a:endParaRPr>
          </a:p>
          <a:p>
            <a:pPr lvl="1">
              <a:lnSpc>
                <a:spcPct val="100000"/>
              </a:lnSpc>
            </a:pPr>
            <a:r>
              <a:rPr lang="en-US" dirty="0" err="1" smtClean="0">
                <a:latin typeface="Arial" charset="0"/>
                <a:ea typeface="Arial" charset="0"/>
                <a:cs typeface="Arial" charset="0"/>
              </a:rPr>
              <a:t>Thực</a:t>
            </a:r>
            <a:r>
              <a:rPr lang="en-US" dirty="0" smtClean="0">
                <a:latin typeface="Arial" charset="0"/>
                <a:ea typeface="Arial" charset="0"/>
                <a:cs typeface="Arial" charset="0"/>
              </a:rPr>
              <a:t> </a:t>
            </a:r>
            <a:r>
              <a:rPr lang="en-US" dirty="0" err="1">
                <a:latin typeface="Arial" charset="0"/>
                <a:ea typeface="Arial" charset="0"/>
                <a:cs typeface="Arial" charset="0"/>
              </a:rPr>
              <a:t>nghiệm</a:t>
            </a:r>
            <a:r>
              <a:rPr lang="en-US" dirty="0">
                <a:latin typeface="Arial" charset="0"/>
                <a:ea typeface="Arial" charset="0"/>
                <a:cs typeface="Arial" charset="0"/>
              </a:rPr>
              <a:t>: </a:t>
            </a:r>
            <a:endParaRPr lang="en-US" dirty="0" smtClean="0">
              <a:latin typeface="Arial" charset="0"/>
              <a:ea typeface="Arial" charset="0"/>
              <a:cs typeface="Arial" charset="0"/>
            </a:endParaRPr>
          </a:p>
          <a:p>
            <a:pPr lvl="2">
              <a:lnSpc>
                <a:spcPct val="100000"/>
              </a:lnSpc>
            </a:pPr>
            <a:r>
              <a:rPr lang="en-US" sz="2400" dirty="0" err="1" smtClean="0">
                <a:latin typeface="Arial" charset="0"/>
                <a:ea typeface="Arial" charset="0"/>
                <a:cs typeface="Arial" charset="0"/>
              </a:rPr>
              <a:t>Công</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nghệ</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Tôm</a:t>
            </a:r>
            <a:r>
              <a:rPr lang="en-US" sz="2400" dirty="0" smtClean="0">
                <a:latin typeface="Arial" charset="0"/>
                <a:ea typeface="Arial" charset="0"/>
                <a:cs typeface="Arial" charset="0"/>
              </a:rPr>
              <a:t> </a:t>
            </a:r>
            <a:r>
              <a:rPr lang="en-US" sz="2400" dirty="0">
                <a:latin typeface="Arial" charset="0"/>
                <a:ea typeface="Arial" charset="0"/>
                <a:cs typeface="Arial" charset="0"/>
              </a:rPr>
              <a:t>vi </a:t>
            </a:r>
            <a:r>
              <a:rPr lang="en-US" sz="2400" dirty="0" err="1" smtClean="0">
                <a:latin typeface="Arial" charset="0"/>
                <a:ea typeface="Arial" charset="0"/>
                <a:cs typeface="Arial" charset="0"/>
              </a:rPr>
              <a:t>khuẩn</a:t>
            </a:r>
            <a:endParaRPr lang="en-US" sz="2400" dirty="0">
              <a:latin typeface="Arial" charset="0"/>
              <a:ea typeface="Arial" charset="0"/>
              <a:cs typeface="Arial" charset="0"/>
            </a:endParaRPr>
          </a:p>
          <a:p>
            <a:pPr lvl="2">
              <a:lnSpc>
                <a:spcPct val="100000"/>
              </a:lnSpc>
            </a:pPr>
            <a:r>
              <a:rPr lang="en-US" sz="2400" dirty="0" err="1" smtClean="0">
                <a:latin typeface="Arial" charset="0"/>
                <a:ea typeface="Arial" charset="0"/>
                <a:cs typeface="Arial" charset="0"/>
              </a:rPr>
              <a:t>Công</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nghệ</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Tôm</a:t>
            </a:r>
            <a:r>
              <a:rPr lang="en-US" sz="2400" dirty="0" smtClean="0">
                <a:latin typeface="Arial" charset="0"/>
                <a:ea typeface="Arial" charset="0"/>
                <a:cs typeface="Arial" charset="0"/>
              </a:rPr>
              <a:t> </a:t>
            </a:r>
            <a:r>
              <a:rPr lang="en-US" sz="2400" dirty="0" err="1">
                <a:latin typeface="Arial" charset="0"/>
                <a:ea typeface="Arial" charset="0"/>
                <a:cs typeface="Arial" charset="0"/>
              </a:rPr>
              <a:t>rô</a:t>
            </a:r>
            <a:r>
              <a:rPr lang="en-US" sz="2400" dirty="0">
                <a:latin typeface="Arial" charset="0"/>
                <a:ea typeface="Arial" charset="0"/>
                <a:cs typeface="Arial" charset="0"/>
              </a:rPr>
              <a:t> </a:t>
            </a:r>
            <a:r>
              <a:rPr lang="en-US" sz="2400" dirty="0" smtClean="0">
                <a:latin typeface="Arial" charset="0"/>
                <a:ea typeface="Arial" charset="0"/>
                <a:cs typeface="Arial" charset="0"/>
              </a:rPr>
              <a:t>phi</a:t>
            </a:r>
          </a:p>
          <a:p>
            <a:pPr lvl="2">
              <a:lnSpc>
                <a:spcPct val="100000"/>
              </a:lnSpc>
            </a:pPr>
            <a:r>
              <a:rPr lang="en-US" sz="2400" dirty="0" err="1" smtClean="0">
                <a:latin typeface="Arial" charset="0"/>
                <a:ea typeface="Arial" charset="0"/>
                <a:cs typeface="Arial" charset="0"/>
              </a:rPr>
              <a:t>Công</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nghệ</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Tôm</a:t>
            </a:r>
            <a:r>
              <a:rPr lang="en-US" sz="2400" dirty="0" smtClean="0">
                <a:latin typeface="Arial" charset="0"/>
                <a:ea typeface="Arial" charset="0"/>
                <a:cs typeface="Arial" charset="0"/>
              </a:rPr>
              <a:t> </a:t>
            </a:r>
            <a:r>
              <a:rPr lang="en-US" sz="2400" dirty="0" err="1">
                <a:latin typeface="Arial" charset="0"/>
                <a:ea typeface="Arial" charset="0"/>
                <a:cs typeface="Arial" charset="0"/>
              </a:rPr>
              <a:t>tảo</a:t>
            </a:r>
            <a:endParaRPr lang="en-US" sz="2400" dirty="0">
              <a:latin typeface="Arial" charset="0"/>
              <a:ea typeface="Arial" charset="0"/>
              <a:cs typeface="Arial" charset="0"/>
            </a:endParaRPr>
          </a:p>
          <a:p>
            <a:pPr lvl="1">
              <a:lnSpc>
                <a:spcPct val="100000"/>
              </a:lnSpc>
            </a:pPr>
            <a:r>
              <a:rPr lang="en-US" dirty="0" err="1">
                <a:latin typeface="Arial" charset="0"/>
                <a:ea typeface="Arial" charset="0"/>
                <a:cs typeface="Arial" charset="0"/>
              </a:rPr>
              <a:t>Thí</a:t>
            </a:r>
            <a:r>
              <a:rPr lang="en-US" dirty="0">
                <a:latin typeface="Arial" charset="0"/>
                <a:ea typeface="Arial" charset="0"/>
                <a:cs typeface="Arial" charset="0"/>
              </a:rPr>
              <a:t> </a:t>
            </a:r>
            <a:r>
              <a:rPr lang="en-US" dirty="0" err="1">
                <a:latin typeface="Arial" charset="0"/>
                <a:ea typeface="Arial" charset="0"/>
                <a:cs typeface="Arial" charset="0"/>
              </a:rPr>
              <a:t>nghiệm</a:t>
            </a:r>
            <a:r>
              <a:rPr lang="en-US" dirty="0">
                <a:latin typeface="Arial" charset="0"/>
                <a:ea typeface="Arial" charset="0"/>
                <a:cs typeface="Arial" charset="0"/>
              </a:rPr>
              <a:t>: </a:t>
            </a:r>
            <a:endParaRPr lang="en-US" dirty="0" smtClean="0">
              <a:latin typeface="Arial" charset="0"/>
              <a:ea typeface="Arial" charset="0"/>
              <a:cs typeface="Arial" charset="0"/>
            </a:endParaRPr>
          </a:p>
          <a:p>
            <a:pPr lvl="2">
              <a:lnSpc>
                <a:spcPct val="100000"/>
              </a:lnSpc>
            </a:pPr>
            <a:r>
              <a:rPr lang="en-US" sz="2400" dirty="0" err="1" smtClean="0">
                <a:latin typeface="Arial" charset="0"/>
                <a:ea typeface="Arial" charset="0"/>
                <a:cs typeface="Arial" charset="0"/>
              </a:rPr>
              <a:t>Nuôi</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Copepoda</a:t>
            </a:r>
            <a:endParaRPr lang="en-US" sz="2400" dirty="0" smtClean="0">
              <a:latin typeface="Arial" charset="0"/>
              <a:ea typeface="Arial" charset="0"/>
              <a:cs typeface="Arial" charset="0"/>
            </a:endParaRPr>
          </a:p>
          <a:p>
            <a:pPr lvl="2">
              <a:lnSpc>
                <a:spcPct val="100000"/>
              </a:lnSpc>
            </a:pPr>
            <a:r>
              <a:rPr lang="en-US" sz="2400" dirty="0" err="1" smtClean="0">
                <a:latin typeface="Arial" charset="0"/>
                <a:ea typeface="Arial" charset="0"/>
                <a:cs typeface="Arial" charset="0"/>
              </a:rPr>
              <a:t>Công</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nghệ</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chế</a:t>
            </a:r>
            <a:r>
              <a:rPr lang="en-US" sz="2400" dirty="0" smtClean="0">
                <a:latin typeface="Arial" charset="0"/>
                <a:ea typeface="Arial" charset="0"/>
                <a:cs typeface="Arial" charset="0"/>
              </a:rPr>
              <a:t> </a:t>
            </a:r>
            <a:r>
              <a:rPr lang="en-US" sz="2400" dirty="0" err="1">
                <a:latin typeface="Arial" charset="0"/>
                <a:ea typeface="Arial" charset="0"/>
                <a:cs typeface="Arial" charset="0"/>
              </a:rPr>
              <a:t>biến</a:t>
            </a:r>
            <a:r>
              <a:rPr lang="en-US" sz="2400" dirty="0">
                <a:latin typeface="Arial" charset="0"/>
                <a:ea typeface="Arial" charset="0"/>
                <a:cs typeface="Arial" charset="0"/>
              </a:rPr>
              <a:t> </a:t>
            </a:r>
            <a:r>
              <a:rPr lang="en-US" sz="2400" dirty="0" err="1">
                <a:latin typeface="Arial" charset="0"/>
                <a:ea typeface="Arial" charset="0"/>
                <a:cs typeface="Arial" charset="0"/>
              </a:rPr>
              <a:t>bùn</a:t>
            </a:r>
            <a:r>
              <a:rPr lang="en-US" sz="2400" dirty="0">
                <a:latin typeface="Arial" charset="0"/>
                <a:ea typeface="Arial" charset="0"/>
                <a:cs typeface="Arial" charset="0"/>
              </a:rPr>
              <a:t> </a:t>
            </a:r>
            <a:r>
              <a:rPr lang="en-US" sz="2400" dirty="0" err="1">
                <a:latin typeface="Arial" charset="0"/>
                <a:ea typeface="Arial" charset="0"/>
                <a:cs typeface="Arial" charset="0"/>
              </a:rPr>
              <a:t>thành</a:t>
            </a:r>
            <a:r>
              <a:rPr lang="en-US" sz="2400" dirty="0">
                <a:latin typeface="Arial" charset="0"/>
                <a:ea typeface="Arial" charset="0"/>
                <a:cs typeface="Arial" charset="0"/>
              </a:rPr>
              <a:t> </a:t>
            </a:r>
            <a:r>
              <a:rPr lang="en-US" sz="2400" dirty="0" err="1">
                <a:latin typeface="Arial" charset="0"/>
                <a:ea typeface="Arial" charset="0"/>
                <a:cs typeface="Arial" charset="0"/>
              </a:rPr>
              <a:t>phân</a:t>
            </a:r>
            <a:r>
              <a:rPr lang="en-US" sz="2400" dirty="0">
                <a:latin typeface="Arial" charset="0"/>
                <a:ea typeface="Arial" charset="0"/>
                <a:cs typeface="Arial" charset="0"/>
              </a:rPr>
              <a:t> </a:t>
            </a:r>
            <a:r>
              <a:rPr lang="en-US" sz="2400" dirty="0" err="1" smtClean="0">
                <a:latin typeface="Arial" charset="0"/>
                <a:ea typeface="Arial" charset="0"/>
                <a:cs typeface="Arial" charset="0"/>
              </a:rPr>
              <a:t>bón</a:t>
            </a:r>
            <a:endParaRPr lang="en-US" sz="2400" dirty="0" smtClean="0">
              <a:latin typeface="Arial" charset="0"/>
              <a:ea typeface="Arial" charset="0"/>
              <a:cs typeface="Arial" charset="0"/>
            </a:endParaRPr>
          </a:p>
          <a:p>
            <a:pPr lvl="0">
              <a:lnSpc>
                <a:spcPct val="100000"/>
              </a:lnSpc>
            </a:pPr>
            <a:r>
              <a:rPr lang="en-US" sz="2400" dirty="0" err="1" smtClean="0">
                <a:latin typeface="Arial" charset="0"/>
                <a:ea typeface="Arial" charset="0"/>
                <a:cs typeface="Arial" charset="0"/>
              </a:rPr>
              <a:t>Nội</a:t>
            </a:r>
            <a:r>
              <a:rPr lang="en-US" sz="2400" dirty="0" smtClean="0">
                <a:latin typeface="Arial" charset="0"/>
                <a:ea typeface="Arial" charset="0"/>
                <a:cs typeface="Arial" charset="0"/>
              </a:rPr>
              <a:t> dung 3: </a:t>
            </a:r>
            <a:r>
              <a:rPr lang="af-ZA" sz="2400" dirty="0" err="1">
                <a:latin typeface="Arial" charset="0"/>
                <a:ea typeface="Arial" charset="0"/>
                <a:cs typeface="Arial" charset="0"/>
              </a:rPr>
              <a:t>Đề</a:t>
            </a:r>
            <a:r>
              <a:rPr lang="af-ZA" sz="2400" dirty="0">
                <a:latin typeface="Arial" charset="0"/>
                <a:ea typeface="Arial" charset="0"/>
                <a:cs typeface="Arial" charset="0"/>
              </a:rPr>
              <a:t> </a:t>
            </a:r>
            <a:r>
              <a:rPr lang="af-ZA" sz="2400" dirty="0" err="1">
                <a:latin typeface="Arial" charset="0"/>
                <a:ea typeface="Arial" charset="0"/>
                <a:cs typeface="Arial" charset="0"/>
              </a:rPr>
              <a:t>xuất</a:t>
            </a:r>
            <a:r>
              <a:rPr lang="af-ZA" sz="2400" dirty="0">
                <a:latin typeface="Arial" charset="0"/>
                <a:ea typeface="Arial" charset="0"/>
                <a:cs typeface="Arial" charset="0"/>
              </a:rPr>
              <a:t> </a:t>
            </a:r>
            <a:r>
              <a:rPr lang="af-ZA" sz="2400" dirty="0" err="1">
                <a:latin typeface="Arial" charset="0"/>
                <a:ea typeface="Arial" charset="0"/>
                <a:cs typeface="Arial" charset="0"/>
              </a:rPr>
              <a:t>chính</a:t>
            </a:r>
            <a:r>
              <a:rPr lang="af-ZA" sz="2400" dirty="0">
                <a:latin typeface="Arial" charset="0"/>
                <a:ea typeface="Arial" charset="0"/>
                <a:cs typeface="Arial" charset="0"/>
              </a:rPr>
              <a:t> </a:t>
            </a:r>
            <a:r>
              <a:rPr lang="af-ZA" sz="2400" dirty="0" err="1">
                <a:latin typeface="Arial" charset="0"/>
                <a:ea typeface="Arial" charset="0"/>
                <a:cs typeface="Arial" charset="0"/>
              </a:rPr>
              <a:t>sách</a:t>
            </a:r>
            <a:r>
              <a:rPr lang="af-ZA" sz="2400" dirty="0">
                <a:latin typeface="Arial" charset="0"/>
                <a:ea typeface="Arial" charset="0"/>
                <a:cs typeface="Arial" charset="0"/>
              </a:rPr>
              <a:t> </a:t>
            </a:r>
            <a:r>
              <a:rPr lang="af-ZA" sz="2400" dirty="0" err="1">
                <a:latin typeface="Arial" charset="0"/>
                <a:ea typeface="Arial" charset="0"/>
                <a:cs typeface="Arial" charset="0"/>
              </a:rPr>
              <a:t>nhân</a:t>
            </a:r>
            <a:r>
              <a:rPr lang="af-ZA" sz="2400" dirty="0">
                <a:latin typeface="Arial" charset="0"/>
                <a:ea typeface="Arial" charset="0"/>
                <a:cs typeface="Arial" charset="0"/>
              </a:rPr>
              <a:t> </a:t>
            </a:r>
            <a:r>
              <a:rPr lang="af-ZA" sz="2400" dirty="0" err="1">
                <a:latin typeface="Arial" charset="0"/>
                <a:ea typeface="Arial" charset="0"/>
                <a:cs typeface="Arial" charset="0"/>
              </a:rPr>
              <a:t>rộng</a:t>
            </a:r>
            <a:r>
              <a:rPr lang="af-ZA" sz="2400" dirty="0">
                <a:latin typeface="Arial" charset="0"/>
                <a:ea typeface="Arial" charset="0"/>
                <a:cs typeface="Arial" charset="0"/>
              </a:rPr>
              <a:t> CN </a:t>
            </a:r>
            <a:r>
              <a:rPr lang="af-ZA" sz="2400" dirty="0" err="1">
                <a:latin typeface="Arial" charset="0"/>
                <a:ea typeface="Arial" charset="0"/>
                <a:cs typeface="Arial" charset="0"/>
              </a:rPr>
              <a:t>giảm</a:t>
            </a:r>
            <a:r>
              <a:rPr lang="af-ZA" sz="2400" dirty="0">
                <a:latin typeface="Arial" charset="0"/>
                <a:ea typeface="Arial" charset="0"/>
                <a:cs typeface="Arial" charset="0"/>
              </a:rPr>
              <a:t> </a:t>
            </a:r>
            <a:r>
              <a:rPr lang="af-ZA" sz="2400" dirty="0" err="1">
                <a:latin typeface="Arial" charset="0"/>
                <a:ea typeface="Arial" charset="0"/>
                <a:cs typeface="Arial" charset="0"/>
              </a:rPr>
              <a:t>chất</a:t>
            </a:r>
            <a:r>
              <a:rPr lang="af-ZA" sz="2400" dirty="0">
                <a:latin typeface="Arial" charset="0"/>
                <a:ea typeface="Arial" charset="0"/>
                <a:cs typeface="Arial" charset="0"/>
              </a:rPr>
              <a:t> </a:t>
            </a:r>
            <a:r>
              <a:rPr lang="af-ZA" sz="2400" dirty="0" err="1">
                <a:latin typeface="Arial" charset="0"/>
                <a:ea typeface="Arial" charset="0"/>
                <a:cs typeface="Arial" charset="0"/>
              </a:rPr>
              <a:t>thải</a:t>
            </a:r>
            <a:endParaRPr lang="en-US" sz="2400" dirty="0">
              <a:latin typeface="Arial" charset="0"/>
              <a:ea typeface="Arial" charset="0"/>
              <a:cs typeface="Arial" charset="0"/>
            </a:endParaRPr>
          </a:p>
          <a:p>
            <a:pPr>
              <a:lnSpc>
                <a:spcPct val="100000"/>
              </a:lnSpc>
            </a:pPr>
            <a:r>
              <a:rPr lang="en-US" sz="2400" dirty="0" err="1" smtClean="0">
                <a:latin typeface="Arial" charset="0"/>
                <a:ea typeface="Arial" charset="0"/>
                <a:cs typeface="Arial" charset="0"/>
              </a:rPr>
              <a:t>Kết</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luận</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và</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đề</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xuất</a:t>
            </a:r>
            <a:endParaRPr lang="en-US" sz="2400" dirty="0" smtClean="0">
              <a:latin typeface="Arial" charset="0"/>
              <a:ea typeface="Arial" charset="0"/>
              <a:cs typeface="Arial" charset="0"/>
            </a:endParaRPr>
          </a:p>
          <a:p>
            <a:pPr lvl="1">
              <a:lnSpc>
                <a:spcPct val="100000"/>
              </a:lnSpc>
            </a:pPr>
            <a:endParaRPr lang="en-US" dirty="0" smtClean="0">
              <a:latin typeface="Arial" charset="0"/>
              <a:ea typeface="Arial" charset="0"/>
              <a:cs typeface="Arial" charset="0"/>
            </a:endParaRPr>
          </a:p>
          <a:p>
            <a:pPr>
              <a:lnSpc>
                <a:spcPct val="100000"/>
              </a:lnSpc>
            </a:pPr>
            <a:endParaRPr lang="en-US" sz="2400" dirty="0">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5D3FEEAC-6021-184A-936A-D26E75467C87}" type="slidenum">
              <a:rPr lang="en-US" smtClean="0"/>
              <a:t>2</a:t>
            </a:fld>
            <a:endParaRPr lang="en-US"/>
          </a:p>
        </p:txBody>
      </p:sp>
    </p:spTree>
    <p:extLst>
      <p:ext uri="{BB962C8B-B14F-4D97-AF65-F5344CB8AC3E}">
        <p14:creationId xmlns:p14="http://schemas.microsoft.com/office/powerpoint/2010/main" val="14433258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40267"/>
            <a:ext cx="7886700" cy="563342"/>
          </a:xfrm>
        </p:spPr>
        <p:txBody>
          <a:bodyPr>
            <a:noAutofit/>
          </a:bodyPr>
          <a:lstStyle/>
          <a:p>
            <a:pPr algn="ctr"/>
            <a:r>
              <a:rPr lang="en-US" sz="2400" b="1" dirty="0" err="1" smtClean="0">
                <a:latin typeface="Arial" charset="0"/>
                <a:ea typeface="Arial" charset="0"/>
                <a:cs typeface="Arial" charset="0"/>
              </a:rPr>
              <a:t>Tôm</a:t>
            </a:r>
            <a:r>
              <a:rPr lang="en-US" sz="2400" b="1" dirty="0" smtClean="0">
                <a:latin typeface="Arial" charset="0"/>
                <a:ea typeface="Arial" charset="0"/>
                <a:cs typeface="Arial" charset="0"/>
              </a:rPr>
              <a:t> </a:t>
            </a:r>
            <a:r>
              <a:rPr lang="mr-IN" sz="2400" b="1" dirty="0" smtClean="0">
                <a:latin typeface="Arial" charset="0"/>
                <a:ea typeface="Arial" charset="0"/>
                <a:cs typeface="Arial" charset="0"/>
              </a:rPr>
              <a:t>–</a:t>
            </a:r>
            <a:r>
              <a:rPr lang="en-US" sz="2400" b="1" dirty="0" smtClean="0">
                <a:latin typeface="Arial" charset="0"/>
                <a:ea typeface="Arial" charset="0"/>
                <a:cs typeface="Arial" charset="0"/>
              </a:rPr>
              <a:t> </a:t>
            </a:r>
            <a:r>
              <a:rPr lang="en-US" sz="2400" b="1" dirty="0" err="1" smtClean="0">
                <a:latin typeface="Arial" charset="0"/>
                <a:ea typeface="Arial" charset="0"/>
                <a:cs typeface="Arial" charset="0"/>
              </a:rPr>
              <a:t>rô</a:t>
            </a:r>
            <a:r>
              <a:rPr lang="en-US" sz="2400" b="1" dirty="0" smtClean="0">
                <a:latin typeface="Arial" charset="0"/>
                <a:ea typeface="Arial" charset="0"/>
                <a:cs typeface="Arial" charset="0"/>
              </a:rPr>
              <a:t> phi: </a:t>
            </a:r>
            <a:r>
              <a:rPr lang="en-US" sz="2400" b="1" dirty="0" err="1" smtClean="0">
                <a:latin typeface="Arial" charset="0"/>
                <a:ea typeface="Arial" charset="0"/>
                <a:cs typeface="Arial" charset="0"/>
              </a:rPr>
              <a:t>mô</a:t>
            </a:r>
            <a:r>
              <a:rPr lang="en-US" sz="2400" b="1" dirty="0" smtClean="0">
                <a:latin typeface="Arial" charset="0"/>
                <a:ea typeface="Arial" charset="0"/>
                <a:cs typeface="Arial" charset="0"/>
              </a:rPr>
              <a:t> </a:t>
            </a:r>
            <a:r>
              <a:rPr lang="en-US" sz="2400" b="1" dirty="0" err="1" smtClean="0">
                <a:latin typeface="Arial" charset="0"/>
                <a:ea typeface="Arial" charset="0"/>
                <a:cs typeface="Arial" charset="0"/>
              </a:rPr>
              <a:t>hình</a:t>
            </a:r>
            <a:r>
              <a:rPr lang="en-US" sz="2400" b="1" dirty="0" smtClean="0">
                <a:latin typeface="Arial" charset="0"/>
                <a:ea typeface="Arial" charset="0"/>
                <a:cs typeface="Arial" charset="0"/>
              </a:rPr>
              <a:t> </a:t>
            </a:r>
            <a:r>
              <a:rPr lang="en-US" sz="2400" b="1" dirty="0" err="1" smtClean="0">
                <a:latin typeface="Arial" charset="0"/>
                <a:ea typeface="Arial" charset="0"/>
                <a:cs typeface="Arial" charset="0"/>
              </a:rPr>
              <a:t>thực</a:t>
            </a:r>
            <a:r>
              <a:rPr lang="en-US" sz="2400" b="1" dirty="0" smtClean="0">
                <a:latin typeface="Arial" charset="0"/>
                <a:ea typeface="Arial" charset="0"/>
                <a:cs typeface="Arial" charset="0"/>
              </a:rPr>
              <a:t> </a:t>
            </a:r>
            <a:r>
              <a:rPr lang="en-US" sz="2400" b="1" dirty="0" err="1" smtClean="0">
                <a:latin typeface="Arial" charset="0"/>
                <a:ea typeface="Arial" charset="0"/>
                <a:cs typeface="Arial" charset="0"/>
              </a:rPr>
              <a:t>nghiệm</a:t>
            </a:r>
            <a:r>
              <a:rPr lang="en-US" sz="2400" b="1" dirty="0" smtClean="0">
                <a:latin typeface="Arial" charset="0"/>
                <a:ea typeface="Arial" charset="0"/>
                <a:cs typeface="Arial" charset="0"/>
              </a:rPr>
              <a:t/>
            </a:r>
            <a:br>
              <a:rPr lang="en-US" sz="2400" b="1" dirty="0" smtClean="0">
                <a:latin typeface="Arial" charset="0"/>
                <a:ea typeface="Arial" charset="0"/>
                <a:cs typeface="Arial" charset="0"/>
              </a:rPr>
            </a:br>
            <a:endParaRPr lang="en-US" sz="2400" b="1" dirty="0">
              <a:solidFill>
                <a:srgbClr val="FF0000"/>
              </a:solidFill>
              <a:latin typeface="Arial" charset="0"/>
              <a:ea typeface="Arial" charset="0"/>
              <a:cs typeface="Arial" charset="0"/>
            </a:endParaRPr>
          </a:p>
        </p:txBody>
      </p:sp>
      <p:sp useBgFill="1">
        <p:nvSpPr>
          <p:cNvPr id="5" name="Rectangle 4"/>
          <p:cNvSpPr/>
          <p:nvPr/>
        </p:nvSpPr>
        <p:spPr>
          <a:xfrm>
            <a:off x="3222885" y="963087"/>
            <a:ext cx="3782291" cy="1033040"/>
          </a:xfrm>
          <a:prstGeom prst="rect">
            <a:avLst/>
          </a:prstGeom>
        </p:spPr>
        <p:txBody>
          <a:bodyPr wrap="square">
            <a:spAutoFit/>
          </a:bodyPr>
          <a:lstStyle/>
          <a:p>
            <a:pPr>
              <a:lnSpc>
                <a:spcPct val="140000"/>
              </a:lnSpc>
              <a:spcBef>
                <a:spcPts val="500"/>
              </a:spcBef>
              <a:spcAft>
                <a:spcPts val="500"/>
              </a:spcAft>
            </a:pPr>
            <a:r>
              <a:rPr lang="af-ZA" sz="2000" dirty="0" err="1" smtClean="0">
                <a:latin typeface="Arial" charset="0"/>
                <a:ea typeface="Arial" charset="0"/>
                <a:cs typeface="Arial" charset="0"/>
              </a:rPr>
              <a:t>Ao</a:t>
            </a:r>
            <a:r>
              <a:rPr lang="af-ZA" sz="2000" dirty="0" smtClean="0">
                <a:latin typeface="Arial" charset="0"/>
                <a:ea typeface="Arial" charset="0"/>
                <a:cs typeface="Arial" charset="0"/>
              </a:rPr>
              <a:t> </a:t>
            </a:r>
            <a:r>
              <a:rPr lang="en-US" sz="2000" dirty="0" smtClean="0">
                <a:latin typeface="Arial" charset="0"/>
                <a:ea typeface="Arial" charset="0"/>
                <a:cs typeface="Arial" charset="0"/>
              </a:rPr>
              <a:t>2000 m2/</a:t>
            </a:r>
            <a:r>
              <a:rPr lang="en-US" sz="2000" dirty="0" err="1" smtClean="0">
                <a:latin typeface="Arial" charset="0"/>
                <a:ea typeface="Arial" charset="0"/>
                <a:cs typeface="Arial" charset="0"/>
              </a:rPr>
              <a:t>ao</a:t>
            </a:r>
            <a:r>
              <a:rPr lang="en-US" sz="2000" dirty="0" smtClean="0">
                <a:latin typeface="Arial" charset="0"/>
                <a:ea typeface="Arial" charset="0"/>
                <a:cs typeface="Arial" charset="0"/>
              </a:rPr>
              <a:t>, </a:t>
            </a:r>
            <a:r>
              <a:rPr lang="en-US" sz="2000" dirty="0" err="1">
                <a:latin typeface="Arial" charset="0"/>
                <a:ea typeface="Arial" charset="0"/>
                <a:cs typeface="Arial" charset="0"/>
              </a:rPr>
              <a:t>lót</a:t>
            </a:r>
            <a:r>
              <a:rPr lang="en-US" sz="2000" dirty="0">
                <a:latin typeface="Arial" charset="0"/>
                <a:ea typeface="Arial" charset="0"/>
                <a:cs typeface="Arial" charset="0"/>
              </a:rPr>
              <a:t> </a:t>
            </a:r>
            <a:r>
              <a:rPr lang="en-US" sz="2000" dirty="0" err="1" smtClean="0">
                <a:latin typeface="Arial" charset="0"/>
                <a:ea typeface="Arial" charset="0"/>
                <a:cs typeface="Arial" charset="0"/>
              </a:rPr>
              <a:t>bạt</a:t>
            </a:r>
            <a:endParaRPr lang="en-US" sz="2000" dirty="0">
              <a:latin typeface="Arial" charset="0"/>
              <a:ea typeface="Arial" charset="0"/>
              <a:cs typeface="Arial" charset="0"/>
            </a:endParaRPr>
          </a:p>
          <a:p>
            <a:pPr>
              <a:lnSpc>
                <a:spcPct val="140000"/>
              </a:lnSpc>
              <a:spcBef>
                <a:spcPts val="500"/>
              </a:spcBef>
              <a:spcAft>
                <a:spcPts val="500"/>
              </a:spcAft>
            </a:pPr>
            <a:r>
              <a:rPr lang="en-US" sz="2000" dirty="0" err="1" smtClean="0">
                <a:latin typeface="Arial" charset="0"/>
                <a:ea typeface="Arial" charset="0"/>
                <a:cs typeface="Arial" charset="0"/>
              </a:rPr>
              <a:t>Tôm</a:t>
            </a:r>
            <a:r>
              <a:rPr lang="en-US" sz="2000" dirty="0" smtClean="0">
                <a:latin typeface="Arial" charset="0"/>
                <a:ea typeface="Arial" charset="0"/>
                <a:cs typeface="Arial" charset="0"/>
              </a:rPr>
              <a:t> </a:t>
            </a:r>
            <a:r>
              <a:rPr lang="en-US" sz="2000" dirty="0">
                <a:latin typeface="Arial" charset="0"/>
                <a:ea typeface="Arial" charset="0"/>
                <a:cs typeface="Arial" charset="0"/>
              </a:rPr>
              <a:t>110 </a:t>
            </a:r>
            <a:r>
              <a:rPr lang="en-US" sz="2000" dirty="0" smtClean="0">
                <a:latin typeface="Arial" charset="0"/>
                <a:ea typeface="Arial" charset="0"/>
                <a:cs typeface="Arial" charset="0"/>
              </a:rPr>
              <a:t>con/m</a:t>
            </a:r>
            <a:r>
              <a:rPr lang="en-US" sz="2000" baseline="30000" dirty="0" smtClean="0">
                <a:latin typeface="Arial" charset="0"/>
                <a:ea typeface="Arial" charset="0"/>
                <a:cs typeface="Arial" charset="0"/>
              </a:rPr>
              <a:t>2</a:t>
            </a:r>
            <a:endParaRPr lang="en-US" sz="2000" dirty="0">
              <a:latin typeface="Arial" charset="0"/>
              <a:ea typeface="Arial" charset="0"/>
              <a:cs typeface="Arial" charset="0"/>
            </a:endParaRPr>
          </a:p>
        </p:txBody>
      </p:sp>
      <p:sp>
        <p:nvSpPr>
          <p:cNvPr id="6" name="Slide Number Placeholder 5"/>
          <p:cNvSpPr>
            <a:spLocks noGrp="1"/>
          </p:cNvSpPr>
          <p:nvPr>
            <p:ph type="sldNum" sz="quarter" idx="12"/>
          </p:nvPr>
        </p:nvSpPr>
        <p:spPr/>
        <p:txBody>
          <a:bodyPr/>
          <a:lstStyle/>
          <a:p>
            <a:fld id="{5D3FEEAC-6021-184A-936A-D26E75467C87}" type="slidenum">
              <a:rPr lang="en-US" smtClean="0"/>
              <a:t>20</a:t>
            </a:fld>
            <a:endParaRPr lang="en-US"/>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992768"/>
            <a:ext cx="1987080" cy="1490310"/>
          </a:xfrm>
          <a:prstGeom prst="rect">
            <a:avLst/>
          </a:prstGeom>
        </p:spPr>
      </p:pic>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6493" y="918545"/>
            <a:ext cx="2346392" cy="1759794"/>
          </a:xfrm>
          <a:prstGeom prst="rect">
            <a:avLst/>
          </a:prstGeom>
        </p:spPr>
      </p:pic>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25693" y="2981776"/>
            <a:ext cx="1996913" cy="1497685"/>
          </a:xfrm>
          <a:prstGeom prst="rect">
            <a:avLst/>
          </a:prstGeom>
        </p:spPr>
      </p:pic>
      <p:pic>
        <p:nvPicPr>
          <p:cNvPr id="17" name="Picture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58465" y="2981776"/>
            <a:ext cx="1996914" cy="1497685"/>
          </a:xfrm>
          <a:prstGeom prst="rect">
            <a:avLst/>
          </a:prstGeom>
        </p:spPr>
      </p:pic>
      <p:pic>
        <p:nvPicPr>
          <p:cNvPr id="19" name="Picture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29389" y="2977352"/>
            <a:ext cx="2008712" cy="1506534"/>
          </a:xfrm>
          <a:prstGeom prst="rect">
            <a:avLst/>
          </a:prstGeom>
        </p:spPr>
      </p:pic>
      <p:sp>
        <p:nvSpPr>
          <p:cNvPr id="20" name="Rectangle 19"/>
          <p:cNvSpPr/>
          <p:nvPr/>
        </p:nvSpPr>
        <p:spPr>
          <a:xfrm>
            <a:off x="4882688" y="4490999"/>
            <a:ext cx="1895017" cy="435760"/>
          </a:xfrm>
          <a:prstGeom prst="rect">
            <a:avLst/>
          </a:prstGeom>
        </p:spPr>
        <p:txBody>
          <a:bodyPr wrap="square">
            <a:spAutoFit/>
          </a:bodyPr>
          <a:lstStyle/>
          <a:p>
            <a:pPr>
              <a:lnSpc>
                <a:spcPct val="140000"/>
              </a:lnSpc>
              <a:spcBef>
                <a:spcPts val="500"/>
              </a:spcBef>
              <a:spcAft>
                <a:spcPts val="500"/>
              </a:spcAft>
            </a:pPr>
            <a:r>
              <a:rPr lang="en-US">
                <a:latin typeface="Arial" charset="0"/>
                <a:ea typeface="Arial" charset="0"/>
                <a:cs typeface="Arial" charset="0"/>
              </a:rPr>
              <a:t>R</a:t>
            </a:r>
            <a:r>
              <a:rPr lang="en-US" smtClean="0">
                <a:latin typeface="Arial" charset="0"/>
                <a:ea typeface="Arial" charset="0"/>
                <a:cs typeface="Arial" charset="0"/>
              </a:rPr>
              <a:t>ô</a:t>
            </a:r>
            <a:r>
              <a:rPr lang="en-US" dirty="0" smtClean="0">
                <a:latin typeface="Arial" charset="0"/>
                <a:ea typeface="Arial" charset="0"/>
                <a:cs typeface="Arial" charset="0"/>
              </a:rPr>
              <a:t> </a:t>
            </a:r>
            <a:r>
              <a:rPr lang="en-US" dirty="0">
                <a:latin typeface="Arial" charset="0"/>
                <a:ea typeface="Arial" charset="0"/>
                <a:cs typeface="Arial" charset="0"/>
              </a:rPr>
              <a:t>phi: 3 con/m</a:t>
            </a:r>
            <a:r>
              <a:rPr lang="en-US" baseline="30000" dirty="0">
                <a:latin typeface="Arial" charset="0"/>
                <a:ea typeface="Arial" charset="0"/>
                <a:cs typeface="Arial" charset="0"/>
              </a:rPr>
              <a:t>2</a:t>
            </a:r>
            <a:endParaRPr lang="en-US" dirty="0">
              <a:latin typeface="Arial" charset="0"/>
              <a:ea typeface="Arial" charset="0"/>
              <a:cs typeface="Arial" charset="0"/>
            </a:endParaRPr>
          </a:p>
        </p:txBody>
      </p:sp>
      <p:sp>
        <p:nvSpPr>
          <p:cNvPr id="21" name="TextBox 20"/>
          <p:cNvSpPr txBox="1"/>
          <p:nvPr/>
        </p:nvSpPr>
        <p:spPr>
          <a:xfrm>
            <a:off x="519418" y="4520871"/>
            <a:ext cx="1272784" cy="369332"/>
          </a:xfrm>
          <a:prstGeom prst="rect">
            <a:avLst/>
          </a:prstGeom>
          <a:noFill/>
        </p:spPr>
        <p:txBody>
          <a:bodyPr wrap="none" rtlCol="0">
            <a:spAutoFit/>
          </a:bodyPr>
          <a:lstStyle/>
          <a:p>
            <a:r>
              <a:rPr lang="en-US" dirty="0" err="1" smtClean="0"/>
              <a:t>Ương</a:t>
            </a:r>
            <a:r>
              <a:rPr lang="en-US" dirty="0" smtClean="0"/>
              <a:t> </a:t>
            </a:r>
            <a:r>
              <a:rPr lang="en-US" dirty="0" err="1" smtClean="0"/>
              <a:t>giống</a:t>
            </a:r>
            <a:endParaRPr lang="en-US" dirty="0"/>
          </a:p>
        </p:txBody>
      </p:sp>
      <p:sp>
        <p:nvSpPr>
          <p:cNvPr id="22" name="TextBox 21"/>
          <p:cNvSpPr txBox="1"/>
          <p:nvPr/>
        </p:nvSpPr>
        <p:spPr>
          <a:xfrm>
            <a:off x="3276726" y="4498959"/>
            <a:ext cx="1380506" cy="369332"/>
          </a:xfrm>
          <a:prstGeom prst="rect">
            <a:avLst/>
          </a:prstGeom>
          <a:noFill/>
        </p:spPr>
        <p:txBody>
          <a:bodyPr wrap="none" rtlCol="0">
            <a:spAutoFit/>
          </a:bodyPr>
          <a:lstStyle/>
          <a:p>
            <a:r>
              <a:rPr lang="en-US" dirty="0" err="1" smtClean="0"/>
              <a:t>Ao</a:t>
            </a:r>
            <a:r>
              <a:rPr lang="en-US" dirty="0" smtClean="0"/>
              <a:t> </a:t>
            </a:r>
            <a:r>
              <a:rPr lang="en-US" dirty="0" err="1" smtClean="0"/>
              <a:t>chứa</a:t>
            </a:r>
            <a:r>
              <a:rPr lang="en-US" dirty="0" smtClean="0"/>
              <a:t> </a:t>
            </a:r>
            <a:r>
              <a:rPr lang="en-US" dirty="0" err="1" smtClean="0"/>
              <a:t>bùn</a:t>
            </a:r>
            <a:endParaRPr lang="en-US" dirty="0"/>
          </a:p>
        </p:txBody>
      </p:sp>
      <p:cxnSp>
        <p:nvCxnSpPr>
          <p:cNvPr id="26" name="Straight Connector 25"/>
          <p:cNvCxnSpPr/>
          <p:nvPr/>
        </p:nvCxnSpPr>
        <p:spPr>
          <a:xfrm flipV="1">
            <a:off x="119759" y="2439118"/>
            <a:ext cx="756734" cy="538235"/>
          </a:xfrm>
          <a:prstGeom prst="line">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3"/>
            <a:endCxn id="15" idx="1"/>
          </p:cNvCxnSpPr>
          <p:nvPr/>
        </p:nvCxnSpPr>
        <p:spPr>
          <a:xfrm flipV="1">
            <a:off x="1987080" y="3730619"/>
            <a:ext cx="838613" cy="7304"/>
          </a:xfrm>
          <a:prstGeom prst="line">
            <a:avLst/>
          </a:prstGeom>
          <a:ln w="254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252112" y="2378506"/>
            <a:ext cx="715737" cy="542658"/>
          </a:xfrm>
          <a:prstGeom prst="line">
            <a:avLst/>
          </a:prstGeom>
          <a:ln w="254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5" idx="3"/>
          </p:cNvCxnSpPr>
          <p:nvPr/>
        </p:nvCxnSpPr>
        <p:spPr>
          <a:xfrm>
            <a:off x="4822606" y="3730619"/>
            <a:ext cx="357583" cy="7304"/>
          </a:xfrm>
          <a:prstGeom prst="line">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19" idx="0"/>
          </p:cNvCxnSpPr>
          <p:nvPr/>
        </p:nvCxnSpPr>
        <p:spPr>
          <a:xfrm flipH="1" flipV="1">
            <a:off x="3108413" y="2025999"/>
            <a:ext cx="5025332" cy="951353"/>
          </a:xfrm>
          <a:prstGeom prst="line">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8"/>
          <p:cNvCxnSpPr>
            <a:stCxn id="19" idx="2"/>
          </p:cNvCxnSpPr>
          <p:nvPr/>
        </p:nvCxnSpPr>
        <p:spPr>
          <a:xfrm rot="5400000">
            <a:off x="4188996" y="923541"/>
            <a:ext cx="384405" cy="750509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19759" y="5644354"/>
            <a:ext cx="9018342" cy="461665"/>
          </a:xfrm>
          <a:prstGeom prst="rect">
            <a:avLst/>
          </a:prstGeom>
        </p:spPr>
        <p:txBody>
          <a:bodyPr wrap="square">
            <a:spAutoFit/>
          </a:bodyPr>
          <a:lstStyle/>
          <a:p>
            <a:r>
              <a:rPr lang="en-US" sz="2400" dirty="0" err="1" smtClean="0">
                <a:latin typeface="Arial" charset="0"/>
                <a:ea typeface="Arial" charset="0"/>
                <a:cs typeface="Arial" charset="0"/>
              </a:rPr>
              <a:t>Địa</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điểm</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hộ</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Nguyễn</a:t>
            </a:r>
            <a:r>
              <a:rPr lang="en-US" sz="2400" dirty="0" smtClean="0">
                <a:latin typeface="Arial" charset="0"/>
                <a:ea typeface="Arial" charset="0"/>
                <a:cs typeface="Arial" charset="0"/>
              </a:rPr>
              <a:t> </a:t>
            </a:r>
            <a:r>
              <a:rPr lang="en-US" sz="2400" dirty="0" err="1">
                <a:latin typeface="Arial" charset="0"/>
                <a:ea typeface="Arial" charset="0"/>
                <a:cs typeface="Arial" charset="0"/>
              </a:rPr>
              <a:t>Lương</a:t>
            </a:r>
            <a:r>
              <a:rPr lang="en-US" sz="2400" dirty="0">
                <a:latin typeface="Arial" charset="0"/>
                <a:ea typeface="Arial" charset="0"/>
                <a:cs typeface="Arial" charset="0"/>
              </a:rPr>
              <a:t> </a:t>
            </a:r>
            <a:r>
              <a:rPr lang="en-US" sz="2400" dirty="0" err="1">
                <a:latin typeface="Arial" charset="0"/>
                <a:ea typeface="Arial" charset="0"/>
                <a:cs typeface="Arial" charset="0"/>
              </a:rPr>
              <a:t>Bằng</a:t>
            </a:r>
            <a:r>
              <a:rPr lang="en-US" sz="2400" dirty="0">
                <a:latin typeface="Arial" charset="0"/>
                <a:ea typeface="Arial" charset="0"/>
                <a:cs typeface="Arial" charset="0"/>
              </a:rPr>
              <a:t>, H. </a:t>
            </a:r>
            <a:r>
              <a:rPr lang="en-US" sz="2400" dirty="0" err="1">
                <a:latin typeface="Arial" charset="0"/>
                <a:ea typeface="Arial" charset="0"/>
                <a:cs typeface="Arial" charset="0"/>
              </a:rPr>
              <a:t>Nghĩa</a:t>
            </a:r>
            <a:r>
              <a:rPr lang="en-US" sz="2400" dirty="0">
                <a:latin typeface="Arial" charset="0"/>
                <a:ea typeface="Arial" charset="0"/>
                <a:cs typeface="Arial" charset="0"/>
              </a:rPr>
              <a:t> </a:t>
            </a:r>
            <a:r>
              <a:rPr lang="en-US" sz="2400" dirty="0" err="1" smtClean="0">
                <a:latin typeface="Arial" charset="0"/>
                <a:ea typeface="Arial" charset="0"/>
                <a:cs typeface="Arial" charset="0"/>
              </a:rPr>
              <a:t>Hưng</a:t>
            </a:r>
            <a:r>
              <a:rPr lang="en-US" sz="2400" dirty="0" smtClean="0">
                <a:latin typeface="Arial" charset="0"/>
                <a:ea typeface="Arial" charset="0"/>
                <a:cs typeface="Arial" charset="0"/>
              </a:rPr>
              <a:t>, Nam </a:t>
            </a:r>
            <a:r>
              <a:rPr lang="en-US" sz="2400" dirty="0" err="1" smtClean="0">
                <a:latin typeface="Arial" charset="0"/>
                <a:ea typeface="Arial" charset="0"/>
                <a:cs typeface="Arial" charset="0"/>
              </a:rPr>
              <a:t>Định</a:t>
            </a:r>
            <a:endParaRPr lang="en-US" sz="2400" dirty="0"/>
          </a:p>
        </p:txBody>
      </p:sp>
    </p:spTree>
    <p:extLst>
      <p:ext uri="{BB962C8B-B14F-4D97-AF65-F5344CB8AC3E}">
        <p14:creationId xmlns:p14="http://schemas.microsoft.com/office/powerpoint/2010/main" val="2824752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563342"/>
          </a:xfrm>
        </p:spPr>
        <p:txBody>
          <a:bodyPr>
            <a:normAutofit/>
          </a:bodyPr>
          <a:lstStyle/>
          <a:p>
            <a:pPr algn="ctr"/>
            <a:r>
              <a:rPr lang="en-US" sz="2800" b="1" dirty="0" err="1" smtClean="0">
                <a:latin typeface="Arial" charset="0"/>
                <a:ea typeface="Arial" charset="0"/>
                <a:cs typeface="Arial" charset="0"/>
              </a:rPr>
              <a:t>Tôm</a:t>
            </a:r>
            <a:r>
              <a:rPr lang="en-US" sz="2800" b="1" dirty="0" smtClean="0">
                <a:latin typeface="Arial" charset="0"/>
                <a:ea typeface="Arial" charset="0"/>
                <a:cs typeface="Arial" charset="0"/>
              </a:rPr>
              <a:t> </a:t>
            </a:r>
            <a:r>
              <a:rPr lang="mr-IN" sz="2800" b="1" dirty="0" smtClean="0">
                <a:latin typeface="Arial" charset="0"/>
                <a:ea typeface="Arial" charset="0"/>
                <a:cs typeface="Arial" charset="0"/>
              </a:rPr>
              <a:t>–</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rô</a:t>
            </a:r>
            <a:r>
              <a:rPr lang="en-US" sz="2800" b="1" dirty="0" smtClean="0">
                <a:latin typeface="Arial" charset="0"/>
                <a:ea typeface="Arial" charset="0"/>
                <a:cs typeface="Arial" charset="0"/>
              </a:rPr>
              <a:t> </a:t>
            </a:r>
            <a:r>
              <a:rPr lang="en-US" sz="2800" b="1" err="1" smtClean="0">
                <a:latin typeface="Arial" charset="0"/>
                <a:ea typeface="Arial" charset="0"/>
                <a:cs typeface="Arial" charset="0"/>
              </a:rPr>
              <a:t>phi</a:t>
            </a:r>
            <a:r>
              <a:rPr lang="en-US" sz="2800" b="1" smtClean="0">
                <a:latin typeface="Arial" charset="0"/>
                <a:ea typeface="Arial" charset="0"/>
                <a:cs typeface="Arial" charset="0"/>
              </a:rPr>
              <a:t>: </a:t>
            </a:r>
            <a:r>
              <a:rPr lang="en-US" sz="2800" b="1">
                <a:latin typeface="Arial" charset="0"/>
                <a:ea typeface="Arial" charset="0"/>
                <a:cs typeface="Arial" charset="0"/>
              </a:rPr>
              <a:t>Đ</a:t>
            </a:r>
            <a:r>
              <a:rPr lang="en-US" sz="2800" b="1" smtClean="0">
                <a:latin typeface="Arial" charset="0"/>
                <a:ea typeface="Arial" charset="0"/>
                <a:cs typeface="Arial" charset="0"/>
              </a:rPr>
              <a:t>ối </a:t>
            </a:r>
            <a:r>
              <a:rPr lang="en-US" sz="2800" b="1" dirty="0" err="1" smtClean="0">
                <a:latin typeface="Arial" charset="0"/>
                <a:ea typeface="Arial" charset="0"/>
                <a:cs typeface="Arial" charset="0"/>
              </a:rPr>
              <a:t>chứng</a:t>
            </a:r>
            <a:endParaRPr lang="en-US" sz="2800" b="1" dirty="0">
              <a:latin typeface="Arial" charset="0"/>
              <a:ea typeface="Arial" charset="0"/>
              <a:cs typeface="Arial" charset="0"/>
            </a:endParaRPr>
          </a:p>
        </p:txBody>
      </p:sp>
      <p:sp>
        <p:nvSpPr>
          <p:cNvPr id="3" name="Content Placeholder 2"/>
          <p:cNvSpPr>
            <a:spLocks noGrp="1"/>
          </p:cNvSpPr>
          <p:nvPr>
            <p:ph idx="1"/>
          </p:nvPr>
        </p:nvSpPr>
        <p:spPr>
          <a:xfrm>
            <a:off x="0" y="833377"/>
            <a:ext cx="9144000" cy="5124077"/>
          </a:xfrm>
        </p:spPr>
        <p:txBody>
          <a:bodyPr>
            <a:normAutofit/>
          </a:bodyPr>
          <a:lstStyle/>
          <a:p>
            <a:pPr marL="0" indent="0">
              <a:lnSpc>
                <a:spcPct val="150000"/>
              </a:lnSpc>
              <a:buNone/>
            </a:pPr>
            <a:r>
              <a:rPr lang="vi-VN" sz="2400" smtClean="0"/>
              <a:t>   </a:t>
            </a:r>
            <a:r>
              <a:rPr lang="vi-VN" sz="2400" b="1" smtClean="0">
                <a:solidFill>
                  <a:srgbClr val="FF0000"/>
                </a:solidFill>
              </a:rPr>
              <a:t>Đối chứng:</a:t>
            </a:r>
          </a:p>
          <a:p>
            <a:pPr>
              <a:lnSpc>
                <a:spcPct val="150000"/>
              </a:lnSpc>
            </a:pPr>
            <a:r>
              <a:rPr lang="vi-VN" sz="2400" smtClean="0"/>
              <a:t>Chủ </a:t>
            </a:r>
            <a:r>
              <a:rPr lang="vi-VN" sz="2400" dirty="0"/>
              <a:t>cơ sở: Nguyễn Văn </a:t>
            </a:r>
            <a:r>
              <a:rPr lang="vi-VN" sz="2400" dirty="0" smtClean="0"/>
              <a:t>Sơn</a:t>
            </a:r>
          </a:p>
          <a:p>
            <a:pPr>
              <a:lnSpc>
                <a:spcPct val="150000"/>
              </a:lnSpc>
            </a:pPr>
            <a:r>
              <a:rPr lang="vi-VN" sz="2400" dirty="0" smtClean="0"/>
              <a:t>ĐC: </a:t>
            </a:r>
            <a:r>
              <a:rPr lang="vi-VN" sz="2400" dirty="0"/>
              <a:t>Khu 2, thị trấn Rạng Đông, Nghĩa Hưng, Nam </a:t>
            </a:r>
            <a:r>
              <a:rPr lang="vi-VN" sz="2400" dirty="0" smtClean="0"/>
              <a:t>Định</a:t>
            </a:r>
          </a:p>
          <a:p>
            <a:pPr>
              <a:lnSpc>
                <a:spcPct val="150000"/>
              </a:lnSpc>
            </a:pPr>
            <a:r>
              <a:rPr lang="en-US" sz="2400" dirty="0" err="1" smtClean="0"/>
              <a:t>Ao</a:t>
            </a:r>
            <a:r>
              <a:rPr lang="en-US" sz="2400" dirty="0" smtClean="0"/>
              <a:t> </a:t>
            </a:r>
            <a:r>
              <a:rPr lang="en-US" sz="2400" dirty="0" err="1"/>
              <a:t>lót</a:t>
            </a:r>
            <a:r>
              <a:rPr lang="en-US" sz="2400" dirty="0"/>
              <a:t> </a:t>
            </a:r>
            <a:r>
              <a:rPr lang="en-US" sz="2400" dirty="0" err="1" smtClean="0"/>
              <a:t>bạt</a:t>
            </a:r>
            <a:endParaRPr lang="en-US" sz="2400" dirty="0" smtClean="0"/>
          </a:p>
          <a:p>
            <a:pPr>
              <a:lnSpc>
                <a:spcPct val="150000"/>
              </a:lnSpc>
            </a:pPr>
            <a:r>
              <a:rPr lang="en-US" sz="2400" dirty="0" err="1" smtClean="0"/>
              <a:t>Thả</a:t>
            </a:r>
            <a:r>
              <a:rPr lang="en-US" sz="2400" dirty="0" smtClean="0"/>
              <a:t> </a:t>
            </a:r>
            <a:r>
              <a:rPr lang="en-US" sz="2400" dirty="0" err="1" smtClean="0"/>
              <a:t>giống</a:t>
            </a:r>
            <a:r>
              <a:rPr lang="en-US" sz="2400" dirty="0" smtClean="0"/>
              <a:t> </a:t>
            </a:r>
            <a:r>
              <a:rPr lang="en-US" sz="2400" dirty="0" err="1" smtClean="0"/>
              <a:t>trực</a:t>
            </a:r>
            <a:r>
              <a:rPr lang="en-US" sz="2400" dirty="0" smtClean="0"/>
              <a:t> </a:t>
            </a:r>
            <a:r>
              <a:rPr lang="en-US" sz="2400" dirty="0" err="1" smtClean="0"/>
              <a:t>tiếp</a:t>
            </a:r>
            <a:r>
              <a:rPr lang="en-US" sz="2400" dirty="0" smtClean="0"/>
              <a:t> </a:t>
            </a:r>
            <a:r>
              <a:rPr lang="en-US" sz="2400" dirty="0" err="1" smtClean="0"/>
              <a:t>xuống</a:t>
            </a:r>
            <a:r>
              <a:rPr lang="en-US" sz="2400" dirty="0" smtClean="0"/>
              <a:t> </a:t>
            </a:r>
            <a:r>
              <a:rPr lang="en-US" sz="2400" dirty="0" err="1" smtClean="0"/>
              <a:t>ao</a:t>
            </a:r>
            <a:endParaRPr lang="en-US" sz="2400" dirty="0"/>
          </a:p>
          <a:p>
            <a:pPr>
              <a:lnSpc>
                <a:spcPct val="150000"/>
              </a:lnSpc>
            </a:pPr>
            <a:r>
              <a:rPr lang="en-US" sz="2400" dirty="0" err="1" smtClean="0"/>
              <a:t>Diện</a:t>
            </a:r>
            <a:r>
              <a:rPr lang="en-US" sz="2400" dirty="0" smtClean="0"/>
              <a:t> </a:t>
            </a:r>
            <a:r>
              <a:rPr lang="en-US" sz="2400" dirty="0" err="1"/>
              <a:t>tích</a:t>
            </a:r>
            <a:r>
              <a:rPr lang="en-US" sz="2400" dirty="0"/>
              <a:t> 2000m²</a:t>
            </a:r>
          </a:p>
          <a:p>
            <a:pPr>
              <a:lnSpc>
                <a:spcPct val="150000"/>
              </a:lnSpc>
            </a:pPr>
            <a:r>
              <a:rPr lang="en-US" sz="2400" dirty="0" err="1" smtClean="0"/>
              <a:t>Mật</a:t>
            </a:r>
            <a:r>
              <a:rPr lang="en-US" sz="2400" dirty="0" smtClean="0"/>
              <a:t> </a:t>
            </a:r>
            <a:r>
              <a:rPr lang="en-US" sz="2400" dirty="0" err="1"/>
              <a:t>độ</a:t>
            </a:r>
            <a:r>
              <a:rPr lang="en-US" sz="2400" dirty="0"/>
              <a:t>: 110 con/m</a:t>
            </a:r>
            <a:r>
              <a:rPr lang="en-US" sz="2400" baseline="30000" dirty="0"/>
              <a:t>2</a:t>
            </a:r>
            <a:endParaRPr lang="en-US" sz="2400" dirty="0"/>
          </a:p>
        </p:txBody>
      </p:sp>
      <p:sp>
        <p:nvSpPr>
          <p:cNvPr id="4" name="Slide Number Placeholder 3"/>
          <p:cNvSpPr>
            <a:spLocks noGrp="1"/>
          </p:cNvSpPr>
          <p:nvPr>
            <p:ph type="sldNum" sz="quarter" idx="12"/>
          </p:nvPr>
        </p:nvSpPr>
        <p:spPr/>
        <p:txBody>
          <a:bodyPr/>
          <a:lstStyle/>
          <a:p>
            <a:fld id="{5D3FEEAC-6021-184A-936A-D26E75467C87}" type="slidenum">
              <a:rPr lang="en-US" smtClean="0"/>
              <a:t>21</a:t>
            </a:fld>
            <a:endParaRPr lang="en-US"/>
          </a:p>
        </p:txBody>
      </p:sp>
    </p:spTree>
    <p:extLst>
      <p:ext uri="{BB962C8B-B14F-4D97-AF65-F5344CB8AC3E}">
        <p14:creationId xmlns:p14="http://schemas.microsoft.com/office/powerpoint/2010/main" val="168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t="28623"/>
          <a:stretch/>
        </p:blipFill>
        <p:spPr>
          <a:xfrm>
            <a:off x="0" y="3685308"/>
            <a:ext cx="9144000" cy="3172691"/>
          </a:xfrm>
          <a:prstGeom prst="rect">
            <a:avLst/>
          </a:prstGeom>
        </p:spPr>
      </p:pic>
      <p:sp>
        <p:nvSpPr>
          <p:cNvPr id="2" name="Title 1"/>
          <p:cNvSpPr>
            <a:spLocks noGrp="1"/>
          </p:cNvSpPr>
          <p:nvPr>
            <p:ph type="title"/>
          </p:nvPr>
        </p:nvSpPr>
        <p:spPr>
          <a:xfrm>
            <a:off x="628650" y="0"/>
            <a:ext cx="7886700" cy="563342"/>
          </a:xfrm>
        </p:spPr>
        <p:txBody>
          <a:bodyPr>
            <a:normAutofit/>
          </a:bodyPr>
          <a:lstStyle/>
          <a:p>
            <a:pPr algn="ctr"/>
            <a:r>
              <a:rPr lang="en-US" sz="2800" b="1" dirty="0" err="1" smtClean="0">
                <a:latin typeface="Arial" charset="0"/>
                <a:ea typeface="Arial" charset="0"/>
                <a:cs typeface="Arial" charset="0"/>
              </a:rPr>
              <a:t>Tôm</a:t>
            </a:r>
            <a:r>
              <a:rPr lang="en-US" sz="2800" b="1" dirty="0" smtClean="0">
                <a:latin typeface="Arial" charset="0"/>
                <a:ea typeface="Arial" charset="0"/>
                <a:cs typeface="Arial" charset="0"/>
              </a:rPr>
              <a:t> </a:t>
            </a:r>
            <a:r>
              <a:rPr lang="mr-IN" sz="2800" b="1" dirty="0" smtClean="0">
                <a:latin typeface="Arial" charset="0"/>
                <a:ea typeface="Arial" charset="0"/>
                <a:cs typeface="Arial" charset="0"/>
              </a:rPr>
              <a:t>–</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rô</a:t>
            </a:r>
            <a:r>
              <a:rPr lang="en-US" sz="2800" b="1" dirty="0" smtClean="0">
                <a:latin typeface="Arial" charset="0"/>
                <a:ea typeface="Arial" charset="0"/>
                <a:cs typeface="Arial" charset="0"/>
              </a:rPr>
              <a:t> phi: </a:t>
            </a:r>
            <a:r>
              <a:rPr lang="en-US" sz="2800" b="1" dirty="0" err="1" smtClean="0">
                <a:latin typeface="Arial" charset="0"/>
                <a:ea typeface="Arial" charset="0"/>
                <a:cs typeface="Arial" charset="0"/>
              </a:rPr>
              <a:t>Hiệu</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quả</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giảm</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chất</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thải</a:t>
            </a:r>
            <a:endParaRPr lang="en-US" sz="2800" b="1" dirty="0">
              <a:latin typeface="Arial" charset="0"/>
              <a:ea typeface="Arial" charset="0"/>
              <a:cs typeface="Arial" charset="0"/>
            </a:endParaRPr>
          </a:p>
        </p:txBody>
      </p:sp>
      <p:sp>
        <p:nvSpPr>
          <p:cNvPr id="3" name="Content Placeholder 2"/>
          <p:cNvSpPr>
            <a:spLocks noGrp="1"/>
          </p:cNvSpPr>
          <p:nvPr>
            <p:ph idx="1"/>
          </p:nvPr>
        </p:nvSpPr>
        <p:spPr>
          <a:xfrm>
            <a:off x="0" y="563342"/>
            <a:ext cx="9144000" cy="4351338"/>
          </a:xfrm>
        </p:spPr>
        <p:txBody>
          <a:bodyPr>
            <a:normAutofit/>
          </a:bodyPr>
          <a:lstStyle/>
          <a:p>
            <a:r>
              <a:rPr lang="en-US" sz="2000" dirty="0" err="1">
                <a:latin typeface="Arial" charset="0"/>
                <a:ea typeface="Arial" charset="0"/>
                <a:cs typeface="Arial" charset="0"/>
              </a:rPr>
              <a:t>Tổng</a:t>
            </a:r>
            <a:r>
              <a:rPr lang="en-US" sz="2000" dirty="0">
                <a:latin typeface="Arial" charset="0"/>
                <a:ea typeface="Arial" charset="0"/>
                <a:cs typeface="Arial" charset="0"/>
              </a:rPr>
              <a:t> </a:t>
            </a:r>
            <a:r>
              <a:rPr lang="en-US" sz="2000" dirty="0" err="1">
                <a:latin typeface="Arial" charset="0"/>
                <a:ea typeface="Arial" charset="0"/>
                <a:cs typeface="Arial" charset="0"/>
              </a:rPr>
              <a:t>chất</a:t>
            </a:r>
            <a:r>
              <a:rPr lang="en-US" sz="2000" dirty="0">
                <a:latin typeface="Arial" charset="0"/>
                <a:ea typeface="Arial" charset="0"/>
                <a:cs typeface="Arial" charset="0"/>
              </a:rPr>
              <a:t> </a:t>
            </a:r>
            <a:r>
              <a:rPr lang="en-US" sz="2000" dirty="0" err="1">
                <a:latin typeface="Arial" charset="0"/>
                <a:ea typeface="Arial" charset="0"/>
                <a:cs typeface="Arial" charset="0"/>
              </a:rPr>
              <a:t>thải</a:t>
            </a:r>
            <a:r>
              <a:rPr lang="en-US" sz="2000" dirty="0">
                <a:latin typeface="Arial" charset="0"/>
                <a:ea typeface="Arial" charset="0"/>
                <a:cs typeface="Arial" charset="0"/>
              </a:rPr>
              <a:t> </a:t>
            </a:r>
            <a:r>
              <a:rPr lang="en-US" sz="2000" dirty="0" err="1">
                <a:latin typeface="Arial" charset="0"/>
                <a:ea typeface="Arial" charset="0"/>
                <a:cs typeface="Arial" charset="0"/>
              </a:rPr>
              <a:t>từ</a:t>
            </a:r>
            <a:r>
              <a:rPr lang="en-US" sz="2000" dirty="0">
                <a:latin typeface="Arial" charset="0"/>
                <a:ea typeface="Arial" charset="0"/>
                <a:cs typeface="Arial" charset="0"/>
              </a:rPr>
              <a:t> </a:t>
            </a:r>
            <a:r>
              <a:rPr lang="en-US" sz="2000" dirty="0" smtClean="0">
                <a:latin typeface="Arial" charset="0"/>
                <a:ea typeface="Arial" charset="0"/>
                <a:cs typeface="Arial" charset="0"/>
              </a:rPr>
              <a:t>2 </a:t>
            </a:r>
            <a:r>
              <a:rPr lang="en-US" sz="2000" dirty="0" err="1" smtClean="0">
                <a:latin typeface="Arial" charset="0"/>
                <a:ea typeface="Arial" charset="0"/>
                <a:cs typeface="Arial" charset="0"/>
              </a:rPr>
              <a:t>ao</a:t>
            </a:r>
            <a:r>
              <a:rPr lang="en-US" sz="2000" dirty="0" smtClean="0">
                <a:latin typeface="Arial" charset="0"/>
                <a:ea typeface="Arial" charset="0"/>
                <a:cs typeface="Arial" charset="0"/>
              </a:rPr>
              <a:t> </a:t>
            </a:r>
            <a:r>
              <a:rPr lang="en-US" sz="2000" dirty="0" err="1" smtClean="0">
                <a:latin typeface="Arial" charset="0"/>
                <a:ea typeface="Arial" charset="0"/>
                <a:cs typeface="Arial" charset="0"/>
              </a:rPr>
              <a:t>nuôi</a:t>
            </a:r>
            <a:r>
              <a:rPr lang="en-US" sz="2000" dirty="0" smtClean="0">
                <a:latin typeface="Arial" charset="0"/>
                <a:ea typeface="Arial" charset="0"/>
                <a:cs typeface="Arial" charset="0"/>
              </a:rPr>
              <a:t> </a:t>
            </a:r>
            <a:r>
              <a:rPr lang="en-US" sz="2000" dirty="0" err="1">
                <a:latin typeface="Arial" charset="0"/>
                <a:ea typeface="Arial" charset="0"/>
                <a:cs typeface="Arial" charset="0"/>
              </a:rPr>
              <a:t>tôm</a:t>
            </a:r>
            <a:r>
              <a:rPr lang="en-US" sz="2000" dirty="0">
                <a:latin typeface="Arial" charset="0"/>
                <a:ea typeface="Arial" charset="0"/>
                <a:cs typeface="Arial" charset="0"/>
              </a:rPr>
              <a:t> </a:t>
            </a:r>
            <a:r>
              <a:rPr lang="en-US" sz="2000" dirty="0" err="1">
                <a:latin typeface="Arial" charset="0"/>
                <a:ea typeface="Arial" charset="0"/>
                <a:cs typeface="Arial" charset="0"/>
              </a:rPr>
              <a:t>là</a:t>
            </a:r>
            <a:r>
              <a:rPr lang="en-US" sz="2000" dirty="0">
                <a:latin typeface="Arial" charset="0"/>
                <a:ea typeface="Arial" charset="0"/>
                <a:cs typeface="Arial" charset="0"/>
              </a:rPr>
              <a:t>: </a:t>
            </a:r>
            <a:r>
              <a:rPr lang="en-US" sz="2000" dirty="0" smtClean="0">
                <a:latin typeface="Arial" charset="0"/>
                <a:ea typeface="Arial" charset="0"/>
                <a:cs typeface="Arial" charset="0"/>
              </a:rPr>
              <a:t>1562 kg</a:t>
            </a:r>
          </a:p>
          <a:p>
            <a:r>
              <a:rPr lang="en-US" sz="2000" dirty="0" err="1">
                <a:latin typeface="Arial" charset="0"/>
                <a:ea typeface="Arial" charset="0"/>
                <a:cs typeface="Arial" charset="0"/>
              </a:rPr>
              <a:t>C</a:t>
            </a:r>
            <a:r>
              <a:rPr lang="en-US" sz="2000" dirty="0" err="1" smtClean="0">
                <a:latin typeface="Arial" charset="0"/>
                <a:ea typeface="Arial" charset="0"/>
                <a:cs typeface="Arial" charset="0"/>
              </a:rPr>
              <a:t>hất</a:t>
            </a:r>
            <a:r>
              <a:rPr lang="en-US" sz="2000" dirty="0" smtClean="0">
                <a:latin typeface="Arial" charset="0"/>
                <a:ea typeface="Arial" charset="0"/>
                <a:cs typeface="Arial" charset="0"/>
              </a:rPr>
              <a:t> </a:t>
            </a:r>
            <a:r>
              <a:rPr lang="en-US" sz="2000" dirty="0" err="1">
                <a:latin typeface="Arial" charset="0"/>
                <a:ea typeface="Arial" charset="0"/>
                <a:cs typeface="Arial" charset="0"/>
              </a:rPr>
              <a:t>thải</a:t>
            </a:r>
            <a:r>
              <a:rPr lang="en-US" sz="2000" dirty="0">
                <a:latin typeface="Arial" charset="0"/>
                <a:ea typeface="Arial" charset="0"/>
                <a:cs typeface="Arial" charset="0"/>
              </a:rPr>
              <a:t> </a:t>
            </a:r>
            <a:r>
              <a:rPr lang="en-US" sz="2000" dirty="0" err="1">
                <a:latin typeface="Arial" charset="0"/>
                <a:ea typeface="Arial" charset="0"/>
                <a:cs typeface="Arial" charset="0"/>
              </a:rPr>
              <a:t>được</a:t>
            </a:r>
            <a:r>
              <a:rPr lang="en-US" sz="2000" dirty="0">
                <a:latin typeface="Arial" charset="0"/>
                <a:ea typeface="Arial" charset="0"/>
                <a:cs typeface="Arial" charset="0"/>
              </a:rPr>
              <a:t> </a:t>
            </a:r>
            <a:r>
              <a:rPr lang="en-US" sz="2000" dirty="0" err="1">
                <a:latin typeface="Arial" charset="0"/>
                <a:ea typeface="Arial" charset="0"/>
                <a:cs typeface="Arial" charset="0"/>
              </a:rPr>
              <a:t>chuyển</a:t>
            </a:r>
            <a:r>
              <a:rPr lang="en-US" sz="2000" dirty="0">
                <a:latin typeface="Arial" charset="0"/>
                <a:ea typeface="Arial" charset="0"/>
                <a:cs typeface="Arial" charset="0"/>
              </a:rPr>
              <a:t> sang </a:t>
            </a:r>
            <a:r>
              <a:rPr lang="en-US" sz="2000" dirty="0" err="1">
                <a:latin typeface="Arial" charset="0"/>
                <a:ea typeface="Arial" charset="0"/>
                <a:cs typeface="Arial" charset="0"/>
              </a:rPr>
              <a:t>ao</a:t>
            </a:r>
            <a:r>
              <a:rPr lang="en-US" sz="2000" dirty="0">
                <a:latin typeface="Arial" charset="0"/>
                <a:ea typeface="Arial" charset="0"/>
                <a:cs typeface="Arial" charset="0"/>
              </a:rPr>
              <a:t> </a:t>
            </a:r>
            <a:r>
              <a:rPr lang="en-US" sz="2000" dirty="0" err="1">
                <a:latin typeface="Arial" charset="0"/>
                <a:ea typeface="Arial" charset="0"/>
                <a:cs typeface="Arial" charset="0"/>
              </a:rPr>
              <a:t>rô</a:t>
            </a:r>
            <a:r>
              <a:rPr lang="en-US" sz="2000" dirty="0">
                <a:latin typeface="Arial" charset="0"/>
                <a:ea typeface="Arial" charset="0"/>
                <a:cs typeface="Arial" charset="0"/>
              </a:rPr>
              <a:t> </a:t>
            </a:r>
            <a:r>
              <a:rPr lang="en-US" sz="2000" dirty="0" smtClean="0">
                <a:latin typeface="Arial" charset="0"/>
                <a:ea typeface="Arial" charset="0"/>
                <a:cs typeface="Arial" charset="0"/>
              </a:rPr>
              <a:t>phi: </a:t>
            </a:r>
            <a:r>
              <a:rPr lang="en-US" sz="2000" dirty="0">
                <a:latin typeface="Arial" charset="0"/>
                <a:ea typeface="Arial" charset="0"/>
                <a:cs typeface="Arial" charset="0"/>
              </a:rPr>
              <a:t>434 </a:t>
            </a:r>
            <a:r>
              <a:rPr lang="en-US" sz="2000" dirty="0" smtClean="0">
                <a:latin typeface="Arial" charset="0"/>
                <a:ea typeface="Arial" charset="0"/>
                <a:cs typeface="Arial" charset="0"/>
              </a:rPr>
              <a:t>kg</a:t>
            </a:r>
          </a:p>
          <a:p>
            <a:r>
              <a:rPr lang="en-US" sz="2000" dirty="0" err="1">
                <a:latin typeface="Arial" charset="0"/>
                <a:ea typeface="Arial" charset="0"/>
                <a:cs typeface="Arial" charset="0"/>
              </a:rPr>
              <a:t>Lượng</a:t>
            </a:r>
            <a:r>
              <a:rPr lang="en-US" sz="2000" dirty="0">
                <a:latin typeface="Arial" charset="0"/>
                <a:ea typeface="Arial" charset="0"/>
                <a:cs typeface="Arial" charset="0"/>
              </a:rPr>
              <a:t> </a:t>
            </a:r>
            <a:r>
              <a:rPr lang="en-US" sz="2000" dirty="0" err="1">
                <a:latin typeface="Arial" charset="0"/>
                <a:ea typeface="Arial" charset="0"/>
                <a:cs typeface="Arial" charset="0"/>
              </a:rPr>
              <a:t>chất</a:t>
            </a:r>
            <a:r>
              <a:rPr lang="en-US" sz="2000" dirty="0">
                <a:latin typeface="Arial" charset="0"/>
                <a:ea typeface="Arial" charset="0"/>
                <a:cs typeface="Arial" charset="0"/>
              </a:rPr>
              <a:t> </a:t>
            </a:r>
            <a:r>
              <a:rPr lang="en-US" sz="2000" dirty="0" err="1">
                <a:latin typeface="Arial" charset="0"/>
                <a:ea typeface="Arial" charset="0"/>
                <a:cs typeface="Arial" charset="0"/>
              </a:rPr>
              <a:t>thải</a:t>
            </a:r>
            <a:r>
              <a:rPr lang="en-US" sz="2000" dirty="0">
                <a:latin typeface="Arial" charset="0"/>
                <a:ea typeface="Arial" charset="0"/>
                <a:cs typeface="Arial" charset="0"/>
              </a:rPr>
              <a:t> </a:t>
            </a:r>
            <a:r>
              <a:rPr lang="en-US" sz="2000" dirty="0" err="1">
                <a:latin typeface="Arial" charset="0"/>
                <a:ea typeface="Arial" charset="0"/>
                <a:cs typeface="Arial" charset="0"/>
              </a:rPr>
              <a:t>còn</a:t>
            </a:r>
            <a:r>
              <a:rPr lang="en-US" sz="2000" dirty="0">
                <a:latin typeface="Arial" charset="0"/>
                <a:ea typeface="Arial" charset="0"/>
                <a:cs typeface="Arial" charset="0"/>
              </a:rPr>
              <a:t> </a:t>
            </a:r>
            <a:r>
              <a:rPr lang="en-US" sz="2000" dirty="0" err="1" smtClean="0">
                <a:latin typeface="Arial" charset="0"/>
                <a:ea typeface="Arial" charset="0"/>
                <a:cs typeface="Arial" charset="0"/>
              </a:rPr>
              <a:t>lại</a:t>
            </a:r>
            <a:r>
              <a:rPr lang="en-US" sz="2000" dirty="0" smtClean="0">
                <a:latin typeface="Arial" charset="0"/>
                <a:ea typeface="Arial" charset="0"/>
                <a:cs typeface="Arial" charset="0"/>
              </a:rPr>
              <a:t> = 1562-434 </a:t>
            </a:r>
            <a:r>
              <a:rPr lang="en-US" sz="2000" dirty="0">
                <a:latin typeface="Arial" charset="0"/>
                <a:ea typeface="Arial" charset="0"/>
                <a:cs typeface="Arial" charset="0"/>
              </a:rPr>
              <a:t>= 1128 </a:t>
            </a:r>
            <a:r>
              <a:rPr lang="en-US" sz="2000" dirty="0" smtClean="0">
                <a:latin typeface="Arial" charset="0"/>
                <a:ea typeface="Arial" charset="0"/>
                <a:cs typeface="Arial" charset="0"/>
              </a:rPr>
              <a:t>kg</a:t>
            </a:r>
          </a:p>
          <a:p>
            <a:r>
              <a:rPr lang="en-US" sz="2000" dirty="0" err="1">
                <a:latin typeface="Arial" charset="0"/>
                <a:ea typeface="Arial" charset="0"/>
                <a:cs typeface="Arial" charset="0"/>
              </a:rPr>
              <a:t>Lượng</a:t>
            </a:r>
            <a:r>
              <a:rPr lang="en-US" sz="2000" dirty="0">
                <a:latin typeface="Arial" charset="0"/>
                <a:ea typeface="Arial" charset="0"/>
                <a:cs typeface="Arial" charset="0"/>
              </a:rPr>
              <a:t> </a:t>
            </a:r>
            <a:r>
              <a:rPr lang="en-US" sz="2000" dirty="0" err="1">
                <a:latin typeface="Arial" charset="0"/>
                <a:ea typeface="Arial" charset="0"/>
                <a:cs typeface="Arial" charset="0"/>
              </a:rPr>
              <a:t>chất</a:t>
            </a:r>
            <a:r>
              <a:rPr lang="en-US" sz="2000" dirty="0">
                <a:latin typeface="Arial" charset="0"/>
                <a:ea typeface="Arial" charset="0"/>
                <a:cs typeface="Arial" charset="0"/>
              </a:rPr>
              <a:t> </a:t>
            </a:r>
            <a:r>
              <a:rPr lang="en-US" sz="2000" dirty="0" err="1" smtClean="0">
                <a:latin typeface="Arial" charset="0"/>
                <a:ea typeface="Arial" charset="0"/>
                <a:cs typeface="Arial" charset="0"/>
              </a:rPr>
              <a:t>thải</a:t>
            </a:r>
            <a:r>
              <a:rPr lang="en-US" sz="2000" dirty="0" smtClean="0">
                <a:latin typeface="Arial" charset="0"/>
                <a:ea typeface="Arial" charset="0"/>
                <a:cs typeface="Arial" charset="0"/>
              </a:rPr>
              <a:t> </a:t>
            </a:r>
            <a:r>
              <a:rPr lang="en-US" sz="2000" dirty="0" err="1">
                <a:latin typeface="Arial" charset="0"/>
                <a:ea typeface="Arial" charset="0"/>
                <a:cs typeface="Arial" charset="0"/>
              </a:rPr>
              <a:t>từ</a:t>
            </a:r>
            <a:r>
              <a:rPr lang="en-US" sz="2000" dirty="0">
                <a:latin typeface="Arial" charset="0"/>
                <a:ea typeface="Arial" charset="0"/>
                <a:cs typeface="Arial" charset="0"/>
              </a:rPr>
              <a:t> 1 </a:t>
            </a:r>
            <a:r>
              <a:rPr lang="en-US" sz="2000" dirty="0" err="1" smtClean="0">
                <a:latin typeface="Arial" charset="0"/>
                <a:ea typeface="Arial" charset="0"/>
                <a:cs typeface="Arial" charset="0"/>
              </a:rPr>
              <a:t>ao</a:t>
            </a:r>
            <a:r>
              <a:rPr lang="en-US" sz="2000" dirty="0" smtClean="0">
                <a:latin typeface="Arial" charset="0"/>
                <a:ea typeface="Arial" charset="0"/>
                <a:cs typeface="Arial" charset="0"/>
              </a:rPr>
              <a:t> </a:t>
            </a:r>
            <a:r>
              <a:rPr lang="en-US" sz="2000" dirty="0" err="1" smtClean="0">
                <a:latin typeface="Arial" charset="0"/>
                <a:ea typeface="Arial" charset="0"/>
                <a:cs typeface="Arial" charset="0"/>
              </a:rPr>
              <a:t>nuôi</a:t>
            </a:r>
            <a:r>
              <a:rPr lang="en-US" sz="2000" dirty="0" smtClean="0">
                <a:latin typeface="Arial" charset="0"/>
                <a:ea typeface="Arial" charset="0"/>
                <a:cs typeface="Arial" charset="0"/>
              </a:rPr>
              <a:t> </a:t>
            </a:r>
            <a:r>
              <a:rPr lang="en-US" sz="2000" dirty="0" err="1" smtClean="0">
                <a:latin typeface="Arial" charset="0"/>
                <a:ea typeface="Arial" charset="0"/>
                <a:cs typeface="Arial" charset="0"/>
              </a:rPr>
              <a:t>tôm</a:t>
            </a:r>
            <a:r>
              <a:rPr lang="en-US" sz="2000" dirty="0" smtClean="0">
                <a:latin typeface="Arial" charset="0"/>
                <a:ea typeface="Arial" charset="0"/>
                <a:cs typeface="Arial" charset="0"/>
              </a:rPr>
              <a:t> = </a:t>
            </a:r>
            <a:r>
              <a:rPr lang="en-US" sz="2000" dirty="0">
                <a:latin typeface="Arial" charset="0"/>
                <a:ea typeface="Arial" charset="0"/>
                <a:cs typeface="Arial" charset="0"/>
              </a:rPr>
              <a:t>1128/2 = 564 kg</a:t>
            </a:r>
          </a:p>
          <a:p>
            <a:r>
              <a:rPr lang="en-US" sz="2000" dirty="0" err="1">
                <a:latin typeface="Arial" charset="0"/>
                <a:ea typeface="Arial" charset="0"/>
                <a:cs typeface="Arial" charset="0"/>
              </a:rPr>
              <a:t>Lượng</a:t>
            </a:r>
            <a:r>
              <a:rPr lang="en-US" sz="2000" dirty="0">
                <a:latin typeface="Arial" charset="0"/>
                <a:ea typeface="Arial" charset="0"/>
                <a:cs typeface="Arial" charset="0"/>
              </a:rPr>
              <a:t> </a:t>
            </a:r>
            <a:r>
              <a:rPr lang="en-US" sz="2000" dirty="0" err="1">
                <a:latin typeface="Arial" charset="0"/>
                <a:ea typeface="Arial" charset="0"/>
                <a:cs typeface="Arial" charset="0"/>
              </a:rPr>
              <a:t>chất</a:t>
            </a:r>
            <a:r>
              <a:rPr lang="en-US" sz="2000" dirty="0">
                <a:latin typeface="Arial" charset="0"/>
                <a:ea typeface="Arial" charset="0"/>
                <a:cs typeface="Arial" charset="0"/>
              </a:rPr>
              <a:t> </a:t>
            </a:r>
            <a:r>
              <a:rPr lang="en-US" sz="2000" dirty="0" err="1" smtClean="0">
                <a:latin typeface="Arial" charset="0"/>
                <a:ea typeface="Arial" charset="0"/>
                <a:cs typeface="Arial" charset="0"/>
              </a:rPr>
              <a:t>thải</a:t>
            </a:r>
            <a:r>
              <a:rPr lang="en-US" sz="2000" dirty="0" smtClean="0">
                <a:latin typeface="Arial" charset="0"/>
                <a:ea typeface="Arial" charset="0"/>
                <a:cs typeface="Arial" charset="0"/>
              </a:rPr>
              <a:t> </a:t>
            </a:r>
            <a:r>
              <a:rPr lang="en-US" sz="2000" dirty="0" err="1" smtClean="0">
                <a:latin typeface="Arial" charset="0"/>
                <a:ea typeface="Arial" charset="0"/>
                <a:cs typeface="Arial" charset="0"/>
              </a:rPr>
              <a:t>ao</a:t>
            </a:r>
            <a:r>
              <a:rPr lang="en-US" sz="2000" dirty="0" smtClean="0">
                <a:latin typeface="Arial" charset="0"/>
                <a:ea typeface="Arial" charset="0"/>
                <a:cs typeface="Arial" charset="0"/>
              </a:rPr>
              <a:t> </a:t>
            </a:r>
            <a:r>
              <a:rPr lang="en-US" sz="2000" dirty="0" err="1" smtClean="0">
                <a:latin typeface="Arial" charset="0"/>
                <a:ea typeface="Arial" charset="0"/>
                <a:cs typeface="Arial" charset="0"/>
              </a:rPr>
              <a:t>đối</a:t>
            </a:r>
            <a:r>
              <a:rPr lang="en-US" sz="2000" dirty="0" smtClean="0">
                <a:latin typeface="Arial" charset="0"/>
                <a:ea typeface="Arial" charset="0"/>
                <a:cs typeface="Arial" charset="0"/>
              </a:rPr>
              <a:t> </a:t>
            </a:r>
            <a:r>
              <a:rPr lang="en-US" sz="2000" dirty="0" err="1">
                <a:latin typeface="Arial" charset="0"/>
                <a:ea typeface="Arial" charset="0"/>
                <a:cs typeface="Arial" charset="0"/>
              </a:rPr>
              <a:t>chứng</a:t>
            </a:r>
            <a:r>
              <a:rPr lang="en-US" sz="2000" dirty="0">
                <a:latin typeface="Arial" charset="0"/>
                <a:ea typeface="Arial" charset="0"/>
                <a:cs typeface="Arial" charset="0"/>
              </a:rPr>
              <a:t> </a:t>
            </a:r>
            <a:r>
              <a:rPr lang="en-US" sz="2000" dirty="0" err="1">
                <a:latin typeface="Arial" charset="0"/>
                <a:ea typeface="Arial" charset="0"/>
                <a:cs typeface="Arial" charset="0"/>
              </a:rPr>
              <a:t>là</a:t>
            </a:r>
            <a:r>
              <a:rPr lang="en-US" sz="2000" dirty="0">
                <a:latin typeface="Arial" charset="0"/>
                <a:ea typeface="Arial" charset="0"/>
                <a:cs typeface="Arial" charset="0"/>
              </a:rPr>
              <a:t> 925 kg</a:t>
            </a:r>
          </a:p>
          <a:p>
            <a:r>
              <a:rPr lang="en-US" sz="2000" dirty="0" err="1">
                <a:latin typeface="Arial" charset="0"/>
                <a:ea typeface="Arial" charset="0"/>
                <a:cs typeface="Arial" charset="0"/>
              </a:rPr>
              <a:t>Lượng</a:t>
            </a:r>
            <a:r>
              <a:rPr lang="en-US" sz="2000" dirty="0">
                <a:latin typeface="Arial" charset="0"/>
                <a:ea typeface="Arial" charset="0"/>
                <a:cs typeface="Arial" charset="0"/>
              </a:rPr>
              <a:t> </a:t>
            </a:r>
            <a:r>
              <a:rPr lang="en-US" sz="2000" b="1" dirty="0" err="1">
                <a:latin typeface="Arial" charset="0"/>
                <a:ea typeface="Arial" charset="0"/>
                <a:cs typeface="Arial" charset="0"/>
              </a:rPr>
              <a:t>chất</a:t>
            </a:r>
            <a:r>
              <a:rPr lang="en-US" sz="2000" b="1" dirty="0">
                <a:latin typeface="Arial" charset="0"/>
                <a:ea typeface="Arial" charset="0"/>
                <a:cs typeface="Arial" charset="0"/>
              </a:rPr>
              <a:t> </a:t>
            </a:r>
            <a:r>
              <a:rPr lang="en-US" sz="2000" b="1" dirty="0" err="1">
                <a:latin typeface="Arial" charset="0"/>
                <a:ea typeface="Arial" charset="0"/>
                <a:cs typeface="Arial" charset="0"/>
              </a:rPr>
              <a:t>thải</a:t>
            </a:r>
            <a:r>
              <a:rPr lang="en-US" sz="2000" b="1" dirty="0">
                <a:latin typeface="Arial" charset="0"/>
                <a:ea typeface="Arial" charset="0"/>
                <a:cs typeface="Arial" charset="0"/>
              </a:rPr>
              <a:t> </a:t>
            </a:r>
            <a:r>
              <a:rPr lang="en-US" sz="2000" b="1" dirty="0" err="1">
                <a:latin typeface="Arial" charset="0"/>
                <a:ea typeface="Arial" charset="0"/>
                <a:cs typeface="Arial" charset="0"/>
              </a:rPr>
              <a:t>giảm</a:t>
            </a:r>
            <a:r>
              <a:rPr lang="en-US" sz="2000" b="1" dirty="0">
                <a:latin typeface="Arial" charset="0"/>
                <a:ea typeface="Arial" charset="0"/>
                <a:cs typeface="Arial" charset="0"/>
              </a:rPr>
              <a:t> so </a:t>
            </a:r>
            <a:r>
              <a:rPr lang="en-US" sz="2000" b="1" dirty="0" err="1">
                <a:latin typeface="Arial" charset="0"/>
                <a:ea typeface="Arial" charset="0"/>
                <a:cs typeface="Arial" charset="0"/>
              </a:rPr>
              <a:t>với</a:t>
            </a:r>
            <a:r>
              <a:rPr lang="en-US" sz="2000" b="1" dirty="0">
                <a:latin typeface="Arial" charset="0"/>
                <a:ea typeface="Arial" charset="0"/>
                <a:cs typeface="Arial" charset="0"/>
              </a:rPr>
              <a:t> </a:t>
            </a:r>
            <a:r>
              <a:rPr lang="en-US" sz="2000" b="1" dirty="0" err="1">
                <a:latin typeface="Arial" charset="0"/>
                <a:ea typeface="Arial" charset="0"/>
                <a:cs typeface="Arial" charset="0"/>
              </a:rPr>
              <a:t>mô</a:t>
            </a:r>
            <a:r>
              <a:rPr lang="en-US" sz="2000" b="1" dirty="0">
                <a:latin typeface="Arial" charset="0"/>
                <a:ea typeface="Arial" charset="0"/>
                <a:cs typeface="Arial" charset="0"/>
              </a:rPr>
              <a:t> </a:t>
            </a:r>
            <a:r>
              <a:rPr lang="en-US" sz="2000" b="1" dirty="0" err="1">
                <a:latin typeface="Arial" charset="0"/>
                <a:ea typeface="Arial" charset="0"/>
                <a:cs typeface="Arial" charset="0"/>
              </a:rPr>
              <a:t>hình</a:t>
            </a:r>
            <a:r>
              <a:rPr lang="en-US" sz="2000" b="1" dirty="0">
                <a:latin typeface="Arial" charset="0"/>
                <a:ea typeface="Arial" charset="0"/>
                <a:cs typeface="Arial" charset="0"/>
              </a:rPr>
              <a:t> </a:t>
            </a:r>
            <a:r>
              <a:rPr lang="en-US" sz="2000" b="1" dirty="0" err="1">
                <a:latin typeface="Arial" charset="0"/>
                <a:ea typeface="Arial" charset="0"/>
                <a:cs typeface="Arial" charset="0"/>
              </a:rPr>
              <a:t>đối</a:t>
            </a:r>
            <a:r>
              <a:rPr lang="en-US" sz="2000" b="1" dirty="0">
                <a:latin typeface="Arial" charset="0"/>
                <a:ea typeface="Arial" charset="0"/>
                <a:cs typeface="Arial" charset="0"/>
              </a:rPr>
              <a:t> </a:t>
            </a:r>
            <a:r>
              <a:rPr lang="en-US" sz="2000" b="1" dirty="0" err="1">
                <a:latin typeface="Arial" charset="0"/>
                <a:ea typeface="Arial" charset="0"/>
                <a:cs typeface="Arial" charset="0"/>
              </a:rPr>
              <a:t>chứng</a:t>
            </a:r>
            <a:r>
              <a:rPr lang="en-US" sz="2000" b="1" dirty="0">
                <a:latin typeface="Arial" charset="0"/>
                <a:ea typeface="Arial" charset="0"/>
                <a:cs typeface="Arial" charset="0"/>
              </a:rPr>
              <a:t> </a:t>
            </a:r>
            <a:r>
              <a:rPr lang="en-US" sz="2000" b="1" dirty="0" smtClean="0">
                <a:latin typeface="Arial" charset="0"/>
                <a:ea typeface="Arial" charset="0"/>
                <a:cs typeface="Arial" charset="0"/>
              </a:rPr>
              <a:t>= </a:t>
            </a:r>
            <a:r>
              <a:rPr lang="en-US" sz="2000" b="1" dirty="0">
                <a:latin typeface="Arial" charset="0"/>
                <a:ea typeface="Arial" charset="0"/>
                <a:cs typeface="Arial" charset="0"/>
              </a:rPr>
              <a:t>39</a:t>
            </a:r>
            <a:r>
              <a:rPr lang="en-US" sz="2000" b="1" dirty="0" smtClean="0">
                <a:latin typeface="Arial" charset="0"/>
                <a:ea typeface="Arial" charset="0"/>
                <a:cs typeface="Arial" charset="0"/>
              </a:rPr>
              <a:t>%</a:t>
            </a:r>
          </a:p>
          <a:p>
            <a:r>
              <a:rPr lang="en-US" sz="2000" dirty="0" smtClean="0">
                <a:latin typeface="Arial" charset="0"/>
                <a:ea typeface="Arial" charset="0"/>
                <a:cs typeface="Arial" charset="0"/>
              </a:rPr>
              <a:t>100% </a:t>
            </a:r>
            <a:r>
              <a:rPr lang="en-US" sz="2000" dirty="0" err="1" smtClean="0">
                <a:latin typeface="Arial" charset="0"/>
                <a:ea typeface="Arial" charset="0"/>
                <a:cs typeface="Arial" charset="0"/>
              </a:rPr>
              <a:t>nước</a:t>
            </a:r>
            <a:r>
              <a:rPr lang="en-US" sz="2000" dirty="0" smtClean="0">
                <a:latin typeface="Arial" charset="0"/>
                <a:ea typeface="Arial" charset="0"/>
                <a:cs typeface="Arial" charset="0"/>
              </a:rPr>
              <a:t> </a:t>
            </a:r>
            <a:r>
              <a:rPr lang="en-US" sz="2000" dirty="0" err="1" smtClean="0">
                <a:latin typeface="Arial" charset="0"/>
                <a:ea typeface="Arial" charset="0"/>
                <a:cs typeface="Arial" charset="0"/>
              </a:rPr>
              <a:t>nuôi</a:t>
            </a:r>
            <a:r>
              <a:rPr lang="en-US" sz="2000" dirty="0" smtClean="0">
                <a:latin typeface="Arial" charset="0"/>
                <a:ea typeface="Arial" charset="0"/>
                <a:cs typeface="Arial" charset="0"/>
              </a:rPr>
              <a:t> </a:t>
            </a:r>
            <a:r>
              <a:rPr lang="en-US" sz="2000" dirty="0" err="1" smtClean="0">
                <a:latin typeface="Arial" charset="0"/>
                <a:ea typeface="Arial" charset="0"/>
                <a:cs typeface="Arial" charset="0"/>
              </a:rPr>
              <a:t>tôm</a:t>
            </a:r>
            <a:r>
              <a:rPr lang="en-US" sz="2000" dirty="0" smtClean="0">
                <a:latin typeface="Arial" charset="0"/>
                <a:ea typeface="Arial" charset="0"/>
                <a:cs typeface="Arial" charset="0"/>
              </a:rPr>
              <a:t> </a:t>
            </a:r>
            <a:r>
              <a:rPr lang="en-US" sz="2000" dirty="0" err="1" smtClean="0">
                <a:latin typeface="Arial" charset="0"/>
                <a:ea typeface="Arial" charset="0"/>
                <a:cs typeface="Arial" charset="0"/>
              </a:rPr>
              <a:t>được</a:t>
            </a:r>
            <a:r>
              <a:rPr lang="en-US" sz="2000" dirty="0" smtClean="0">
                <a:latin typeface="Arial" charset="0"/>
                <a:ea typeface="Arial" charset="0"/>
                <a:cs typeface="Arial" charset="0"/>
              </a:rPr>
              <a:t> </a:t>
            </a:r>
            <a:r>
              <a:rPr lang="en-US" sz="2000" dirty="0" err="1" smtClean="0">
                <a:latin typeface="Arial" charset="0"/>
                <a:ea typeface="Arial" charset="0"/>
                <a:cs typeface="Arial" charset="0"/>
              </a:rPr>
              <a:t>chuyển</a:t>
            </a:r>
            <a:r>
              <a:rPr lang="en-US" sz="2000" dirty="0" smtClean="0">
                <a:latin typeface="Arial" charset="0"/>
                <a:ea typeface="Arial" charset="0"/>
                <a:cs typeface="Arial" charset="0"/>
              </a:rPr>
              <a:t> sang </a:t>
            </a:r>
            <a:r>
              <a:rPr lang="en-US" sz="2000" dirty="0" err="1" smtClean="0">
                <a:latin typeface="Arial" charset="0"/>
                <a:ea typeface="Arial" charset="0"/>
                <a:cs typeface="Arial" charset="0"/>
              </a:rPr>
              <a:t>ao</a:t>
            </a:r>
            <a:r>
              <a:rPr lang="en-US" sz="2000" dirty="0" smtClean="0">
                <a:latin typeface="Arial" charset="0"/>
                <a:ea typeface="Arial" charset="0"/>
                <a:cs typeface="Arial" charset="0"/>
              </a:rPr>
              <a:t> RF </a:t>
            </a:r>
            <a:r>
              <a:rPr lang="en-US" sz="2000" dirty="0" err="1" smtClean="0">
                <a:latin typeface="Arial" charset="0"/>
                <a:ea typeface="Arial" charset="0"/>
                <a:cs typeface="Arial" charset="0"/>
              </a:rPr>
              <a:t>để</a:t>
            </a:r>
            <a:r>
              <a:rPr lang="en-US" sz="2000" dirty="0" smtClean="0">
                <a:latin typeface="Arial" charset="0"/>
                <a:ea typeface="Arial" charset="0"/>
                <a:cs typeface="Arial" charset="0"/>
              </a:rPr>
              <a:t> RF </a:t>
            </a:r>
            <a:r>
              <a:rPr lang="en-US" sz="2000" dirty="0" err="1" smtClean="0">
                <a:latin typeface="Arial" charset="0"/>
                <a:ea typeface="Arial" charset="0"/>
                <a:cs typeface="Arial" charset="0"/>
              </a:rPr>
              <a:t>xử</a:t>
            </a:r>
            <a:r>
              <a:rPr lang="en-US" sz="2000" dirty="0" smtClean="0">
                <a:latin typeface="Arial" charset="0"/>
                <a:ea typeface="Arial" charset="0"/>
                <a:cs typeface="Arial" charset="0"/>
              </a:rPr>
              <a:t> </a:t>
            </a:r>
            <a:r>
              <a:rPr lang="en-US" sz="2000" dirty="0" err="1" smtClean="0">
                <a:latin typeface="Arial" charset="0"/>
                <a:ea typeface="Arial" charset="0"/>
                <a:cs typeface="Arial" charset="0"/>
              </a:rPr>
              <a:t>lý</a:t>
            </a:r>
            <a:r>
              <a:rPr lang="en-US" sz="2000" dirty="0" smtClean="0">
                <a:latin typeface="Arial" charset="0"/>
                <a:ea typeface="Arial" charset="0"/>
                <a:cs typeface="Arial" charset="0"/>
              </a:rPr>
              <a:t> </a:t>
            </a:r>
            <a:r>
              <a:rPr lang="en-US" sz="2000" dirty="0" err="1" smtClean="0">
                <a:latin typeface="Arial" charset="0"/>
                <a:ea typeface="Arial" charset="0"/>
                <a:cs typeface="Arial" charset="0"/>
              </a:rPr>
              <a:t>và</a:t>
            </a:r>
            <a:r>
              <a:rPr lang="en-US" sz="2000" dirty="0" smtClean="0">
                <a:latin typeface="Arial" charset="0"/>
                <a:ea typeface="Arial" charset="0"/>
                <a:cs typeface="Arial" charset="0"/>
              </a:rPr>
              <a:t> </a:t>
            </a:r>
            <a:r>
              <a:rPr lang="en-US" sz="2000" dirty="0" err="1" smtClean="0">
                <a:latin typeface="Arial" charset="0"/>
                <a:ea typeface="Arial" charset="0"/>
                <a:cs typeface="Arial" charset="0"/>
              </a:rPr>
              <a:t>tái</a:t>
            </a:r>
            <a:r>
              <a:rPr lang="en-US" sz="2000" dirty="0" smtClean="0">
                <a:latin typeface="Arial" charset="0"/>
                <a:ea typeface="Arial" charset="0"/>
                <a:cs typeface="Arial" charset="0"/>
              </a:rPr>
              <a:t> </a:t>
            </a:r>
            <a:r>
              <a:rPr lang="en-US" sz="2000" dirty="0" err="1" smtClean="0">
                <a:latin typeface="Arial" charset="0"/>
                <a:ea typeface="Arial" charset="0"/>
                <a:cs typeface="Arial" charset="0"/>
              </a:rPr>
              <a:t>sử</a:t>
            </a:r>
            <a:r>
              <a:rPr lang="en-US" sz="2000" dirty="0" smtClean="0">
                <a:latin typeface="Arial" charset="0"/>
                <a:ea typeface="Arial" charset="0"/>
                <a:cs typeface="Arial" charset="0"/>
              </a:rPr>
              <a:t> </a:t>
            </a:r>
            <a:r>
              <a:rPr lang="en-US" sz="2000" dirty="0" err="1" smtClean="0">
                <a:latin typeface="Arial" charset="0"/>
                <a:ea typeface="Arial" charset="0"/>
                <a:cs typeface="Arial" charset="0"/>
              </a:rPr>
              <a:t>dụng</a:t>
            </a:r>
            <a:r>
              <a:rPr lang="en-US" sz="2000" dirty="0" smtClean="0">
                <a:latin typeface="Arial" charset="0"/>
                <a:ea typeface="Arial" charset="0"/>
                <a:cs typeface="Arial" charset="0"/>
              </a:rPr>
              <a:t> </a:t>
            </a:r>
            <a:endParaRPr lang="en-US" sz="2000" dirty="0">
              <a:latin typeface="Arial" charset="0"/>
              <a:ea typeface="Arial" charset="0"/>
              <a:cs typeface="Arial" charset="0"/>
            </a:endParaRPr>
          </a:p>
          <a:p>
            <a:endParaRPr lang="en-US" sz="2400" b="1" dirty="0" smtClean="0">
              <a:latin typeface="Arial" charset="0"/>
              <a:ea typeface="Arial" charset="0"/>
              <a:cs typeface="Arial" charset="0"/>
            </a:endParaRPr>
          </a:p>
          <a:p>
            <a:endParaRPr lang="en-US" sz="2400" dirty="0">
              <a:latin typeface="Arial" charset="0"/>
              <a:ea typeface="Arial" charset="0"/>
              <a:cs typeface="Arial" charset="0"/>
            </a:endParaRPr>
          </a:p>
        </p:txBody>
      </p:sp>
      <p:sp>
        <p:nvSpPr>
          <p:cNvPr id="6" name="Slide Number Placeholder 5"/>
          <p:cNvSpPr>
            <a:spLocks noGrp="1"/>
          </p:cNvSpPr>
          <p:nvPr>
            <p:ph type="sldNum" sz="quarter" idx="12"/>
          </p:nvPr>
        </p:nvSpPr>
        <p:spPr/>
        <p:txBody>
          <a:bodyPr/>
          <a:lstStyle/>
          <a:p>
            <a:fld id="{5D3FEEAC-6021-184A-936A-D26E75467C87}" type="slidenum">
              <a:rPr lang="en-US" smtClean="0"/>
              <a:t>22</a:t>
            </a:fld>
            <a:endParaRPr lang="en-US"/>
          </a:p>
        </p:txBody>
      </p:sp>
    </p:spTree>
    <p:extLst>
      <p:ext uri="{BB962C8B-B14F-4D97-AF65-F5344CB8AC3E}">
        <p14:creationId xmlns:p14="http://schemas.microsoft.com/office/powerpoint/2010/main" val="19019153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563342"/>
          </a:xfrm>
        </p:spPr>
        <p:txBody>
          <a:bodyPr>
            <a:normAutofit/>
          </a:bodyPr>
          <a:lstStyle/>
          <a:p>
            <a:pPr algn="ctr"/>
            <a:r>
              <a:rPr lang="en-US" sz="2800" b="1" dirty="0" err="1" smtClean="0">
                <a:latin typeface="Arial" charset="0"/>
                <a:ea typeface="Arial" charset="0"/>
                <a:cs typeface="Arial" charset="0"/>
              </a:rPr>
              <a:t>Tôm</a:t>
            </a:r>
            <a:r>
              <a:rPr lang="en-US" sz="2800" b="1" dirty="0" smtClean="0">
                <a:latin typeface="Arial" charset="0"/>
                <a:ea typeface="Arial" charset="0"/>
                <a:cs typeface="Arial" charset="0"/>
              </a:rPr>
              <a:t> </a:t>
            </a:r>
            <a:r>
              <a:rPr lang="mr-IN" sz="2800" b="1" dirty="0" smtClean="0">
                <a:latin typeface="Arial" charset="0"/>
                <a:ea typeface="Arial" charset="0"/>
                <a:cs typeface="Arial" charset="0"/>
              </a:rPr>
              <a:t>–</a:t>
            </a:r>
            <a:r>
              <a:rPr lang="en-US" sz="2800" b="1" dirty="0" smtClean="0">
                <a:latin typeface="Arial" charset="0"/>
                <a:ea typeface="Arial" charset="0"/>
                <a:cs typeface="Arial" charset="0"/>
              </a:rPr>
              <a:t> rô phi: </a:t>
            </a:r>
            <a:r>
              <a:rPr lang="en-US" sz="2800" b="1" dirty="0">
                <a:latin typeface="Arial" charset="0"/>
                <a:ea typeface="Arial" charset="0"/>
                <a:cs typeface="Arial" charset="0"/>
              </a:rPr>
              <a:t>H</a:t>
            </a:r>
            <a:r>
              <a:rPr lang="en-US" sz="2800" b="1" dirty="0" smtClean="0">
                <a:latin typeface="Arial" charset="0"/>
                <a:ea typeface="Arial" charset="0"/>
                <a:cs typeface="Arial" charset="0"/>
              </a:rPr>
              <a:t>iệu quả kỹ thuật</a:t>
            </a:r>
            <a:endParaRPr lang="en-US" sz="2800" b="1" dirty="0">
              <a:latin typeface="Arial" charset="0"/>
              <a:ea typeface="Arial" charset="0"/>
              <a:cs typeface="Arial"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72981899"/>
              </p:ext>
            </p:extLst>
          </p:nvPr>
        </p:nvGraphicFramePr>
        <p:xfrm>
          <a:off x="-1" y="669864"/>
          <a:ext cx="9144001" cy="3831265"/>
        </p:xfrm>
        <a:graphic>
          <a:graphicData uri="http://schemas.openxmlformats.org/drawingml/2006/table">
            <a:tbl>
              <a:tblPr firstRow="1" firstCol="1" bandRow="1">
                <a:tableStyleId>{5C22544A-7EE6-4342-B048-85BDC9FD1C3A}</a:tableStyleId>
              </a:tblPr>
              <a:tblGrid>
                <a:gridCol w="1461846">
                  <a:extLst>
                    <a:ext uri="{9D8B030D-6E8A-4147-A177-3AD203B41FA5}">
                      <a16:colId xmlns="" xmlns:a16="http://schemas.microsoft.com/office/drawing/2014/main" val="20000"/>
                    </a:ext>
                  </a:extLst>
                </a:gridCol>
                <a:gridCol w="1064066">
                  <a:extLst>
                    <a:ext uri="{9D8B030D-6E8A-4147-A177-3AD203B41FA5}">
                      <a16:colId xmlns="" xmlns:a16="http://schemas.microsoft.com/office/drawing/2014/main" val="20001"/>
                    </a:ext>
                  </a:extLst>
                </a:gridCol>
                <a:gridCol w="1143622">
                  <a:extLst>
                    <a:ext uri="{9D8B030D-6E8A-4147-A177-3AD203B41FA5}">
                      <a16:colId xmlns="" xmlns:a16="http://schemas.microsoft.com/office/drawing/2014/main" val="20002"/>
                    </a:ext>
                  </a:extLst>
                </a:gridCol>
                <a:gridCol w="1651787">
                  <a:extLst>
                    <a:ext uri="{9D8B030D-6E8A-4147-A177-3AD203B41FA5}">
                      <a16:colId xmlns="" xmlns:a16="http://schemas.microsoft.com/office/drawing/2014/main" val="20003"/>
                    </a:ext>
                  </a:extLst>
                </a:gridCol>
                <a:gridCol w="957659">
                  <a:extLst>
                    <a:ext uri="{9D8B030D-6E8A-4147-A177-3AD203B41FA5}">
                      <a16:colId xmlns="" xmlns:a16="http://schemas.microsoft.com/office/drawing/2014/main" val="20004"/>
                    </a:ext>
                  </a:extLst>
                </a:gridCol>
                <a:gridCol w="1273895">
                  <a:extLst>
                    <a:ext uri="{9D8B030D-6E8A-4147-A177-3AD203B41FA5}">
                      <a16:colId xmlns="" xmlns:a16="http://schemas.microsoft.com/office/drawing/2014/main" val="20005"/>
                    </a:ext>
                  </a:extLst>
                </a:gridCol>
                <a:gridCol w="1591126">
                  <a:extLst>
                    <a:ext uri="{9D8B030D-6E8A-4147-A177-3AD203B41FA5}">
                      <a16:colId xmlns="" xmlns:a16="http://schemas.microsoft.com/office/drawing/2014/main" val="20006"/>
                    </a:ext>
                  </a:extLst>
                </a:gridCol>
              </a:tblGrid>
              <a:tr h="840281">
                <a:tc>
                  <a:txBody>
                    <a:bodyPr/>
                    <a:lstStyle/>
                    <a:p>
                      <a:pPr marL="0" marR="0" algn="ctr">
                        <a:lnSpc>
                          <a:spcPct val="150000"/>
                        </a:lnSpc>
                        <a:spcBef>
                          <a:spcPts val="0"/>
                        </a:spcBef>
                        <a:spcAft>
                          <a:spcPts val="0"/>
                        </a:spcAft>
                      </a:pPr>
                      <a:r>
                        <a:rPr lang="en-US" sz="2000" dirty="0" err="1">
                          <a:effectLst/>
                          <a:latin typeface="Arial" charset="0"/>
                          <a:ea typeface="Arial" charset="0"/>
                          <a:cs typeface="Arial" charset="0"/>
                        </a:rPr>
                        <a:t>Ao</a:t>
                      </a:r>
                      <a:r>
                        <a:rPr lang="en-US" sz="2000" dirty="0">
                          <a:effectLst/>
                          <a:latin typeface="Arial" charset="0"/>
                          <a:ea typeface="Arial" charset="0"/>
                          <a:cs typeface="Arial" charset="0"/>
                        </a:rPr>
                        <a:t> </a:t>
                      </a:r>
                      <a:r>
                        <a:rPr lang="en-US" sz="2000" dirty="0" err="1">
                          <a:effectLst/>
                          <a:latin typeface="Arial" charset="0"/>
                          <a:ea typeface="Arial" charset="0"/>
                          <a:cs typeface="Arial" charset="0"/>
                        </a:rPr>
                        <a:t>nuôi</a:t>
                      </a:r>
                      <a:endParaRPr lang="en-US" sz="2000" dirty="0">
                        <a:effectLst/>
                        <a:latin typeface="Arial" charset="0"/>
                        <a:ea typeface="Arial" charset="0"/>
                        <a:cs typeface="Arial" charset="0"/>
                      </a:endParaRPr>
                    </a:p>
                  </a:txBody>
                  <a:tcPr marL="68580" marR="68580" marT="0" marB="0" anchor="ctr"/>
                </a:tc>
                <a:tc>
                  <a:txBody>
                    <a:bodyPr/>
                    <a:lstStyle/>
                    <a:p>
                      <a:pPr marL="0" marR="0" algn="ctr">
                        <a:lnSpc>
                          <a:spcPct val="150000"/>
                        </a:lnSpc>
                        <a:spcBef>
                          <a:spcPts val="0"/>
                        </a:spcBef>
                        <a:spcAft>
                          <a:spcPts val="0"/>
                        </a:spcAft>
                      </a:pPr>
                      <a:r>
                        <a:rPr lang="en-US" sz="2000" dirty="0" smtClean="0">
                          <a:effectLst/>
                          <a:latin typeface="Arial" charset="0"/>
                          <a:ea typeface="Arial" charset="0"/>
                          <a:cs typeface="Arial" charset="0"/>
                        </a:rPr>
                        <a:t>DT(m</a:t>
                      </a:r>
                      <a:r>
                        <a:rPr lang="en-US" sz="2000" baseline="30000" dirty="0" smtClean="0">
                          <a:effectLst/>
                          <a:latin typeface="Arial" charset="0"/>
                          <a:ea typeface="Arial" charset="0"/>
                          <a:cs typeface="Arial" charset="0"/>
                        </a:rPr>
                        <a:t>2</a:t>
                      </a:r>
                      <a:r>
                        <a:rPr lang="en-US" sz="2000" dirty="0">
                          <a:effectLst/>
                          <a:latin typeface="Arial" charset="0"/>
                          <a:ea typeface="Arial" charset="0"/>
                          <a:cs typeface="Arial" charset="0"/>
                        </a:rPr>
                        <a:t>)</a:t>
                      </a:r>
                    </a:p>
                  </a:txBody>
                  <a:tcPr marL="68580" marR="68580" marT="0" marB="0" anchor="ctr"/>
                </a:tc>
                <a:tc>
                  <a:txBody>
                    <a:bodyPr/>
                    <a:lstStyle/>
                    <a:p>
                      <a:pPr marL="0" marR="0" algn="ctr">
                        <a:lnSpc>
                          <a:spcPct val="150000"/>
                        </a:lnSpc>
                        <a:spcBef>
                          <a:spcPts val="0"/>
                        </a:spcBef>
                        <a:spcAft>
                          <a:spcPts val="0"/>
                        </a:spcAft>
                      </a:pPr>
                      <a:r>
                        <a:rPr lang="en-US" sz="2000" dirty="0" smtClean="0">
                          <a:effectLst/>
                          <a:latin typeface="Arial" charset="0"/>
                          <a:ea typeface="Arial" charset="0"/>
                          <a:cs typeface="Arial" charset="0"/>
                        </a:rPr>
                        <a:t>TLS(%)</a:t>
                      </a:r>
                      <a:endParaRPr lang="en-US" sz="2000" dirty="0">
                        <a:effectLst/>
                        <a:latin typeface="Arial" charset="0"/>
                        <a:ea typeface="Arial" charset="0"/>
                        <a:cs typeface="Arial" charset="0"/>
                      </a:endParaRPr>
                    </a:p>
                  </a:txBody>
                  <a:tcPr marL="68580" marR="68580" marT="0" marB="0" anchor="ctr"/>
                </a:tc>
                <a:tc>
                  <a:txBody>
                    <a:bodyPr/>
                    <a:lstStyle/>
                    <a:p>
                      <a:pPr marL="0" marR="0" algn="ctr">
                        <a:lnSpc>
                          <a:spcPct val="150000"/>
                        </a:lnSpc>
                        <a:spcBef>
                          <a:spcPts val="0"/>
                        </a:spcBef>
                        <a:spcAft>
                          <a:spcPts val="0"/>
                        </a:spcAft>
                      </a:pPr>
                      <a:r>
                        <a:rPr lang="en-US" sz="2000" dirty="0" smtClean="0">
                          <a:effectLst/>
                          <a:latin typeface="Arial" charset="0"/>
                          <a:ea typeface="Arial" charset="0"/>
                          <a:cs typeface="Arial" charset="0"/>
                        </a:rPr>
                        <a:t>SL</a:t>
                      </a:r>
                      <a:endParaRPr lang="en-US" sz="2000" dirty="0">
                        <a:effectLst/>
                        <a:latin typeface="Arial" charset="0"/>
                        <a:ea typeface="Arial" charset="0"/>
                        <a:cs typeface="Arial" charset="0"/>
                      </a:endParaRPr>
                    </a:p>
                    <a:p>
                      <a:pPr marL="0" marR="0" algn="ctr">
                        <a:lnSpc>
                          <a:spcPct val="150000"/>
                        </a:lnSpc>
                        <a:spcBef>
                          <a:spcPts val="0"/>
                        </a:spcBef>
                        <a:spcAft>
                          <a:spcPts val="0"/>
                        </a:spcAft>
                      </a:pPr>
                      <a:r>
                        <a:rPr lang="en-US" sz="2000" dirty="0">
                          <a:effectLst/>
                          <a:latin typeface="Arial" charset="0"/>
                          <a:ea typeface="Arial" charset="0"/>
                          <a:cs typeface="Arial" charset="0"/>
                        </a:rPr>
                        <a:t>(</a:t>
                      </a:r>
                      <a:r>
                        <a:rPr lang="en-US" sz="2000" dirty="0" err="1">
                          <a:effectLst/>
                          <a:latin typeface="Arial" charset="0"/>
                          <a:ea typeface="Arial" charset="0"/>
                          <a:cs typeface="Arial" charset="0"/>
                        </a:rPr>
                        <a:t>tấn</a:t>
                      </a:r>
                      <a:r>
                        <a:rPr lang="en-US" sz="2000" dirty="0">
                          <a:effectLst/>
                          <a:latin typeface="Arial" charset="0"/>
                          <a:ea typeface="Arial" charset="0"/>
                          <a:cs typeface="Arial" charset="0"/>
                        </a:rPr>
                        <a:t>)</a:t>
                      </a:r>
                    </a:p>
                  </a:txBody>
                  <a:tcPr marL="68580" marR="68580" marT="0" marB="0" anchor="ctr"/>
                </a:tc>
                <a:tc>
                  <a:txBody>
                    <a:bodyPr/>
                    <a:lstStyle/>
                    <a:p>
                      <a:pPr marL="0" marR="0" algn="ctr">
                        <a:lnSpc>
                          <a:spcPct val="150000"/>
                        </a:lnSpc>
                        <a:spcBef>
                          <a:spcPts val="0"/>
                        </a:spcBef>
                        <a:spcAft>
                          <a:spcPts val="0"/>
                        </a:spcAft>
                      </a:pPr>
                      <a:r>
                        <a:rPr lang="en-US" sz="2000">
                          <a:effectLst/>
                          <a:latin typeface="Arial" charset="0"/>
                          <a:ea typeface="Arial" charset="0"/>
                          <a:cs typeface="Arial" charset="0"/>
                        </a:rPr>
                        <a:t>FCR</a:t>
                      </a:r>
                    </a:p>
                  </a:txBody>
                  <a:tcPr marL="68580" marR="68580" marT="0" marB="0" anchor="ctr"/>
                </a:tc>
                <a:tc>
                  <a:txBody>
                    <a:bodyPr/>
                    <a:lstStyle/>
                    <a:p>
                      <a:pPr marL="0" marR="0" algn="ctr">
                        <a:lnSpc>
                          <a:spcPct val="150000"/>
                        </a:lnSpc>
                        <a:spcBef>
                          <a:spcPts val="0"/>
                        </a:spcBef>
                        <a:spcAft>
                          <a:spcPts val="0"/>
                        </a:spcAft>
                      </a:pPr>
                      <a:r>
                        <a:rPr lang="en-US" sz="2000">
                          <a:effectLst/>
                          <a:latin typeface="Arial" charset="0"/>
                          <a:ea typeface="Arial" charset="0"/>
                          <a:cs typeface="Arial" charset="0"/>
                        </a:rPr>
                        <a:t>Cỡ thu (con/kg)</a:t>
                      </a:r>
                    </a:p>
                  </a:txBody>
                  <a:tcPr marL="68580" marR="68580" marT="0" marB="0" anchor="ctr"/>
                </a:tc>
                <a:tc>
                  <a:txBody>
                    <a:bodyPr/>
                    <a:lstStyle/>
                    <a:p>
                      <a:pPr marL="0" marR="0" algn="ctr">
                        <a:lnSpc>
                          <a:spcPct val="150000"/>
                        </a:lnSpc>
                        <a:spcBef>
                          <a:spcPts val="0"/>
                        </a:spcBef>
                        <a:spcAft>
                          <a:spcPts val="0"/>
                        </a:spcAft>
                      </a:pPr>
                      <a:r>
                        <a:rPr lang="en-US" sz="2000" dirty="0" err="1">
                          <a:effectLst/>
                          <a:latin typeface="Arial" charset="0"/>
                          <a:ea typeface="Arial" charset="0"/>
                          <a:cs typeface="Arial" charset="0"/>
                        </a:rPr>
                        <a:t>Năng</a:t>
                      </a:r>
                      <a:r>
                        <a:rPr lang="en-US" sz="2000" dirty="0">
                          <a:effectLst/>
                          <a:latin typeface="Arial" charset="0"/>
                          <a:ea typeface="Arial" charset="0"/>
                          <a:cs typeface="Arial" charset="0"/>
                        </a:rPr>
                        <a:t> </a:t>
                      </a:r>
                      <a:r>
                        <a:rPr lang="en-US" sz="2000" dirty="0" err="1">
                          <a:effectLst/>
                          <a:latin typeface="Arial" charset="0"/>
                          <a:ea typeface="Arial" charset="0"/>
                          <a:cs typeface="Arial" charset="0"/>
                        </a:rPr>
                        <a:t>suất</a:t>
                      </a:r>
                      <a:r>
                        <a:rPr lang="en-US" sz="2000" dirty="0">
                          <a:effectLst/>
                          <a:latin typeface="Arial" charset="0"/>
                          <a:ea typeface="Arial" charset="0"/>
                          <a:cs typeface="Arial" charset="0"/>
                        </a:rPr>
                        <a:t> </a:t>
                      </a:r>
                    </a:p>
                    <a:p>
                      <a:pPr marL="0" marR="0" algn="ctr">
                        <a:lnSpc>
                          <a:spcPct val="150000"/>
                        </a:lnSpc>
                        <a:spcBef>
                          <a:spcPts val="0"/>
                        </a:spcBef>
                        <a:spcAft>
                          <a:spcPts val="0"/>
                        </a:spcAft>
                      </a:pPr>
                      <a:r>
                        <a:rPr lang="en-US" sz="2000" dirty="0">
                          <a:effectLst/>
                          <a:latin typeface="Arial" charset="0"/>
                          <a:ea typeface="Arial" charset="0"/>
                          <a:cs typeface="Arial" charset="0"/>
                        </a:rPr>
                        <a:t>(</a:t>
                      </a:r>
                      <a:r>
                        <a:rPr lang="en-US" sz="2000" dirty="0" err="1">
                          <a:effectLst/>
                          <a:latin typeface="Arial" charset="0"/>
                          <a:ea typeface="Arial" charset="0"/>
                          <a:cs typeface="Arial" charset="0"/>
                        </a:rPr>
                        <a:t>tấn</a:t>
                      </a:r>
                      <a:r>
                        <a:rPr lang="en-US" sz="2000" dirty="0">
                          <a:effectLst/>
                          <a:latin typeface="Arial" charset="0"/>
                          <a:ea typeface="Arial" charset="0"/>
                          <a:cs typeface="Arial" charset="0"/>
                        </a:rPr>
                        <a:t>/ha)</a:t>
                      </a:r>
                    </a:p>
                  </a:txBody>
                  <a:tcPr marL="68580" marR="68580" marT="0" marB="0" anchor="ctr"/>
                </a:tc>
                <a:extLst>
                  <a:ext uri="{0D108BD9-81ED-4DB2-BD59-A6C34878D82A}">
                    <a16:rowId xmlns="" xmlns:a16="http://schemas.microsoft.com/office/drawing/2014/main" val="10000"/>
                  </a:ext>
                </a:extLst>
              </a:tr>
              <a:tr h="478492">
                <a:tc gridSpan="7">
                  <a:txBody>
                    <a:bodyPr/>
                    <a:lstStyle/>
                    <a:p>
                      <a:pPr marL="0" marR="0" algn="ctr">
                        <a:lnSpc>
                          <a:spcPct val="150000"/>
                        </a:lnSpc>
                        <a:spcBef>
                          <a:spcPts val="0"/>
                        </a:spcBef>
                        <a:spcAft>
                          <a:spcPts val="0"/>
                        </a:spcAft>
                      </a:pPr>
                      <a:r>
                        <a:rPr lang="en-US" sz="2000" dirty="0" err="1">
                          <a:effectLst/>
                          <a:latin typeface="Arial" charset="0"/>
                          <a:ea typeface="Arial" charset="0"/>
                          <a:cs typeface="Arial" charset="0"/>
                        </a:rPr>
                        <a:t>Mô</a:t>
                      </a:r>
                      <a:r>
                        <a:rPr lang="en-US" sz="2000" dirty="0">
                          <a:effectLst/>
                          <a:latin typeface="Arial" charset="0"/>
                          <a:ea typeface="Arial" charset="0"/>
                          <a:cs typeface="Arial" charset="0"/>
                        </a:rPr>
                        <a:t> </a:t>
                      </a:r>
                      <a:r>
                        <a:rPr lang="en-US" sz="2000" dirty="0" err="1">
                          <a:effectLst/>
                          <a:latin typeface="Arial" charset="0"/>
                          <a:ea typeface="Arial" charset="0"/>
                          <a:cs typeface="Arial" charset="0"/>
                        </a:rPr>
                        <a:t>hình</a:t>
                      </a:r>
                      <a:r>
                        <a:rPr lang="en-US" sz="2000" dirty="0">
                          <a:effectLst/>
                          <a:latin typeface="Arial" charset="0"/>
                          <a:ea typeface="Arial" charset="0"/>
                          <a:cs typeface="Arial" charset="0"/>
                        </a:rPr>
                        <a:t> </a:t>
                      </a:r>
                      <a:r>
                        <a:rPr lang="en-US" sz="2000" dirty="0" err="1">
                          <a:effectLst/>
                          <a:latin typeface="Arial" charset="0"/>
                          <a:ea typeface="Arial" charset="0"/>
                          <a:cs typeface="Arial" charset="0"/>
                        </a:rPr>
                        <a:t>thực</a:t>
                      </a:r>
                      <a:r>
                        <a:rPr lang="en-US" sz="2000" dirty="0">
                          <a:effectLst/>
                          <a:latin typeface="Arial" charset="0"/>
                          <a:ea typeface="Arial" charset="0"/>
                          <a:cs typeface="Arial" charset="0"/>
                        </a:rPr>
                        <a:t> </a:t>
                      </a:r>
                      <a:r>
                        <a:rPr lang="en-US" sz="2000" dirty="0" err="1">
                          <a:effectLst/>
                          <a:latin typeface="Arial" charset="0"/>
                          <a:ea typeface="Arial" charset="0"/>
                          <a:cs typeface="Arial" charset="0"/>
                        </a:rPr>
                        <a:t>nghiệm</a:t>
                      </a:r>
                      <a:endParaRPr lang="en-US" sz="2000" dirty="0">
                        <a:effectLst/>
                        <a:latin typeface="Arial" charset="0"/>
                        <a:ea typeface="Arial" charset="0"/>
                        <a:cs typeface="Arial"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478492">
                <a:tc>
                  <a:txBody>
                    <a:bodyPr/>
                    <a:lstStyle/>
                    <a:p>
                      <a:pPr marL="0" marR="0" algn="just">
                        <a:lnSpc>
                          <a:spcPct val="150000"/>
                        </a:lnSpc>
                        <a:spcBef>
                          <a:spcPts val="0"/>
                        </a:spcBef>
                        <a:spcAft>
                          <a:spcPts val="0"/>
                        </a:spcAft>
                      </a:pPr>
                      <a:r>
                        <a:rPr lang="en-US" sz="2000">
                          <a:effectLst/>
                          <a:latin typeface="Arial" charset="0"/>
                          <a:ea typeface="Arial" charset="0"/>
                          <a:cs typeface="Arial" charset="0"/>
                        </a:rPr>
                        <a:t>Ao 1</a:t>
                      </a:r>
                    </a:p>
                  </a:txBody>
                  <a:tcPr marL="68580" marR="68580" marT="0" marB="0"/>
                </a:tc>
                <a:tc>
                  <a:txBody>
                    <a:bodyPr/>
                    <a:lstStyle/>
                    <a:p>
                      <a:pPr marL="0" marR="0" algn="ctr">
                        <a:lnSpc>
                          <a:spcPct val="150000"/>
                        </a:lnSpc>
                        <a:spcBef>
                          <a:spcPts val="0"/>
                        </a:spcBef>
                        <a:spcAft>
                          <a:spcPts val="0"/>
                        </a:spcAft>
                      </a:pPr>
                      <a:r>
                        <a:rPr lang="en-US" sz="2000">
                          <a:effectLst/>
                          <a:latin typeface="Arial" charset="0"/>
                          <a:ea typeface="Arial" charset="0"/>
                          <a:cs typeface="Arial" charset="0"/>
                        </a:rPr>
                        <a:t>2000</a:t>
                      </a:r>
                    </a:p>
                  </a:txBody>
                  <a:tcPr marL="68580" marR="68580" marT="0" marB="0"/>
                </a:tc>
                <a:tc>
                  <a:txBody>
                    <a:bodyPr/>
                    <a:lstStyle/>
                    <a:p>
                      <a:pPr marL="0" marR="0" algn="ctr">
                        <a:lnSpc>
                          <a:spcPct val="150000"/>
                        </a:lnSpc>
                        <a:spcBef>
                          <a:spcPts val="0"/>
                        </a:spcBef>
                        <a:spcAft>
                          <a:spcPts val="0"/>
                        </a:spcAft>
                      </a:pPr>
                      <a:r>
                        <a:rPr lang="en-US" sz="2000" dirty="0">
                          <a:effectLst/>
                          <a:latin typeface="Arial" charset="0"/>
                          <a:ea typeface="Arial" charset="0"/>
                          <a:cs typeface="Arial" charset="0"/>
                        </a:rPr>
                        <a:t>85,16</a:t>
                      </a:r>
                    </a:p>
                  </a:txBody>
                  <a:tcPr marL="68580" marR="68580" marT="0" marB="0"/>
                </a:tc>
                <a:tc>
                  <a:txBody>
                    <a:bodyPr/>
                    <a:lstStyle/>
                    <a:p>
                      <a:pPr marL="0" marR="0" algn="ctr">
                        <a:lnSpc>
                          <a:spcPct val="150000"/>
                        </a:lnSpc>
                        <a:spcBef>
                          <a:spcPts val="0"/>
                        </a:spcBef>
                        <a:spcAft>
                          <a:spcPts val="0"/>
                        </a:spcAft>
                      </a:pPr>
                      <a:r>
                        <a:rPr lang="en-US" sz="2000" b="1" dirty="0">
                          <a:effectLst/>
                          <a:latin typeface="Arial" charset="0"/>
                          <a:ea typeface="Arial" charset="0"/>
                          <a:cs typeface="Arial" charset="0"/>
                        </a:rPr>
                        <a:t>3,53</a:t>
                      </a:r>
                    </a:p>
                  </a:txBody>
                  <a:tcPr marL="68580" marR="68580" marT="0" marB="0"/>
                </a:tc>
                <a:tc>
                  <a:txBody>
                    <a:bodyPr/>
                    <a:lstStyle/>
                    <a:p>
                      <a:pPr marL="0" marR="0" algn="ctr">
                        <a:lnSpc>
                          <a:spcPct val="150000"/>
                        </a:lnSpc>
                        <a:spcBef>
                          <a:spcPts val="0"/>
                        </a:spcBef>
                        <a:spcAft>
                          <a:spcPts val="0"/>
                        </a:spcAft>
                      </a:pPr>
                      <a:r>
                        <a:rPr lang="en-US" sz="2000">
                          <a:effectLst/>
                          <a:latin typeface="Arial" charset="0"/>
                          <a:ea typeface="Arial" charset="0"/>
                          <a:cs typeface="Arial" charset="0"/>
                        </a:rPr>
                        <a:t>1,56</a:t>
                      </a:r>
                    </a:p>
                  </a:txBody>
                  <a:tcPr marL="68580" marR="68580" marT="0" marB="0"/>
                </a:tc>
                <a:tc>
                  <a:txBody>
                    <a:bodyPr/>
                    <a:lstStyle/>
                    <a:p>
                      <a:pPr marL="0" marR="0" algn="ctr">
                        <a:lnSpc>
                          <a:spcPct val="150000"/>
                        </a:lnSpc>
                        <a:spcBef>
                          <a:spcPts val="0"/>
                        </a:spcBef>
                        <a:spcAft>
                          <a:spcPts val="0"/>
                        </a:spcAft>
                      </a:pPr>
                      <a:r>
                        <a:rPr lang="en-US" sz="2000" b="1" dirty="0">
                          <a:effectLst/>
                          <a:latin typeface="Arial" charset="0"/>
                          <a:ea typeface="Arial" charset="0"/>
                          <a:cs typeface="Arial" charset="0"/>
                        </a:rPr>
                        <a:t>53</a:t>
                      </a:r>
                    </a:p>
                  </a:txBody>
                  <a:tcPr marL="68580" marR="68580" marT="0" marB="0"/>
                </a:tc>
                <a:tc>
                  <a:txBody>
                    <a:bodyPr/>
                    <a:lstStyle/>
                    <a:p>
                      <a:pPr marL="0" marR="0" algn="ctr">
                        <a:lnSpc>
                          <a:spcPct val="150000"/>
                        </a:lnSpc>
                        <a:spcBef>
                          <a:spcPts val="0"/>
                        </a:spcBef>
                        <a:spcAft>
                          <a:spcPts val="0"/>
                        </a:spcAft>
                      </a:pPr>
                      <a:r>
                        <a:rPr lang="en-US" sz="2000" b="1" dirty="0">
                          <a:effectLst/>
                          <a:latin typeface="Arial" charset="0"/>
                          <a:ea typeface="Arial" charset="0"/>
                          <a:cs typeface="Arial" charset="0"/>
                        </a:rPr>
                        <a:t>17,67</a:t>
                      </a:r>
                    </a:p>
                  </a:txBody>
                  <a:tcPr marL="68580" marR="68580" marT="0" marB="0"/>
                </a:tc>
                <a:extLst>
                  <a:ext uri="{0D108BD9-81ED-4DB2-BD59-A6C34878D82A}">
                    <a16:rowId xmlns="" xmlns:a16="http://schemas.microsoft.com/office/drawing/2014/main" val="10002"/>
                  </a:ext>
                </a:extLst>
              </a:tr>
              <a:tr h="524405">
                <a:tc>
                  <a:txBody>
                    <a:bodyPr/>
                    <a:lstStyle/>
                    <a:p>
                      <a:pPr marL="0" marR="0" algn="just">
                        <a:lnSpc>
                          <a:spcPct val="150000"/>
                        </a:lnSpc>
                        <a:spcBef>
                          <a:spcPts val="0"/>
                        </a:spcBef>
                        <a:spcAft>
                          <a:spcPts val="0"/>
                        </a:spcAft>
                      </a:pPr>
                      <a:r>
                        <a:rPr lang="en-US" sz="2000">
                          <a:effectLst/>
                          <a:latin typeface="Arial" charset="0"/>
                          <a:ea typeface="Arial" charset="0"/>
                          <a:cs typeface="Arial" charset="0"/>
                        </a:rPr>
                        <a:t>Ao 2</a:t>
                      </a:r>
                    </a:p>
                  </a:txBody>
                  <a:tcPr marL="68580" marR="68580" marT="0" marB="0"/>
                </a:tc>
                <a:tc>
                  <a:txBody>
                    <a:bodyPr/>
                    <a:lstStyle/>
                    <a:p>
                      <a:pPr marL="0" marR="0" algn="ctr">
                        <a:lnSpc>
                          <a:spcPct val="150000"/>
                        </a:lnSpc>
                        <a:spcBef>
                          <a:spcPts val="0"/>
                        </a:spcBef>
                        <a:spcAft>
                          <a:spcPts val="0"/>
                        </a:spcAft>
                      </a:pPr>
                      <a:r>
                        <a:rPr lang="en-US" sz="2000">
                          <a:effectLst/>
                          <a:latin typeface="Arial" charset="0"/>
                          <a:ea typeface="Arial" charset="0"/>
                          <a:cs typeface="Arial" charset="0"/>
                        </a:rPr>
                        <a:t>2000</a:t>
                      </a:r>
                    </a:p>
                  </a:txBody>
                  <a:tcPr marL="68580" marR="68580" marT="0" marB="0"/>
                </a:tc>
                <a:tc>
                  <a:txBody>
                    <a:bodyPr/>
                    <a:lstStyle/>
                    <a:p>
                      <a:pPr marL="0" marR="0" algn="ctr">
                        <a:lnSpc>
                          <a:spcPct val="150000"/>
                        </a:lnSpc>
                        <a:spcBef>
                          <a:spcPts val="0"/>
                        </a:spcBef>
                        <a:spcAft>
                          <a:spcPts val="0"/>
                        </a:spcAft>
                      </a:pPr>
                      <a:r>
                        <a:rPr lang="en-US" sz="2000" dirty="0">
                          <a:effectLst/>
                          <a:latin typeface="Arial" charset="0"/>
                          <a:ea typeface="Arial" charset="0"/>
                          <a:cs typeface="Arial" charset="0"/>
                        </a:rPr>
                        <a:t>79,47</a:t>
                      </a:r>
                    </a:p>
                  </a:txBody>
                  <a:tcPr marL="68580" marR="68580" marT="0" marB="0"/>
                </a:tc>
                <a:tc>
                  <a:txBody>
                    <a:bodyPr/>
                    <a:lstStyle/>
                    <a:p>
                      <a:pPr marL="0" marR="0" algn="ctr">
                        <a:lnSpc>
                          <a:spcPct val="150000"/>
                        </a:lnSpc>
                        <a:spcBef>
                          <a:spcPts val="0"/>
                        </a:spcBef>
                        <a:spcAft>
                          <a:spcPts val="0"/>
                        </a:spcAft>
                      </a:pPr>
                      <a:r>
                        <a:rPr lang="en-US" sz="2000" b="1" dirty="0">
                          <a:effectLst/>
                          <a:latin typeface="Arial" charset="0"/>
                          <a:ea typeface="Arial" charset="0"/>
                          <a:cs typeface="Arial" charset="0"/>
                        </a:rPr>
                        <a:t>3,36</a:t>
                      </a:r>
                    </a:p>
                  </a:txBody>
                  <a:tcPr marL="68580" marR="68580" marT="0" marB="0"/>
                </a:tc>
                <a:tc>
                  <a:txBody>
                    <a:bodyPr/>
                    <a:lstStyle/>
                    <a:p>
                      <a:pPr marL="0" marR="0" algn="ctr">
                        <a:lnSpc>
                          <a:spcPct val="150000"/>
                        </a:lnSpc>
                        <a:spcBef>
                          <a:spcPts val="0"/>
                        </a:spcBef>
                        <a:spcAft>
                          <a:spcPts val="0"/>
                        </a:spcAft>
                      </a:pPr>
                      <a:r>
                        <a:rPr lang="en-US" sz="2000">
                          <a:effectLst/>
                          <a:latin typeface="Arial" charset="0"/>
                          <a:ea typeface="Arial" charset="0"/>
                          <a:cs typeface="Arial" charset="0"/>
                        </a:rPr>
                        <a:t>1,41</a:t>
                      </a:r>
                    </a:p>
                  </a:txBody>
                  <a:tcPr marL="68580" marR="68580" marT="0" marB="0"/>
                </a:tc>
                <a:tc>
                  <a:txBody>
                    <a:bodyPr/>
                    <a:lstStyle/>
                    <a:p>
                      <a:pPr marL="0" marR="0" algn="ctr">
                        <a:lnSpc>
                          <a:spcPct val="150000"/>
                        </a:lnSpc>
                        <a:spcBef>
                          <a:spcPts val="0"/>
                        </a:spcBef>
                        <a:spcAft>
                          <a:spcPts val="0"/>
                        </a:spcAft>
                      </a:pPr>
                      <a:r>
                        <a:rPr lang="en-US" sz="2000" b="1" dirty="0">
                          <a:effectLst/>
                          <a:latin typeface="Arial" charset="0"/>
                          <a:ea typeface="Arial" charset="0"/>
                          <a:cs typeface="Arial" charset="0"/>
                        </a:rPr>
                        <a:t>52</a:t>
                      </a:r>
                    </a:p>
                  </a:txBody>
                  <a:tcPr marL="68580" marR="68580" marT="0" marB="0"/>
                </a:tc>
                <a:tc>
                  <a:txBody>
                    <a:bodyPr/>
                    <a:lstStyle/>
                    <a:p>
                      <a:pPr marL="0" marR="0" algn="ctr">
                        <a:lnSpc>
                          <a:spcPct val="150000"/>
                        </a:lnSpc>
                        <a:spcBef>
                          <a:spcPts val="0"/>
                        </a:spcBef>
                        <a:spcAft>
                          <a:spcPts val="0"/>
                        </a:spcAft>
                      </a:pPr>
                      <a:r>
                        <a:rPr lang="en-US" sz="2000" b="1" dirty="0">
                          <a:effectLst/>
                          <a:latin typeface="Arial" charset="0"/>
                          <a:ea typeface="Arial" charset="0"/>
                          <a:cs typeface="Arial" charset="0"/>
                        </a:rPr>
                        <a:t>16,81</a:t>
                      </a:r>
                    </a:p>
                  </a:txBody>
                  <a:tcPr marL="68580" marR="68580" marT="0" marB="0"/>
                </a:tc>
                <a:extLst>
                  <a:ext uri="{0D108BD9-81ED-4DB2-BD59-A6C34878D82A}">
                    <a16:rowId xmlns="" xmlns:a16="http://schemas.microsoft.com/office/drawing/2014/main" val="10003"/>
                  </a:ext>
                </a:extLst>
              </a:tr>
              <a:tr h="478492">
                <a:tc>
                  <a:txBody>
                    <a:bodyPr/>
                    <a:lstStyle/>
                    <a:p>
                      <a:pPr marL="0" marR="0" algn="just">
                        <a:lnSpc>
                          <a:spcPct val="150000"/>
                        </a:lnSpc>
                        <a:spcBef>
                          <a:spcPts val="0"/>
                        </a:spcBef>
                        <a:spcAft>
                          <a:spcPts val="0"/>
                        </a:spcAft>
                      </a:pPr>
                      <a:r>
                        <a:rPr lang="en-US" sz="2000">
                          <a:effectLst/>
                          <a:latin typeface="Arial" charset="0"/>
                          <a:ea typeface="Arial" charset="0"/>
                          <a:cs typeface="Arial" charset="0"/>
                        </a:rPr>
                        <a:t>Ao rô phi</a:t>
                      </a:r>
                    </a:p>
                  </a:txBody>
                  <a:tcPr marL="68580" marR="68580" marT="0" marB="0"/>
                </a:tc>
                <a:tc>
                  <a:txBody>
                    <a:bodyPr/>
                    <a:lstStyle/>
                    <a:p>
                      <a:pPr marL="0" marR="0" algn="ctr">
                        <a:lnSpc>
                          <a:spcPct val="150000"/>
                        </a:lnSpc>
                        <a:spcBef>
                          <a:spcPts val="0"/>
                        </a:spcBef>
                        <a:spcAft>
                          <a:spcPts val="0"/>
                        </a:spcAft>
                      </a:pPr>
                      <a:r>
                        <a:rPr lang="en-US" sz="2000">
                          <a:effectLst/>
                          <a:latin typeface="Arial" charset="0"/>
                          <a:ea typeface="Arial" charset="0"/>
                          <a:cs typeface="Arial" charset="0"/>
                        </a:rPr>
                        <a:t>5000</a:t>
                      </a:r>
                    </a:p>
                  </a:txBody>
                  <a:tcPr marL="68580" marR="68580" marT="0" marB="0"/>
                </a:tc>
                <a:tc>
                  <a:txBody>
                    <a:bodyPr/>
                    <a:lstStyle/>
                    <a:p>
                      <a:pPr marL="0" marR="0" algn="ctr">
                        <a:lnSpc>
                          <a:spcPct val="150000"/>
                        </a:lnSpc>
                        <a:spcBef>
                          <a:spcPts val="0"/>
                        </a:spcBef>
                        <a:spcAft>
                          <a:spcPts val="0"/>
                        </a:spcAft>
                      </a:pPr>
                      <a:r>
                        <a:rPr lang="en-US" sz="2000">
                          <a:effectLst/>
                          <a:latin typeface="Arial" charset="0"/>
                          <a:ea typeface="Arial" charset="0"/>
                          <a:cs typeface="Arial" charset="0"/>
                        </a:rPr>
                        <a:t>95,00</a:t>
                      </a:r>
                    </a:p>
                  </a:txBody>
                  <a:tcPr marL="68580" marR="68580" marT="0" marB="0"/>
                </a:tc>
                <a:tc>
                  <a:txBody>
                    <a:bodyPr/>
                    <a:lstStyle/>
                    <a:p>
                      <a:pPr marL="0" marR="0" algn="ctr">
                        <a:lnSpc>
                          <a:spcPct val="150000"/>
                        </a:lnSpc>
                        <a:spcBef>
                          <a:spcPts val="0"/>
                        </a:spcBef>
                        <a:spcAft>
                          <a:spcPts val="0"/>
                        </a:spcAft>
                      </a:pPr>
                      <a:r>
                        <a:rPr lang="en-US" sz="2000">
                          <a:effectLst/>
                          <a:latin typeface="Arial" charset="0"/>
                          <a:ea typeface="Arial" charset="0"/>
                          <a:cs typeface="Arial" charset="0"/>
                        </a:rPr>
                        <a:t>1,45</a:t>
                      </a:r>
                    </a:p>
                  </a:txBody>
                  <a:tcPr marL="68580" marR="68580" marT="0" marB="0"/>
                </a:tc>
                <a:tc>
                  <a:txBody>
                    <a:bodyPr/>
                    <a:lstStyle/>
                    <a:p>
                      <a:pPr marL="0" marR="0" algn="ctr">
                        <a:lnSpc>
                          <a:spcPct val="150000"/>
                        </a:lnSpc>
                        <a:spcBef>
                          <a:spcPts val="0"/>
                        </a:spcBef>
                        <a:spcAft>
                          <a:spcPts val="0"/>
                        </a:spcAft>
                      </a:pPr>
                      <a:r>
                        <a:rPr lang="en-US" sz="2000">
                          <a:effectLst/>
                          <a:latin typeface="Arial" charset="0"/>
                          <a:ea typeface="Arial" charset="0"/>
                          <a:cs typeface="Arial" charset="0"/>
                        </a:rPr>
                        <a:t>-</a:t>
                      </a:r>
                    </a:p>
                  </a:txBody>
                  <a:tcPr marL="68580" marR="68580" marT="0" marB="0"/>
                </a:tc>
                <a:tc>
                  <a:txBody>
                    <a:bodyPr/>
                    <a:lstStyle/>
                    <a:p>
                      <a:pPr marL="0" marR="0" algn="ctr">
                        <a:lnSpc>
                          <a:spcPct val="150000"/>
                        </a:lnSpc>
                        <a:spcBef>
                          <a:spcPts val="0"/>
                        </a:spcBef>
                        <a:spcAft>
                          <a:spcPts val="0"/>
                        </a:spcAft>
                      </a:pPr>
                      <a:r>
                        <a:rPr lang="en-US" sz="2000">
                          <a:effectLst/>
                          <a:latin typeface="Arial" charset="0"/>
                          <a:ea typeface="Arial" charset="0"/>
                          <a:cs typeface="Arial" charset="0"/>
                        </a:rPr>
                        <a:t>10</a:t>
                      </a:r>
                    </a:p>
                  </a:txBody>
                  <a:tcPr marL="68580" marR="68580" marT="0" marB="0"/>
                </a:tc>
                <a:tc>
                  <a:txBody>
                    <a:bodyPr/>
                    <a:lstStyle/>
                    <a:p>
                      <a:pPr marL="0" marR="0" algn="ctr">
                        <a:lnSpc>
                          <a:spcPct val="150000"/>
                        </a:lnSpc>
                        <a:spcBef>
                          <a:spcPts val="0"/>
                        </a:spcBef>
                        <a:spcAft>
                          <a:spcPts val="0"/>
                        </a:spcAft>
                      </a:pPr>
                      <a:r>
                        <a:rPr lang="en-US" sz="2000" dirty="0">
                          <a:effectLst/>
                          <a:latin typeface="Arial" charset="0"/>
                          <a:ea typeface="Arial" charset="0"/>
                          <a:cs typeface="Arial" charset="0"/>
                        </a:rPr>
                        <a:t>2,90</a:t>
                      </a:r>
                    </a:p>
                  </a:txBody>
                  <a:tcPr marL="68580" marR="68580" marT="0" marB="0"/>
                </a:tc>
                <a:extLst>
                  <a:ext uri="{0D108BD9-81ED-4DB2-BD59-A6C34878D82A}">
                    <a16:rowId xmlns="" xmlns:a16="http://schemas.microsoft.com/office/drawing/2014/main" val="10004"/>
                  </a:ext>
                </a:extLst>
              </a:tr>
              <a:tr h="478492">
                <a:tc gridSpan="7">
                  <a:txBody>
                    <a:bodyPr/>
                    <a:lstStyle/>
                    <a:p>
                      <a:pPr marL="0" marR="0" algn="ctr">
                        <a:lnSpc>
                          <a:spcPct val="150000"/>
                        </a:lnSpc>
                        <a:spcBef>
                          <a:spcPts val="0"/>
                        </a:spcBef>
                        <a:spcAft>
                          <a:spcPts val="0"/>
                        </a:spcAft>
                      </a:pPr>
                      <a:r>
                        <a:rPr lang="en-US" sz="2000" dirty="0" err="1">
                          <a:effectLst/>
                          <a:latin typeface="Arial" charset="0"/>
                          <a:ea typeface="Arial" charset="0"/>
                          <a:cs typeface="Arial" charset="0"/>
                        </a:rPr>
                        <a:t>Mô</a:t>
                      </a:r>
                      <a:r>
                        <a:rPr lang="en-US" sz="2000" dirty="0">
                          <a:effectLst/>
                          <a:latin typeface="Arial" charset="0"/>
                          <a:ea typeface="Arial" charset="0"/>
                          <a:cs typeface="Arial" charset="0"/>
                        </a:rPr>
                        <a:t> </a:t>
                      </a:r>
                      <a:r>
                        <a:rPr lang="en-US" sz="2000" dirty="0" err="1">
                          <a:effectLst/>
                          <a:latin typeface="Arial" charset="0"/>
                          <a:ea typeface="Arial" charset="0"/>
                          <a:cs typeface="Arial" charset="0"/>
                        </a:rPr>
                        <a:t>hình</a:t>
                      </a:r>
                      <a:r>
                        <a:rPr lang="en-US" sz="2000" dirty="0">
                          <a:effectLst/>
                          <a:latin typeface="Arial" charset="0"/>
                          <a:ea typeface="Arial" charset="0"/>
                          <a:cs typeface="Arial" charset="0"/>
                        </a:rPr>
                        <a:t> </a:t>
                      </a:r>
                      <a:r>
                        <a:rPr lang="en-US" sz="2000" dirty="0" err="1">
                          <a:effectLst/>
                          <a:latin typeface="Arial" charset="0"/>
                          <a:ea typeface="Arial" charset="0"/>
                          <a:cs typeface="Arial" charset="0"/>
                        </a:rPr>
                        <a:t>đối</a:t>
                      </a:r>
                      <a:r>
                        <a:rPr lang="en-US" sz="2000" dirty="0">
                          <a:effectLst/>
                          <a:latin typeface="Arial" charset="0"/>
                          <a:ea typeface="Arial" charset="0"/>
                          <a:cs typeface="Arial" charset="0"/>
                        </a:rPr>
                        <a:t> </a:t>
                      </a:r>
                      <a:r>
                        <a:rPr lang="en-US" sz="2000" dirty="0" err="1">
                          <a:effectLst/>
                          <a:latin typeface="Arial" charset="0"/>
                          <a:ea typeface="Arial" charset="0"/>
                          <a:cs typeface="Arial" charset="0"/>
                        </a:rPr>
                        <a:t>chứng</a:t>
                      </a:r>
                      <a:endParaRPr lang="en-US" sz="2000" dirty="0">
                        <a:effectLst/>
                        <a:latin typeface="Arial" charset="0"/>
                        <a:ea typeface="Arial" charset="0"/>
                        <a:cs typeface="Arial"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5"/>
                  </a:ext>
                </a:extLst>
              </a:tr>
              <a:tr h="478492">
                <a:tc>
                  <a:txBody>
                    <a:bodyPr/>
                    <a:lstStyle/>
                    <a:p>
                      <a:pPr marL="0" marR="0" algn="just">
                        <a:lnSpc>
                          <a:spcPct val="150000"/>
                        </a:lnSpc>
                        <a:spcBef>
                          <a:spcPts val="0"/>
                        </a:spcBef>
                        <a:spcAft>
                          <a:spcPts val="0"/>
                        </a:spcAft>
                      </a:pPr>
                      <a:r>
                        <a:rPr lang="en-US" sz="2000" dirty="0" smtClean="0">
                          <a:effectLst/>
                          <a:latin typeface="Arial" charset="0"/>
                          <a:ea typeface="Arial" charset="0"/>
                          <a:cs typeface="Arial" charset="0"/>
                        </a:rPr>
                        <a:t>ĐC</a:t>
                      </a:r>
                      <a:endParaRPr lang="en-US" sz="2000" dirty="0">
                        <a:effectLst/>
                        <a:latin typeface="Arial" charset="0"/>
                        <a:ea typeface="Arial" charset="0"/>
                        <a:cs typeface="Arial" charset="0"/>
                      </a:endParaRPr>
                    </a:p>
                  </a:txBody>
                  <a:tcPr marL="68580" marR="68580" marT="0" marB="0"/>
                </a:tc>
                <a:tc>
                  <a:txBody>
                    <a:bodyPr/>
                    <a:lstStyle/>
                    <a:p>
                      <a:pPr marL="0" marR="0" algn="ctr">
                        <a:lnSpc>
                          <a:spcPct val="150000"/>
                        </a:lnSpc>
                        <a:spcBef>
                          <a:spcPts val="0"/>
                        </a:spcBef>
                        <a:spcAft>
                          <a:spcPts val="0"/>
                        </a:spcAft>
                      </a:pPr>
                      <a:r>
                        <a:rPr lang="en-US" sz="2000">
                          <a:effectLst/>
                          <a:latin typeface="Arial" charset="0"/>
                          <a:ea typeface="Arial" charset="0"/>
                          <a:cs typeface="Arial" charset="0"/>
                        </a:rPr>
                        <a:t>2000</a:t>
                      </a:r>
                    </a:p>
                  </a:txBody>
                  <a:tcPr marL="68580" marR="68580" marT="0" marB="0"/>
                </a:tc>
                <a:tc>
                  <a:txBody>
                    <a:bodyPr/>
                    <a:lstStyle/>
                    <a:p>
                      <a:pPr marL="0" marR="0" algn="ctr">
                        <a:lnSpc>
                          <a:spcPct val="150000"/>
                        </a:lnSpc>
                        <a:spcBef>
                          <a:spcPts val="0"/>
                        </a:spcBef>
                        <a:spcAft>
                          <a:spcPts val="0"/>
                        </a:spcAft>
                      </a:pPr>
                      <a:r>
                        <a:rPr lang="en-US" sz="2000">
                          <a:effectLst/>
                          <a:latin typeface="Arial" charset="0"/>
                          <a:ea typeface="Arial" charset="0"/>
                          <a:cs typeface="Arial" charset="0"/>
                        </a:rPr>
                        <a:t>80,09</a:t>
                      </a:r>
                    </a:p>
                  </a:txBody>
                  <a:tcPr marL="68580" marR="68580" marT="0" marB="0"/>
                </a:tc>
                <a:tc>
                  <a:txBody>
                    <a:bodyPr/>
                    <a:lstStyle/>
                    <a:p>
                      <a:pPr marL="0" marR="0" algn="ctr">
                        <a:lnSpc>
                          <a:spcPct val="150000"/>
                        </a:lnSpc>
                        <a:spcBef>
                          <a:spcPts val="0"/>
                        </a:spcBef>
                        <a:spcAft>
                          <a:spcPts val="0"/>
                        </a:spcAft>
                      </a:pPr>
                      <a:r>
                        <a:rPr lang="en-US" sz="2000" dirty="0">
                          <a:effectLst/>
                          <a:latin typeface="Arial" charset="0"/>
                          <a:ea typeface="Arial" charset="0"/>
                          <a:cs typeface="Arial" charset="0"/>
                        </a:rPr>
                        <a:t>2,84</a:t>
                      </a:r>
                    </a:p>
                  </a:txBody>
                  <a:tcPr marL="68580" marR="68580" marT="0" marB="0"/>
                </a:tc>
                <a:tc>
                  <a:txBody>
                    <a:bodyPr/>
                    <a:lstStyle/>
                    <a:p>
                      <a:pPr marL="0" marR="0" algn="ctr">
                        <a:lnSpc>
                          <a:spcPct val="150000"/>
                        </a:lnSpc>
                        <a:spcBef>
                          <a:spcPts val="0"/>
                        </a:spcBef>
                        <a:spcAft>
                          <a:spcPts val="0"/>
                        </a:spcAft>
                      </a:pPr>
                      <a:r>
                        <a:rPr lang="en-US" sz="2000">
                          <a:effectLst/>
                          <a:latin typeface="Arial" charset="0"/>
                          <a:ea typeface="Arial" charset="0"/>
                          <a:cs typeface="Arial" charset="0"/>
                        </a:rPr>
                        <a:t>1,46</a:t>
                      </a:r>
                    </a:p>
                  </a:txBody>
                  <a:tcPr marL="68580" marR="68580" marT="0" marB="0"/>
                </a:tc>
                <a:tc>
                  <a:txBody>
                    <a:bodyPr/>
                    <a:lstStyle/>
                    <a:p>
                      <a:pPr marL="0" marR="0" algn="ctr">
                        <a:lnSpc>
                          <a:spcPct val="150000"/>
                        </a:lnSpc>
                        <a:spcBef>
                          <a:spcPts val="0"/>
                        </a:spcBef>
                        <a:spcAft>
                          <a:spcPts val="0"/>
                        </a:spcAft>
                      </a:pPr>
                      <a:r>
                        <a:rPr lang="en-US" sz="2000">
                          <a:effectLst/>
                          <a:latin typeface="Arial" charset="0"/>
                          <a:ea typeface="Arial" charset="0"/>
                          <a:cs typeface="Arial" charset="0"/>
                        </a:rPr>
                        <a:t>62</a:t>
                      </a:r>
                    </a:p>
                  </a:txBody>
                  <a:tcPr marL="68580" marR="68580" marT="0" marB="0"/>
                </a:tc>
                <a:tc>
                  <a:txBody>
                    <a:bodyPr/>
                    <a:lstStyle/>
                    <a:p>
                      <a:pPr marL="0" marR="0" algn="ctr">
                        <a:lnSpc>
                          <a:spcPct val="150000"/>
                        </a:lnSpc>
                        <a:spcBef>
                          <a:spcPts val="0"/>
                        </a:spcBef>
                        <a:spcAft>
                          <a:spcPts val="0"/>
                        </a:spcAft>
                      </a:pPr>
                      <a:r>
                        <a:rPr lang="en-US" sz="2000" dirty="0">
                          <a:effectLst/>
                          <a:latin typeface="Arial" charset="0"/>
                          <a:ea typeface="Arial" charset="0"/>
                          <a:cs typeface="Arial" charset="0"/>
                        </a:rPr>
                        <a:t>14,21</a:t>
                      </a:r>
                    </a:p>
                  </a:txBody>
                  <a:tcPr marL="68580" marR="68580" marT="0" marB="0"/>
                </a:tc>
                <a:extLst>
                  <a:ext uri="{0D108BD9-81ED-4DB2-BD59-A6C34878D82A}">
                    <a16:rowId xmlns="" xmlns:a16="http://schemas.microsoft.com/office/drawing/2014/main" val="10006"/>
                  </a:ext>
                </a:extLst>
              </a:tr>
            </a:tbl>
          </a:graphicData>
        </a:graphic>
      </p:graphicFrame>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3599" y="4457700"/>
            <a:ext cx="3200399" cy="2400299"/>
          </a:xfrm>
          <a:prstGeom prst="rect">
            <a:avLst/>
          </a:prstGeom>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l="23077"/>
          <a:stretch/>
        </p:blipFill>
        <p:spPr>
          <a:xfrm>
            <a:off x="0" y="4494068"/>
            <a:ext cx="3740726" cy="2363932"/>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l="27727" t="27475"/>
          <a:stretch/>
        </p:blipFill>
        <p:spPr>
          <a:xfrm>
            <a:off x="3286846" y="4494068"/>
            <a:ext cx="3183227" cy="2395762"/>
          </a:xfrm>
          <a:prstGeom prst="rect">
            <a:avLst/>
          </a:prstGeom>
        </p:spPr>
      </p:pic>
      <p:sp>
        <p:nvSpPr>
          <p:cNvPr id="9" name="Slide Number Placeholder 8"/>
          <p:cNvSpPr>
            <a:spLocks noGrp="1"/>
          </p:cNvSpPr>
          <p:nvPr>
            <p:ph type="sldNum" sz="quarter" idx="12"/>
          </p:nvPr>
        </p:nvSpPr>
        <p:spPr/>
        <p:txBody>
          <a:bodyPr/>
          <a:lstStyle/>
          <a:p>
            <a:fld id="{5D3FEEAC-6021-184A-936A-D26E75467C87}" type="slidenum">
              <a:rPr lang="en-US" smtClean="0"/>
              <a:t>23</a:t>
            </a:fld>
            <a:endParaRPr lang="en-US"/>
          </a:p>
        </p:txBody>
      </p:sp>
    </p:spTree>
    <p:extLst>
      <p:ext uri="{BB962C8B-B14F-4D97-AF65-F5344CB8AC3E}">
        <p14:creationId xmlns:p14="http://schemas.microsoft.com/office/powerpoint/2010/main" val="17522009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563342"/>
          </a:xfrm>
        </p:spPr>
        <p:txBody>
          <a:bodyPr>
            <a:normAutofit/>
          </a:bodyPr>
          <a:lstStyle/>
          <a:p>
            <a:pPr algn="ctr"/>
            <a:r>
              <a:rPr lang="en-US" sz="2800" b="1" dirty="0" err="1" smtClean="0">
                <a:latin typeface="Arial" charset="0"/>
                <a:ea typeface="Arial" charset="0"/>
                <a:cs typeface="Arial" charset="0"/>
              </a:rPr>
              <a:t>Tôm</a:t>
            </a:r>
            <a:r>
              <a:rPr lang="en-US" sz="2800" b="1" dirty="0" smtClean="0">
                <a:latin typeface="Arial" charset="0"/>
                <a:ea typeface="Arial" charset="0"/>
                <a:cs typeface="Arial" charset="0"/>
              </a:rPr>
              <a:t> </a:t>
            </a:r>
            <a:r>
              <a:rPr lang="mr-IN" sz="2800" b="1" dirty="0" smtClean="0">
                <a:latin typeface="Arial" charset="0"/>
                <a:ea typeface="Arial" charset="0"/>
                <a:cs typeface="Arial" charset="0"/>
              </a:rPr>
              <a:t>–</a:t>
            </a:r>
            <a:r>
              <a:rPr lang="en-US" sz="2800" b="1" dirty="0" smtClean="0">
                <a:latin typeface="Arial" charset="0"/>
                <a:ea typeface="Arial" charset="0"/>
                <a:cs typeface="Arial" charset="0"/>
              </a:rPr>
              <a:t> rô phi: </a:t>
            </a:r>
            <a:r>
              <a:rPr lang="en-US" sz="2800" b="1" dirty="0">
                <a:latin typeface="Arial" charset="0"/>
                <a:ea typeface="Arial" charset="0"/>
                <a:cs typeface="Arial" charset="0"/>
              </a:rPr>
              <a:t>H</a:t>
            </a:r>
            <a:r>
              <a:rPr lang="en-US" sz="2800" b="1" dirty="0" smtClean="0">
                <a:latin typeface="Arial" charset="0"/>
                <a:ea typeface="Arial" charset="0"/>
                <a:cs typeface="Arial" charset="0"/>
              </a:rPr>
              <a:t>iệu quả kinh tế</a:t>
            </a:r>
            <a:endParaRPr lang="en-US" sz="2800" b="1" dirty="0">
              <a:latin typeface="Arial" charset="0"/>
              <a:ea typeface="Arial" charset="0"/>
              <a:cs typeface="Arial"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8960862"/>
              </p:ext>
            </p:extLst>
          </p:nvPr>
        </p:nvGraphicFramePr>
        <p:xfrm>
          <a:off x="59961" y="563342"/>
          <a:ext cx="9024078" cy="6397259"/>
        </p:xfrm>
        <a:graphic>
          <a:graphicData uri="http://schemas.openxmlformats.org/drawingml/2006/table">
            <a:tbl>
              <a:tblPr firstRow="1" firstCol="1" bandRow="1">
                <a:tableStyleId>{5C22544A-7EE6-4342-B048-85BDC9FD1C3A}</a:tableStyleId>
              </a:tblPr>
              <a:tblGrid>
                <a:gridCol w="2530839">
                  <a:extLst>
                    <a:ext uri="{9D8B030D-6E8A-4147-A177-3AD203B41FA5}">
                      <a16:colId xmlns="" xmlns:a16="http://schemas.microsoft.com/office/drawing/2014/main" val="20000"/>
                    </a:ext>
                  </a:extLst>
                </a:gridCol>
                <a:gridCol w="3098381">
                  <a:extLst>
                    <a:ext uri="{9D8B030D-6E8A-4147-A177-3AD203B41FA5}">
                      <a16:colId xmlns="" xmlns:a16="http://schemas.microsoft.com/office/drawing/2014/main" val="20001"/>
                    </a:ext>
                  </a:extLst>
                </a:gridCol>
                <a:gridCol w="1647796">
                  <a:extLst>
                    <a:ext uri="{9D8B030D-6E8A-4147-A177-3AD203B41FA5}">
                      <a16:colId xmlns="" xmlns:a16="http://schemas.microsoft.com/office/drawing/2014/main" val="20002"/>
                    </a:ext>
                  </a:extLst>
                </a:gridCol>
                <a:gridCol w="1747062">
                  <a:extLst>
                    <a:ext uri="{9D8B030D-6E8A-4147-A177-3AD203B41FA5}">
                      <a16:colId xmlns="" xmlns:a16="http://schemas.microsoft.com/office/drawing/2014/main" val="20003"/>
                    </a:ext>
                  </a:extLst>
                </a:gridCol>
              </a:tblGrid>
              <a:tr h="856237">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Chi phí (đồng)</a:t>
                      </a:r>
                    </a:p>
                  </a:txBody>
                  <a:tcPr marL="64411" marR="64411" marT="0" marB="0" anchor="ctr"/>
                </a:tc>
                <a:tc>
                  <a:txBody>
                    <a:bodyPr/>
                    <a:lstStyle/>
                    <a:p>
                      <a:pPr marL="0" marR="0" algn="ctr">
                        <a:lnSpc>
                          <a:spcPct val="115000"/>
                        </a:lnSpc>
                        <a:spcBef>
                          <a:spcPts val="300"/>
                        </a:spcBef>
                        <a:spcAft>
                          <a:spcPts val="300"/>
                        </a:spcAft>
                      </a:pPr>
                      <a:r>
                        <a:rPr lang="en-US" sz="1800" dirty="0">
                          <a:effectLst/>
                          <a:latin typeface="Arial" charset="0"/>
                          <a:ea typeface="Arial" charset="0"/>
                          <a:cs typeface="Arial" charset="0"/>
                        </a:rPr>
                        <a:t>Chi </a:t>
                      </a:r>
                      <a:r>
                        <a:rPr lang="en-US" sz="1800" dirty="0" err="1">
                          <a:effectLst/>
                          <a:latin typeface="Arial" charset="0"/>
                          <a:ea typeface="Arial" charset="0"/>
                          <a:cs typeface="Arial" charset="0"/>
                        </a:rPr>
                        <a:t>phí</a:t>
                      </a:r>
                      <a:r>
                        <a:rPr lang="en-US" sz="1800" dirty="0">
                          <a:effectLst/>
                          <a:latin typeface="Arial" charset="0"/>
                          <a:ea typeface="Arial" charset="0"/>
                          <a:cs typeface="Arial" charset="0"/>
                        </a:rPr>
                        <a:t> </a:t>
                      </a:r>
                      <a:r>
                        <a:rPr lang="en-US" sz="1800" dirty="0" err="1">
                          <a:effectLst/>
                          <a:latin typeface="Arial" charset="0"/>
                          <a:ea typeface="Arial" charset="0"/>
                          <a:cs typeface="Arial" charset="0"/>
                        </a:rPr>
                        <a:t>và</a:t>
                      </a:r>
                      <a:r>
                        <a:rPr lang="en-US" sz="1800" dirty="0">
                          <a:effectLst/>
                          <a:latin typeface="Arial" charset="0"/>
                          <a:ea typeface="Arial" charset="0"/>
                          <a:cs typeface="Arial" charset="0"/>
                        </a:rPr>
                        <a:t> </a:t>
                      </a:r>
                      <a:r>
                        <a:rPr lang="en-US" sz="1800" dirty="0" err="1">
                          <a:effectLst/>
                          <a:latin typeface="Arial" charset="0"/>
                          <a:ea typeface="Arial" charset="0"/>
                          <a:cs typeface="Arial" charset="0"/>
                        </a:rPr>
                        <a:t>doanh</a:t>
                      </a:r>
                      <a:r>
                        <a:rPr lang="en-US" sz="1800" dirty="0">
                          <a:effectLst/>
                          <a:latin typeface="Arial" charset="0"/>
                          <a:ea typeface="Arial" charset="0"/>
                          <a:cs typeface="Arial" charset="0"/>
                        </a:rPr>
                        <a:t> </a:t>
                      </a:r>
                      <a:r>
                        <a:rPr lang="en-US" sz="1800" dirty="0" err="1">
                          <a:effectLst/>
                          <a:latin typeface="Arial" charset="0"/>
                          <a:ea typeface="Arial" charset="0"/>
                          <a:cs typeface="Arial" charset="0"/>
                        </a:rPr>
                        <a:t>thu</a:t>
                      </a:r>
                      <a:r>
                        <a:rPr lang="en-US" sz="1800" dirty="0">
                          <a:effectLst/>
                          <a:latin typeface="Arial" charset="0"/>
                          <a:ea typeface="Arial" charset="0"/>
                          <a:cs typeface="Arial" charset="0"/>
                        </a:rPr>
                        <a:t> </a:t>
                      </a:r>
                      <a:r>
                        <a:rPr lang="en-US" sz="1800" dirty="0" smtClean="0">
                          <a:effectLst/>
                          <a:latin typeface="Arial" charset="0"/>
                          <a:ea typeface="Arial" charset="0"/>
                          <a:cs typeface="Arial" charset="0"/>
                        </a:rPr>
                        <a:t>TN</a:t>
                      </a:r>
                      <a:r>
                        <a:rPr lang="en-US" sz="1800" baseline="0" dirty="0" smtClean="0">
                          <a:effectLst/>
                          <a:latin typeface="Arial" charset="0"/>
                          <a:ea typeface="Arial" charset="0"/>
                          <a:cs typeface="Arial" charset="0"/>
                        </a:rPr>
                        <a:t> </a:t>
                      </a:r>
                      <a:r>
                        <a:rPr lang="en-US" sz="1800" dirty="0" smtClean="0">
                          <a:effectLst/>
                          <a:latin typeface="Arial" charset="0"/>
                          <a:ea typeface="Arial" charset="0"/>
                          <a:cs typeface="Arial" charset="0"/>
                        </a:rPr>
                        <a:t>(2 </a:t>
                      </a:r>
                      <a:r>
                        <a:rPr lang="en-US" sz="1800" dirty="0" err="1">
                          <a:effectLst/>
                          <a:latin typeface="Arial" charset="0"/>
                          <a:ea typeface="Arial" charset="0"/>
                          <a:cs typeface="Arial" charset="0"/>
                        </a:rPr>
                        <a:t>ao</a:t>
                      </a:r>
                      <a:r>
                        <a:rPr lang="en-US" sz="1800" dirty="0">
                          <a:effectLst/>
                          <a:latin typeface="Arial" charset="0"/>
                          <a:ea typeface="Arial" charset="0"/>
                          <a:cs typeface="Arial" charset="0"/>
                        </a:rPr>
                        <a:t>, </a:t>
                      </a:r>
                      <a:r>
                        <a:rPr lang="en-US" sz="1800" dirty="0" err="1">
                          <a:effectLst/>
                          <a:latin typeface="Arial" charset="0"/>
                          <a:ea typeface="Arial" charset="0"/>
                          <a:cs typeface="Arial" charset="0"/>
                        </a:rPr>
                        <a:t>mỗi</a:t>
                      </a:r>
                      <a:r>
                        <a:rPr lang="en-US" sz="1800" dirty="0">
                          <a:effectLst/>
                          <a:latin typeface="Arial" charset="0"/>
                          <a:ea typeface="Arial" charset="0"/>
                          <a:cs typeface="Arial" charset="0"/>
                        </a:rPr>
                        <a:t> </a:t>
                      </a:r>
                      <a:r>
                        <a:rPr lang="en-US" sz="1800" dirty="0" err="1">
                          <a:effectLst/>
                          <a:latin typeface="Arial" charset="0"/>
                          <a:ea typeface="Arial" charset="0"/>
                          <a:cs typeface="Arial" charset="0"/>
                        </a:rPr>
                        <a:t>ao</a:t>
                      </a:r>
                      <a:r>
                        <a:rPr lang="en-US" sz="1800" dirty="0">
                          <a:effectLst/>
                          <a:latin typeface="Arial" charset="0"/>
                          <a:ea typeface="Arial" charset="0"/>
                          <a:cs typeface="Arial" charset="0"/>
                        </a:rPr>
                        <a:t> 2000m</a:t>
                      </a:r>
                      <a:r>
                        <a:rPr lang="en-US" sz="1800" baseline="30000" dirty="0">
                          <a:effectLst/>
                          <a:latin typeface="Arial" charset="0"/>
                          <a:ea typeface="Arial" charset="0"/>
                          <a:cs typeface="Arial" charset="0"/>
                        </a:rPr>
                        <a:t>2</a:t>
                      </a:r>
                      <a:r>
                        <a:rPr lang="en-US" sz="1800" dirty="0">
                          <a:effectLst/>
                          <a:latin typeface="Arial" charset="0"/>
                          <a:ea typeface="Arial" charset="0"/>
                          <a:cs typeface="Arial" charset="0"/>
                        </a:rPr>
                        <a:t>)</a:t>
                      </a:r>
                    </a:p>
                  </a:txBody>
                  <a:tcPr marL="64411" marR="64411" marT="0" marB="0" anchor="ctr"/>
                </a:tc>
                <a:tc>
                  <a:txBody>
                    <a:bodyPr/>
                    <a:lstStyle/>
                    <a:p>
                      <a:pPr marL="0" marR="0" algn="ctr">
                        <a:lnSpc>
                          <a:spcPct val="115000"/>
                        </a:lnSpc>
                        <a:spcBef>
                          <a:spcPts val="300"/>
                        </a:spcBef>
                        <a:spcAft>
                          <a:spcPts val="300"/>
                        </a:spcAft>
                      </a:pPr>
                      <a:r>
                        <a:rPr lang="en-US" sz="1800" dirty="0">
                          <a:effectLst/>
                          <a:latin typeface="Arial" charset="0"/>
                          <a:ea typeface="Arial" charset="0"/>
                          <a:cs typeface="Arial" charset="0"/>
                        </a:rPr>
                        <a:t>Chi </a:t>
                      </a:r>
                      <a:r>
                        <a:rPr lang="en-US" sz="1800" dirty="0" err="1">
                          <a:effectLst/>
                          <a:latin typeface="Arial" charset="0"/>
                          <a:ea typeface="Arial" charset="0"/>
                          <a:cs typeface="Arial" charset="0"/>
                        </a:rPr>
                        <a:t>phí</a:t>
                      </a:r>
                      <a:r>
                        <a:rPr lang="en-US" sz="1800" dirty="0">
                          <a:effectLst/>
                          <a:latin typeface="Arial" charset="0"/>
                          <a:ea typeface="Arial" charset="0"/>
                          <a:cs typeface="Arial" charset="0"/>
                        </a:rPr>
                        <a:t> 1 </a:t>
                      </a:r>
                      <a:r>
                        <a:rPr lang="en-US" sz="1800" dirty="0" err="1">
                          <a:effectLst/>
                          <a:latin typeface="Arial" charset="0"/>
                          <a:ea typeface="Arial" charset="0"/>
                          <a:cs typeface="Arial" charset="0"/>
                        </a:rPr>
                        <a:t>ao</a:t>
                      </a:r>
                      <a:r>
                        <a:rPr lang="en-US" sz="1800" dirty="0">
                          <a:effectLst/>
                          <a:latin typeface="Arial" charset="0"/>
                          <a:ea typeface="Arial" charset="0"/>
                          <a:cs typeface="Arial" charset="0"/>
                        </a:rPr>
                        <a:t> </a:t>
                      </a:r>
                      <a:r>
                        <a:rPr lang="en-US" sz="1800" dirty="0" smtClean="0">
                          <a:effectLst/>
                          <a:latin typeface="Arial" charset="0"/>
                          <a:ea typeface="Arial" charset="0"/>
                          <a:cs typeface="Arial" charset="0"/>
                        </a:rPr>
                        <a:t>TN (2000m</a:t>
                      </a:r>
                      <a:r>
                        <a:rPr lang="en-US" sz="1800" baseline="30000" dirty="0" smtClean="0">
                          <a:effectLst/>
                          <a:latin typeface="Arial" charset="0"/>
                          <a:ea typeface="Arial" charset="0"/>
                          <a:cs typeface="Arial" charset="0"/>
                        </a:rPr>
                        <a:t>2</a:t>
                      </a:r>
                      <a:r>
                        <a:rPr lang="en-US" sz="1800" dirty="0">
                          <a:effectLst/>
                          <a:latin typeface="Arial" charset="0"/>
                          <a:ea typeface="Arial" charset="0"/>
                          <a:cs typeface="Arial" charset="0"/>
                        </a:rPr>
                        <a:t>)</a:t>
                      </a:r>
                    </a:p>
                  </a:txBody>
                  <a:tcPr marL="64411" marR="64411" marT="0" marB="0" anchor="ctr"/>
                </a:tc>
                <a:tc>
                  <a:txBody>
                    <a:bodyPr/>
                    <a:lstStyle/>
                    <a:p>
                      <a:pPr marL="0" marR="0" algn="ctr">
                        <a:lnSpc>
                          <a:spcPct val="115000"/>
                        </a:lnSpc>
                        <a:spcBef>
                          <a:spcPts val="300"/>
                        </a:spcBef>
                        <a:spcAft>
                          <a:spcPts val="300"/>
                        </a:spcAft>
                      </a:pPr>
                      <a:r>
                        <a:rPr lang="en-US" sz="1800" dirty="0">
                          <a:effectLst/>
                          <a:latin typeface="Arial" charset="0"/>
                          <a:ea typeface="Arial" charset="0"/>
                          <a:cs typeface="Arial" charset="0"/>
                        </a:rPr>
                        <a:t>Chi </a:t>
                      </a:r>
                      <a:r>
                        <a:rPr lang="en-US" sz="1800" dirty="0" err="1">
                          <a:effectLst/>
                          <a:latin typeface="Arial" charset="0"/>
                          <a:ea typeface="Arial" charset="0"/>
                          <a:cs typeface="Arial" charset="0"/>
                        </a:rPr>
                        <a:t>phí</a:t>
                      </a:r>
                      <a:r>
                        <a:rPr lang="en-US" sz="1800" dirty="0">
                          <a:effectLst/>
                          <a:latin typeface="Arial" charset="0"/>
                          <a:ea typeface="Arial" charset="0"/>
                          <a:cs typeface="Arial" charset="0"/>
                        </a:rPr>
                        <a:t> </a:t>
                      </a:r>
                      <a:r>
                        <a:rPr lang="en-US" sz="1800" dirty="0" err="1">
                          <a:effectLst/>
                          <a:latin typeface="Arial" charset="0"/>
                          <a:ea typeface="Arial" charset="0"/>
                          <a:cs typeface="Arial" charset="0"/>
                        </a:rPr>
                        <a:t>ao</a:t>
                      </a:r>
                      <a:r>
                        <a:rPr lang="en-US" sz="1800" dirty="0">
                          <a:effectLst/>
                          <a:latin typeface="Arial" charset="0"/>
                          <a:ea typeface="Arial" charset="0"/>
                          <a:cs typeface="Arial" charset="0"/>
                        </a:rPr>
                        <a:t> </a:t>
                      </a:r>
                      <a:r>
                        <a:rPr lang="en-US" sz="1800" dirty="0" smtClean="0">
                          <a:effectLst/>
                          <a:latin typeface="Arial" charset="0"/>
                          <a:ea typeface="Arial" charset="0"/>
                          <a:cs typeface="Arial" charset="0"/>
                        </a:rPr>
                        <a:t>ĐC</a:t>
                      </a:r>
                      <a:r>
                        <a:rPr lang="en-US" sz="1800" baseline="0" dirty="0" smtClean="0">
                          <a:effectLst/>
                          <a:latin typeface="Arial" charset="0"/>
                          <a:ea typeface="Arial" charset="0"/>
                          <a:cs typeface="Arial" charset="0"/>
                        </a:rPr>
                        <a:t> </a:t>
                      </a:r>
                      <a:r>
                        <a:rPr lang="en-US" sz="1800" dirty="0" smtClean="0">
                          <a:effectLst/>
                          <a:latin typeface="Arial" charset="0"/>
                          <a:ea typeface="Arial" charset="0"/>
                          <a:cs typeface="Arial" charset="0"/>
                        </a:rPr>
                        <a:t>(2000m</a:t>
                      </a:r>
                      <a:r>
                        <a:rPr lang="en-US" sz="1800" baseline="30000" dirty="0" smtClean="0">
                          <a:effectLst/>
                          <a:latin typeface="Arial" charset="0"/>
                          <a:ea typeface="Arial" charset="0"/>
                          <a:cs typeface="Arial" charset="0"/>
                        </a:rPr>
                        <a:t>2</a:t>
                      </a:r>
                      <a:r>
                        <a:rPr lang="en-US" sz="1800" dirty="0">
                          <a:effectLst/>
                          <a:latin typeface="Arial" charset="0"/>
                          <a:ea typeface="Arial" charset="0"/>
                          <a:cs typeface="Arial" charset="0"/>
                        </a:rPr>
                        <a:t>)</a:t>
                      </a:r>
                    </a:p>
                  </a:txBody>
                  <a:tcPr marL="64411" marR="64411" marT="0" marB="0" anchor="ctr"/>
                </a:tc>
                <a:extLst>
                  <a:ext uri="{0D108BD9-81ED-4DB2-BD59-A6C34878D82A}">
                    <a16:rowId xmlns="" xmlns:a16="http://schemas.microsoft.com/office/drawing/2014/main" val="10000"/>
                  </a:ext>
                </a:extLst>
              </a:tr>
              <a:tr h="340906">
                <a:tc>
                  <a:txBody>
                    <a:bodyPr/>
                    <a:lstStyle/>
                    <a:p>
                      <a:pPr marL="0" marR="0" algn="just">
                        <a:lnSpc>
                          <a:spcPct val="115000"/>
                        </a:lnSpc>
                        <a:spcBef>
                          <a:spcPts val="300"/>
                        </a:spcBef>
                        <a:spcAft>
                          <a:spcPts val="300"/>
                        </a:spcAft>
                      </a:pPr>
                      <a:r>
                        <a:rPr lang="en-US" sz="1800">
                          <a:effectLst/>
                          <a:latin typeface="Arial" charset="0"/>
                          <a:ea typeface="Arial" charset="0"/>
                          <a:cs typeface="Arial" charset="0"/>
                        </a:rPr>
                        <a:t>Chi phí cố định</a:t>
                      </a:r>
                    </a:p>
                  </a:txBody>
                  <a:tcPr marL="64411" marR="64411"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438.155.000</a:t>
                      </a:r>
                    </a:p>
                  </a:txBody>
                  <a:tcPr marL="64411" marR="64411" marT="0" marB="0" anchor="b"/>
                </a:tc>
                <a:tc>
                  <a:txBody>
                    <a:bodyPr/>
                    <a:lstStyle/>
                    <a:p>
                      <a:pPr marL="0" marR="0" algn="ctr">
                        <a:lnSpc>
                          <a:spcPct val="115000"/>
                        </a:lnSpc>
                        <a:spcBef>
                          <a:spcPts val="300"/>
                        </a:spcBef>
                        <a:spcAft>
                          <a:spcPts val="300"/>
                        </a:spcAft>
                      </a:pPr>
                      <a:r>
                        <a:rPr lang="en-US" sz="1800" dirty="0">
                          <a:solidFill>
                            <a:srgbClr val="FF0000"/>
                          </a:solidFill>
                          <a:effectLst/>
                          <a:latin typeface="Arial" charset="0"/>
                          <a:ea typeface="Arial" charset="0"/>
                          <a:cs typeface="Arial" charset="0"/>
                        </a:rPr>
                        <a:t>219.077.500</a:t>
                      </a:r>
                    </a:p>
                  </a:txBody>
                  <a:tcPr marL="64411" marR="64411" marT="0" marB="0" anchor="b"/>
                </a:tc>
                <a:tc>
                  <a:txBody>
                    <a:bodyPr/>
                    <a:lstStyle/>
                    <a:p>
                      <a:pPr marL="0" marR="0" algn="ctr">
                        <a:lnSpc>
                          <a:spcPct val="115000"/>
                        </a:lnSpc>
                        <a:spcBef>
                          <a:spcPts val="300"/>
                        </a:spcBef>
                        <a:spcAft>
                          <a:spcPts val="300"/>
                        </a:spcAft>
                      </a:pPr>
                      <a:r>
                        <a:rPr lang="en-US" sz="1800" dirty="0">
                          <a:solidFill>
                            <a:srgbClr val="FF0000"/>
                          </a:solidFill>
                          <a:effectLst/>
                          <a:latin typeface="Arial" charset="0"/>
                          <a:ea typeface="Arial" charset="0"/>
                          <a:cs typeface="Arial" charset="0"/>
                        </a:rPr>
                        <a:t>195.800.000</a:t>
                      </a:r>
                    </a:p>
                  </a:txBody>
                  <a:tcPr marL="64411" marR="64411" marT="0" marB="0" anchor="b"/>
                </a:tc>
                <a:extLst>
                  <a:ext uri="{0D108BD9-81ED-4DB2-BD59-A6C34878D82A}">
                    <a16:rowId xmlns="" xmlns:a16="http://schemas.microsoft.com/office/drawing/2014/main" val="10001"/>
                  </a:ext>
                </a:extLst>
              </a:tr>
              <a:tr h="340906">
                <a:tc>
                  <a:txBody>
                    <a:bodyPr/>
                    <a:lstStyle/>
                    <a:p>
                      <a:pPr marL="0" marR="0" algn="just">
                        <a:lnSpc>
                          <a:spcPct val="115000"/>
                        </a:lnSpc>
                        <a:spcBef>
                          <a:spcPts val="300"/>
                        </a:spcBef>
                        <a:spcAft>
                          <a:spcPts val="300"/>
                        </a:spcAft>
                      </a:pPr>
                      <a:r>
                        <a:rPr lang="en-US" sz="1800">
                          <a:effectLst/>
                          <a:latin typeface="Arial" charset="0"/>
                          <a:ea typeface="Arial" charset="0"/>
                          <a:cs typeface="Arial" charset="0"/>
                        </a:rPr>
                        <a:t>Chi phí sản xuất</a:t>
                      </a:r>
                    </a:p>
                  </a:txBody>
                  <a:tcPr marL="64411" marR="64411"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494.170.220</a:t>
                      </a:r>
                    </a:p>
                  </a:txBody>
                  <a:tcPr marL="64411" marR="64411"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247.085.110</a:t>
                      </a:r>
                    </a:p>
                  </a:txBody>
                  <a:tcPr marL="64411" marR="64411"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217.155.750</a:t>
                      </a:r>
                    </a:p>
                  </a:txBody>
                  <a:tcPr marL="64411" marR="64411" marT="0" marB="0" anchor="b"/>
                </a:tc>
                <a:extLst>
                  <a:ext uri="{0D108BD9-81ED-4DB2-BD59-A6C34878D82A}">
                    <a16:rowId xmlns="" xmlns:a16="http://schemas.microsoft.com/office/drawing/2014/main" val="10002"/>
                  </a:ext>
                </a:extLst>
              </a:tr>
              <a:tr h="314718">
                <a:tc>
                  <a:txBody>
                    <a:bodyPr/>
                    <a:lstStyle/>
                    <a:p>
                      <a:pPr marL="0" marR="0" algn="just">
                        <a:lnSpc>
                          <a:spcPct val="115000"/>
                        </a:lnSpc>
                        <a:spcBef>
                          <a:spcPts val="300"/>
                        </a:spcBef>
                        <a:spcAft>
                          <a:spcPts val="300"/>
                        </a:spcAft>
                      </a:pPr>
                      <a:r>
                        <a:rPr lang="en-US" sz="1800">
                          <a:effectLst/>
                          <a:latin typeface="Arial" charset="0"/>
                          <a:ea typeface="Arial" charset="0"/>
                          <a:cs typeface="Arial" charset="0"/>
                        </a:rPr>
                        <a:t>Con giống</a:t>
                      </a:r>
                    </a:p>
                  </a:txBody>
                  <a:tcPr marL="64411" marR="64411"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78.400.000</a:t>
                      </a:r>
                    </a:p>
                  </a:txBody>
                  <a:tcPr marL="64411" marR="64411"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39.200.000</a:t>
                      </a:r>
                    </a:p>
                  </a:txBody>
                  <a:tcPr marL="64411" marR="64411"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24.200.000</a:t>
                      </a:r>
                    </a:p>
                  </a:txBody>
                  <a:tcPr marL="64411" marR="64411" marT="0" marB="0" anchor="b"/>
                </a:tc>
                <a:extLst>
                  <a:ext uri="{0D108BD9-81ED-4DB2-BD59-A6C34878D82A}">
                    <a16:rowId xmlns="" xmlns:a16="http://schemas.microsoft.com/office/drawing/2014/main" val="10003"/>
                  </a:ext>
                </a:extLst>
              </a:tr>
              <a:tr h="340906">
                <a:tc>
                  <a:txBody>
                    <a:bodyPr/>
                    <a:lstStyle/>
                    <a:p>
                      <a:pPr marL="0" marR="0" algn="just">
                        <a:lnSpc>
                          <a:spcPct val="115000"/>
                        </a:lnSpc>
                        <a:spcBef>
                          <a:spcPts val="300"/>
                        </a:spcBef>
                        <a:spcAft>
                          <a:spcPts val="300"/>
                        </a:spcAft>
                      </a:pPr>
                      <a:r>
                        <a:rPr lang="en-US" sz="1800">
                          <a:effectLst/>
                          <a:latin typeface="Arial" charset="0"/>
                          <a:ea typeface="Arial" charset="0"/>
                          <a:cs typeface="Arial" charset="0"/>
                        </a:rPr>
                        <a:t>Thức ăn</a:t>
                      </a:r>
                    </a:p>
                  </a:txBody>
                  <a:tcPr marL="64411" marR="64411"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325.268.150</a:t>
                      </a:r>
                    </a:p>
                  </a:txBody>
                  <a:tcPr marL="64411" marR="64411"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162.634.075</a:t>
                      </a:r>
                    </a:p>
                  </a:txBody>
                  <a:tcPr marL="64411" marR="64411"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130.212.000</a:t>
                      </a:r>
                    </a:p>
                  </a:txBody>
                  <a:tcPr marL="64411" marR="64411" marT="0" marB="0" anchor="b"/>
                </a:tc>
                <a:extLst>
                  <a:ext uri="{0D108BD9-81ED-4DB2-BD59-A6C34878D82A}">
                    <a16:rowId xmlns="" xmlns:a16="http://schemas.microsoft.com/office/drawing/2014/main" val="10004"/>
                  </a:ext>
                </a:extLst>
              </a:tr>
              <a:tr h="314718">
                <a:tc>
                  <a:txBody>
                    <a:bodyPr/>
                    <a:lstStyle/>
                    <a:p>
                      <a:pPr marL="0" marR="0" algn="just">
                        <a:lnSpc>
                          <a:spcPct val="115000"/>
                        </a:lnSpc>
                        <a:spcBef>
                          <a:spcPts val="300"/>
                        </a:spcBef>
                        <a:spcAft>
                          <a:spcPts val="300"/>
                        </a:spcAft>
                      </a:pPr>
                      <a:r>
                        <a:rPr lang="en-US" sz="1800">
                          <a:effectLst/>
                          <a:latin typeface="Arial" charset="0"/>
                          <a:ea typeface="Arial" charset="0"/>
                          <a:cs typeface="Arial" charset="0"/>
                        </a:rPr>
                        <a:t>Chế phẩm sinh học</a:t>
                      </a:r>
                    </a:p>
                  </a:txBody>
                  <a:tcPr marL="64411" marR="64411"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4.950.000</a:t>
                      </a:r>
                    </a:p>
                  </a:txBody>
                  <a:tcPr marL="64411" marR="64411"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2.475.000</a:t>
                      </a:r>
                    </a:p>
                  </a:txBody>
                  <a:tcPr marL="64411" marR="64411"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2.250.000</a:t>
                      </a:r>
                    </a:p>
                  </a:txBody>
                  <a:tcPr marL="64411" marR="64411" marT="0" marB="0" anchor="b"/>
                </a:tc>
                <a:extLst>
                  <a:ext uri="{0D108BD9-81ED-4DB2-BD59-A6C34878D82A}">
                    <a16:rowId xmlns="" xmlns:a16="http://schemas.microsoft.com/office/drawing/2014/main" val="10005"/>
                  </a:ext>
                </a:extLst>
              </a:tr>
              <a:tr h="314718">
                <a:tc>
                  <a:txBody>
                    <a:bodyPr/>
                    <a:lstStyle/>
                    <a:p>
                      <a:pPr marL="0" marR="0" algn="just">
                        <a:lnSpc>
                          <a:spcPct val="115000"/>
                        </a:lnSpc>
                        <a:spcBef>
                          <a:spcPts val="300"/>
                        </a:spcBef>
                        <a:spcAft>
                          <a:spcPts val="300"/>
                        </a:spcAft>
                      </a:pPr>
                      <a:r>
                        <a:rPr lang="en-US" sz="1800">
                          <a:effectLst/>
                          <a:latin typeface="Arial" charset="0"/>
                          <a:ea typeface="Arial" charset="0"/>
                          <a:cs typeface="Arial" charset="0"/>
                        </a:rPr>
                        <a:t>Hóa chất</a:t>
                      </a:r>
                    </a:p>
                  </a:txBody>
                  <a:tcPr marL="64411" marR="64411"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22.792.070</a:t>
                      </a:r>
                    </a:p>
                  </a:txBody>
                  <a:tcPr marL="64411" marR="64411" marT="0" marB="0" anchor="b"/>
                </a:tc>
                <a:tc>
                  <a:txBody>
                    <a:bodyPr/>
                    <a:lstStyle/>
                    <a:p>
                      <a:pPr marL="0" marR="0" algn="ctr">
                        <a:lnSpc>
                          <a:spcPct val="115000"/>
                        </a:lnSpc>
                        <a:spcBef>
                          <a:spcPts val="300"/>
                        </a:spcBef>
                        <a:spcAft>
                          <a:spcPts val="300"/>
                        </a:spcAft>
                      </a:pPr>
                      <a:r>
                        <a:rPr lang="en-US" sz="1800" dirty="0">
                          <a:solidFill>
                            <a:srgbClr val="FF0000"/>
                          </a:solidFill>
                          <a:effectLst/>
                          <a:latin typeface="Arial" charset="0"/>
                          <a:ea typeface="Arial" charset="0"/>
                          <a:cs typeface="Arial" charset="0"/>
                        </a:rPr>
                        <a:t>11.396.035</a:t>
                      </a:r>
                    </a:p>
                  </a:txBody>
                  <a:tcPr marL="64411" marR="64411" marT="0" marB="0" anchor="b"/>
                </a:tc>
                <a:tc>
                  <a:txBody>
                    <a:bodyPr/>
                    <a:lstStyle/>
                    <a:p>
                      <a:pPr marL="0" marR="0" algn="ctr">
                        <a:lnSpc>
                          <a:spcPct val="115000"/>
                        </a:lnSpc>
                        <a:spcBef>
                          <a:spcPts val="300"/>
                        </a:spcBef>
                        <a:spcAft>
                          <a:spcPts val="300"/>
                        </a:spcAft>
                      </a:pPr>
                      <a:r>
                        <a:rPr lang="en-US" sz="1800" dirty="0">
                          <a:solidFill>
                            <a:srgbClr val="FF0000"/>
                          </a:solidFill>
                          <a:effectLst/>
                          <a:latin typeface="Arial" charset="0"/>
                          <a:ea typeface="Arial" charset="0"/>
                          <a:cs typeface="Arial" charset="0"/>
                        </a:rPr>
                        <a:t>28.493.750</a:t>
                      </a:r>
                    </a:p>
                  </a:txBody>
                  <a:tcPr marL="64411" marR="64411" marT="0" marB="0" anchor="b"/>
                </a:tc>
                <a:extLst>
                  <a:ext uri="{0D108BD9-81ED-4DB2-BD59-A6C34878D82A}">
                    <a16:rowId xmlns="" xmlns:a16="http://schemas.microsoft.com/office/drawing/2014/main" val="10006"/>
                  </a:ext>
                </a:extLst>
              </a:tr>
              <a:tr h="314718">
                <a:tc>
                  <a:txBody>
                    <a:bodyPr/>
                    <a:lstStyle/>
                    <a:p>
                      <a:pPr marL="0" marR="0" algn="just">
                        <a:lnSpc>
                          <a:spcPct val="115000"/>
                        </a:lnSpc>
                        <a:spcBef>
                          <a:spcPts val="300"/>
                        </a:spcBef>
                        <a:spcAft>
                          <a:spcPts val="300"/>
                        </a:spcAft>
                      </a:pPr>
                      <a:r>
                        <a:rPr lang="en-US" sz="1800">
                          <a:effectLst/>
                          <a:latin typeface="Arial" charset="0"/>
                          <a:ea typeface="Arial" charset="0"/>
                          <a:cs typeface="Arial" charset="0"/>
                        </a:rPr>
                        <a:t>Năng lượng</a:t>
                      </a:r>
                    </a:p>
                  </a:txBody>
                  <a:tcPr marL="64411" marR="64411"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15.000.000</a:t>
                      </a:r>
                    </a:p>
                  </a:txBody>
                  <a:tcPr marL="64411" marR="64411"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7.500.000</a:t>
                      </a:r>
                    </a:p>
                  </a:txBody>
                  <a:tcPr marL="64411" marR="64411"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6.000.000</a:t>
                      </a:r>
                    </a:p>
                  </a:txBody>
                  <a:tcPr marL="64411" marR="64411" marT="0" marB="0" anchor="b"/>
                </a:tc>
                <a:extLst>
                  <a:ext uri="{0D108BD9-81ED-4DB2-BD59-A6C34878D82A}">
                    <a16:rowId xmlns="" xmlns:a16="http://schemas.microsoft.com/office/drawing/2014/main" val="10007"/>
                  </a:ext>
                </a:extLst>
              </a:tr>
              <a:tr h="314718">
                <a:tc>
                  <a:txBody>
                    <a:bodyPr/>
                    <a:lstStyle/>
                    <a:p>
                      <a:pPr marL="0" marR="0" algn="just">
                        <a:lnSpc>
                          <a:spcPct val="115000"/>
                        </a:lnSpc>
                        <a:spcBef>
                          <a:spcPts val="300"/>
                        </a:spcBef>
                        <a:spcAft>
                          <a:spcPts val="300"/>
                        </a:spcAft>
                      </a:pPr>
                      <a:r>
                        <a:rPr lang="en-US" sz="1800">
                          <a:effectLst/>
                          <a:latin typeface="Arial" charset="0"/>
                          <a:ea typeface="Arial" charset="0"/>
                          <a:cs typeface="Arial" charset="0"/>
                        </a:rPr>
                        <a:t>Nhân công</a:t>
                      </a:r>
                    </a:p>
                  </a:txBody>
                  <a:tcPr marL="64411" marR="64411"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36.000.000</a:t>
                      </a:r>
                    </a:p>
                  </a:txBody>
                  <a:tcPr marL="64411" marR="64411"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18.000.000</a:t>
                      </a:r>
                    </a:p>
                  </a:txBody>
                  <a:tcPr marL="64411" marR="64411"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18.000.000</a:t>
                      </a:r>
                    </a:p>
                  </a:txBody>
                  <a:tcPr marL="64411" marR="64411" marT="0" marB="0" anchor="b"/>
                </a:tc>
                <a:extLst>
                  <a:ext uri="{0D108BD9-81ED-4DB2-BD59-A6C34878D82A}">
                    <a16:rowId xmlns="" xmlns:a16="http://schemas.microsoft.com/office/drawing/2014/main" val="10008"/>
                  </a:ext>
                </a:extLst>
              </a:tr>
              <a:tr h="314718">
                <a:tc>
                  <a:txBody>
                    <a:bodyPr/>
                    <a:lstStyle/>
                    <a:p>
                      <a:pPr marL="0" marR="0" algn="just">
                        <a:lnSpc>
                          <a:spcPct val="115000"/>
                        </a:lnSpc>
                        <a:spcBef>
                          <a:spcPts val="300"/>
                        </a:spcBef>
                        <a:spcAft>
                          <a:spcPts val="300"/>
                        </a:spcAft>
                      </a:pPr>
                      <a:r>
                        <a:rPr lang="en-US" sz="1800">
                          <a:effectLst/>
                          <a:latin typeface="Arial" charset="0"/>
                          <a:ea typeface="Arial" charset="0"/>
                          <a:cs typeface="Arial" charset="0"/>
                        </a:rPr>
                        <a:t>Chi khác</a:t>
                      </a:r>
                    </a:p>
                  </a:txBody>
                  <a:tcPr marL="64411" marR="64411"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10.000.000</a:t>
                      </a:r>
                    </a:p>
                  </a:txBody>
                  <a:tcPr marL="64411" marR="64411"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5.000.000</a:t>
                      </a:r>
                    </a:p>
                  </a:txBody>
                  <a:tcPr marL="64411" marR="64411"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8.000.000</a:t>
                      </a:r>
                    </a:p>
                  </a:txBody>
                  <a:tcPr marL="64411" marR="64411" marT="0" marB="0" anchor="b"/>
                </a:tc>
                <a:extLst>
                  <a:ext uri="{0D108BD9-81ED-4DB2-BD59-A6C34878D82A}">
                    <a16:rowId xmlns="" xmlns:a16="http://schemas.microsoft.com/office/drawing/2014/main" val="10009"/>
                  </a:ext>
                </a:extLst>
              </a:tr>
              <a:tr h="340906">
                <a:tc>
                  <a:txBody>
                    <a:bodyPr/>
                    <a:lstStyle/>
                    <a:p>
                      <a:pPr marL="0" marR="0" algn="just">
                        <a:lnSpc>
                          <a:spcPct val="115000"/>
                        </a:lnSpc>
                        <a:spcBef>
                          <a:spcPts val="300"/>
                        </a:spcBef>
                        <a:spcAft>
                          <a:spcPts val="300"/>
                        </a:spcAft>
                      </a:pPr>
                      <a:r>
                        <a:rPr lang="en-US" sz="1800">
                          <a:effectLst/>
                          <a:latin typeface="Arial" charset="0"/>
                          <a:ea typeface="Arial" charset="0"/>
                          <a:cs typeface="Arial" charset="0"/>
                        </a:rPr>
                        <a:t>Tổng chi phí</a:t>
                      </a:r>
                    </a:p>
                  </a:txBody>
                  <a:tcPr marL="64411" marR="64411"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932.325.220</a:t>
                      </a:r>
                    </a:p>
                  </a:txBody>
                  <a:tcPr marL="64411" marR="64411"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466.162.610</a:t>
                      </a:r>
                    </a:p>
                  </a:txBody>
                  <a:tcPr marL="64411" marR="64411"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412.955.750</a:t>
                      </a:r>
                    </a:p>
                  </a:txBody>
                  <a:tcPr marL="64411" marR="64411" marT="0" marB="0" anchor="b"/>
                </a:tc>
                <a:extLst>
                  <a:ext uri="{0D108BD9-81ED-4DB2-BD59-A6C34878D82A}">
                    <a16:rowId xmlns="" xmlns:a16="http://schemas.microsoft.com/office/drawing/2014/main" val="10010"/>
                  </a:ext>
                </a:extLst>
              </a:tr>
              <a:tr h="340906">
                <a:tc>
                  <a:txBody>
                    <a:bodyPr/>
                    <a:lstStyle/>
                    <a:p>
                      <a:pPr marL="0" marR="0" algn="just">
                        <a:lnSpc>
                          <a:spcPct val="115000"/>
                        </a:lnSpc>
                        <a:spcBef>
                          <a:spcPts val="300"/>
                        </a:spcBef>
                        <a:spcAft>
                          <a:spcPts val="300"/>
                        </a:spcAft>
                      </a:pPr>
                      <a:r>
                        <a:rPr lang="en-US" sz="1800">
                          <a:effectLst/>
                          <a:latin typeface="Arial" charset="0"/>
                          <a:ea typeface="Arial" charset="0"/>
                          <a:cs typeface="Arial" charset="0"/>
                        </a:rPr>
                        <a:t>Tổng doanh thu</a:t>
                      </a:r>
                    </a:p>
                  </a:txBody>
                  <a:tcPr marL="64411" marR="64411"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949.365.000</a:t>
                      </a:r>
                    </a:p>
                  </a:txBody>
                  <a:tcPr marL="64411" marR="64411"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474.682.500</a:t>
                      </a:r>
                    </a:p>
                  </a:txBody>
                  <a:tcPr marL="64411" marR="64411"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312.620.000</a:t>
                      </a:r>
                    </a:p>
                  </a:txBody>
                  <a:tcPr marL="64411" marR="64411" marT="0" marB="0" anchor="b"/>
                </a:tc>
                <a:extLst>
                  <a:ext uri="{0D108BD9-81ED-4DB2-BD59-A6C34878D82A}">
                    <a16:rowId xmlns="" xmlns:a16="http://schemas.microsoft.com/office/drawing/2014/main" val="10011"/>
                  </a:ext>
                </a:extLst>
              </a:tr>
              <a:tr h="340906">
                <a:tc>
                  <a:txBody>
                    <a:bodyPr/>
                    <a:lstStyle/>
                    <a:p>
                      <a:pPr marL="0" marR="0" algn="just">
                        <a:lnSpc>
                          <a:spcPct val="115000"/>
                        </a:lnSpc>
                        <a:spcBef>
                          <a:spcPts val="300"/>
                        </a:spcBef>
                        <a:spcAft>
                          <a:spcPts val="300"/>
                        </a:spcAft>
                      </a:pPr>
                      <a:r>
                        <a:rPr lang="en-US" sz="1800">
                          <a:effectLst/>
                          <a:latin typeface="Arial" charset="0"/>
                          <a:ea typeface="Arial" charset="0"/>
                          <a:cs typeface="Arial" charset="0"/>
                        </a:rPr>
                        <a:t>Doanh thu từ tôm</a:t>
                      </a:r>
                    </a:p>
                  </a:txBody>
                  <a:tcPr marL="64411" marR="64411"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862.125.000</a:t>
                      </a:r>
                    </a:p>
                  </a:txBody>
                  <a:tcPr marL="64411" marR="64411"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431.062.500</a:t>
                      </a:r>
                    </a:p>
                  </a:txBody>
                  <a:tcPr marL="64411" marR="64411"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 </a:t>
                      </a:r>
                    </a:p>
                  </a:txBody>
                  <a:tcPr marL="64411" marR="64411" marT="0" marB="0" anchor="b"/>
                </a:tc>
                <a:extLst>
                  <a:ext uri="{0D108BD9-81ED-4DB2-BD59-A6C34878D82A}">
                    <a16:rowId xmlns="" xmlns:a16="http://schemas.microsoft.com/office/drawing/2014/main" val="10012"/>
                  </a:ext>
                </a:extLst>
              </a:tr>
              <a:tr h="314718">
                <a:tc>
                  <a:txBody>
                    <a:bodyPr/>
                    <a:lstStyle/>
                    <a:p>
                      <a:pPr marL="0" marR="0" algn="just">
                        <a:lnSpc>
                          <a:spcPct val="115000"/>
                        </a:lnSpc>
                        <a:spcBef>
                          <a:spcPts val="300"/>
                        </a:spcBef>
                        <a:spcAft>
                          <a:spcPts val="300"/>
                        </a:spcAft>
                      </a:pPr>
                      <a:r>
                        <a:rPr lang="en-US" sz="1800">
                          <a:effectLst/>
                          <a:latin typeface="Arial" charset="0"/>
                          <a:ea typeface="Arial" charset="0"/>
                          <a:cs typeface="Arial" charset="0"/>
                        </a:rPr>
                        <a:t>Doanh thu từ rô phi</a:t>
                      </a:r>
                    </a:p>
                  </a:txBody>
                  <a:tcPr marL="64411" marR="64411"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87.240.000</a:t>
                      </a:r>
                    </a:p>
                  </a:txBody>
                  <a:tcPr marL="64411" marR="64411"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43.620.000</a:t>
                      </a:r>
                    </a:p>
                  </a:txBody>
                  <a:tcPr marL="64411" marR="64411"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 </a:t>
                      </a:r>
                    </a:p>
                  </a:txBody>
                  <a:tcPr marL="64411" marR="64411" marT="0" marB="0" anchor="b"/>
                </a:tc>
                <a:extLst>
                  <a:ext uri="{0D108BD9-81ED-4DB2-BD59-A6C34878D82A}">
                    <a16:rowId xmlns="" xmlns:a16="http://schemas.microsoft.com/office/drawing/2014/main" val="10013"/>
                  </a:ext>
                </a:extLst>
              </a:tr>
              <a:tr h="289414">
                <a:tc>
                  <a:txBody>
                    <a:bodyPr/>
                    <a:lstStyle/>
                    <a:p>
                      <a:pPr marL="0" marR="0" algn="just">
                        <a:lnSpc>
                          <a:spcPct val="115000"/>
                        </a:lnSpc>
                        <a:spcBef>
                          <a:spcPts val="300"/>
                        </a:spcBef>
                        <a:spcAft>
                          <a:spcPts val="300"/>
                        </a:spcAft>
                      </a:pPr>
                      <a:r>
                        <a:rPr lang="en-US" sz="1800" dirty="0" smtClean="0">
                          <a:effectLst/>
                          <a:latin typeface="Arial" charset="0"/>
                          <a:ea typeface="Arial" charset="0"/>
                          <a:cs typeface="Arial" charset="0"/>
                        </a:rPr>
                        <a:t>DT </a:t>
                      </a:r>
                      <a:r>
                        <a:rPr lang="en-US" sz="1800" dirty="0">
                          <a:effectLst/>
                          <a:latin typeface="Arial" charset="0"/>
                          <a:ea typeface="Arial" charset="0"/>
                          <a:cs typeface="Arial" charset="0"/>
                        </a:rPr>
                        <a:t>- Chi </a:t>
                      </a:r>
                      <a:r>
                        <a:rPr lang="en-US" sz="1800" dirty="0" err="1">
                          <a:effectLst/>
                          <a:latin typeface="Arial" charset="0"/>
                          <a:ea typeface="Arial" charset="0"/>
                          <a:cs typeface="Arial" charset="0"/>
                        </a:rPr>
                        <a:t>phí</a:t>
                      </a:r>
                      <a:r>
                        <a:rPr lang="en-US" sz="1800" dirty="0">
                          <a:effectLst/>
                          <a:latin typeface="Arial" charset="0"/>
                          <a:ea typeface="Arial" charset="0"/>
                          <a:cs typeface="Arial" charset="0"/>
                        </a:rPr>
                        <a:t> </a:t>
                      </a:r>
                      <a:r>
                        <a:rPr lang="en-US" sz="1800" dirty="0" smtClean="0">
                          <a:effectLst/>
                          <a:latin typeface="Arial" charset="0"/>
                          <a:ea typeface="Arial" charset="0"/>
                          <a:cs typeface="Arial" charset="0"/>
                        </a:rPr>
                        <a:t>SX</a:t>
                      </a:r>
                      <a:endParaRPr lang="en-US" sz="1800" dirty="0">
                        <a:effectLst/>
                        <a:latin typeface="Arial" charset="0"/>
                        <a:ea typeface="Arial" charset="0"/>
                        <a:cs typeface="Arial" charset="0"/>
                      </a:endParaRPr>
                    </a:p>
                  </a:txBody>
                  <a:tcPr marL="64411" marR="64411"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455.194.780</a:t>
                      </a:r>
                    </a:p>
                  </a:txBody>
                  <a:tcPr marL="64411" marR="64411"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227.597.390</a:t>
                      </a:r>
                    </a:p>
                  </a:txBody>
                  <a:tcPr marL="64411" marR="64411"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95.464.250</a:t>
                      </a:r>
                    </a:p>
                  </a:txBody>
                  <a:tcPr marL="64411" marR="64411" marT="0" marB="0" anchor="b"/>
                </a:tc>
                <a:extLst>
                  <a:ext uri="{0D108BD9-81ED-4DB2-BD59-A6C34878D82A}">
                    <a16:rowId xmlns="" xmlns:a16="http://schemas.microsoft.com/office/drawing/2014/main" val="10014"/>
                  </a:ext>
                </a:extLst>
              </a:tr>
              <a:tr h="340906">
                <a:tc>
                  <a:txBody>
                    <a:bodyPr/>
                    <a:lstStyle/>
                    <a:p>
                      <a:pPr marL="0" marR="0" algn="just">
                        <a:lnSpc>
                          <a:spcPct val="115000"/>
                        </a:lnSpc>
                        <a:spcBef>
                          <a:spcPts val="300"/>
                        </a:spcBef>
                        <a:spcAft>
                          <a:spcPts val="300"/>
                        </a:spcAft>
                      </a:pPr>
                      <a:r>
                        <a:rPr lang="en-US" sz="1800" dirty="0" smtClean="0">
                          <a:effectLst/>
                          <a:latin typeface="Arial" charset="0"/>
                          <a:ea typeface="Arial" charset="0"/>
                          <a:cs typeface="Arial" charset="0"/>
                        </a:rPr>
                        <a:t>NPV</a:t>
                      </a:r>
                      <a:endParaRPr lang="en-US" sz="1800" dirty="0">
                        <a:effectLst/>
                        <a:latin typeface="Arial" charset="0"/>
                        <a:ea typeface="Arial" charset="0"/>
                        <a:cs typeface="Arial" charset="0"/>
                      </a:endParaRPr>
                    </a:p>
                  </a:txBody>
                  <a:tcPr marL="64411" marR="64411"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643.695.675</a:t>
                      </a:r>
                    </a:p>
                  </a:txBody>
                  <a:tcPr marL="64411" marR="64411" marT="0" marB="0" anchor="b"/>
                </a:tc>
                <a:tc>
                  <a:txBody>
                    <a:bodyPr/>
                    <a:lstStyle/>
                    <a:p>
                      <a:pPr marL="0" marR="0" algn="ctr">
                        <a:lnSpc>
                          <a:spcPct val="115000"/>
                        </a:lnSpc>
                        <a:spcBef>
                          <a:spcPts val="300"/>
                        </a:spcBef>
                        <a:spcAft>
                          <a:spcPts val="300"/>
                        </a:spcAft>
                      </a:pPr>
                      <a:r>
                        <a:rPr lang="en-US" sz="1800" b="1" dirty="0">
                          <a:effectLst/>
                          <a:latin typeface="Arial" charset="0"/>
                          <a:ea typeface="Arial" charset="0"/>
                          <a:cs typeface="Arial" charset="0"/>
                        </a:rPr>
                        <a:t>321.847.837</a:t>
                      </a:r>
                    </a:p>
                  </a:txBody>
                  <a:tcPr marL="64411" marR="64411" marT="0" marB="0" anchor="b"/>
                </a:tc>
                <a:tc>
                  <a:txBody>
                    <a:bodyPr/>
                    <a:lstStyle/>
                    <a:p>
                      <a:pPr marL="0" marR="0" algn="ctr">
                        <a:lnSpc>
                          <a:spcPct val="115000"/>
                        </a:lnSpc>
                        <a:spcBef>
                          <a:spcPts val="300"/>
                        </a:spcBef>
                        <a:spcAft>
                          <a:spcPts val="300"/>
                        </a:spcAft>
                      </a:pPr>
                      <a:r>
                        <a:rPr lang="en-US" sz="1800" b="1">
                          <a:effectLst/>
                          <a:latin typeface="Arial" charset="0"/>
                          <a:ea typeface="Arial" charset="0"/>
                          <a:cs typeface="Arial" charset="0"/>
                        </a:rPr>
                        <a:t>166.084.616</a:t>
                      </a:r>
                    </a:p>
                  </a:txBody>
                  <a:tcPr marL="64411" marR="64411" marT="0" marB="0" anchor="b"/>
                </a:tc>
                <a:extLst>
                  <a:ext uri="{0D108BD9-81ED-4DB2-BD59-A6C34878D82A}">
                    <a16:rowId xmlns="" xmlns:a16="http://schemas.microsoft.com/office/drawing/2014/main" val="10015"/>
                  </a:ext>
                </a:extLst>
              </a:tr>
              <a:tr h="300217">
                <a:tc>
                  <a:txBody>
                    <a:bodyPr/>
                    <a:lstStyle/>
                    <a:p>
                      <a:pPr marL="0" marR="0" algn="just">
                        <a:lnSpc>
                          <a:spcPct val="115000"/>
                        </a:lnSpc>
                        <a:spcBef>
                          <a:spcPts val="300"/>
                        </a:spcBef>
                        <a:spcAft>
                          <a:spcPts val="300"/>
                        </a:spcAft>
                      </a:pPr>
                      <a:r>
                        <a:rPr lang="en-US" sz="1800" dirty="0" smtClean="0">
                          <a:effectLst/>
                          <a:latin typeface="Arial" charset="0"/>
                          <a:ea typeface="Arial" charset="0"/>
                          <a:cs typeface="Arial" charset="0"/>
                        </a:rPr>
                        <a:t>IRR</a:t>
                      </a:r>
                      <a:endParaRPr lang="en-US" sz="1800" dirty="0">
                        <a:effectLst/>
                        <a:latin typeface="Arial" charset="0"/>
                        <a:ea typeface="Arial" charset="0"/>
                        <a:cs typeface="Arial" charset="0"/>
                      </a:endParaRPr>
                    </a:p>
                  </a:txBody>
                  <a:tcPr marL="64411" marR="64411"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 </a:t>
                      </a:r>
                    </a:p>
                  </a:txBody>
                  <a:tcPr marL="64411" marR="64411" marT="0" marB="0" anchor="b"/>
                </a:tc>
                <a:tc>
                  <a:txBody>
                    <a:bodyPr/>
                    <a:lstStyle/>
                    <a:p>
                      <a:pPr marL="0" marR="0" algn="ctr">
                        <a:lnSpc>
                          <a:spcPct val="115000"/>
                        </a:lnSpc>
                        <a:spcBef>
                          <a:spcPts val="300"/>
                        </a:spcBef>
                        <a:spcAft>
                          <a:spcPts val="300"/>
                        </a:spcAft>
                      </a:pPr>
                      <a:r>
                        <a:rPr lang="en-US" sz="1800" b="1" dirty="0">
                          <a:effectLst/>
                          <a:latin typeface="Arial" charset="0"/>
                          <a:ea typeface="Arial" charset="0"/>
                          <a:cs typeface="Arial" charset="0"/>
                        </a:rPr>
                        <a:t>100,70%</a:t>
                      </a:r>
                    </a:p>
                  </a:txBody>
                  <a:tcPr marL="64411" marR="64411" marT="0" marB="0" anchor="b"/>
                </a:tc>
                <a:tc>
                  <a:txBody>
                    <a:bodyPr/>
                    <a:lstStyle/>
                    <a:p>
                      <a:pPr marL="0" marR="0" algn="ctr">
                        <a:lnSpc>
                          <a:spcPct val="115000"/>
                        </a:lnSpc>
                        <a:spcBef>
                          <a:spcPts val="300"/>
                        </a:spcBef>
                        <a:spcAft>
                          <a:spcPts val="300"/>
                        </a:spcAft>
                      </a:pPr>
                      <a:r>
                        <a:rPr lang="en-US" sz="1800" b="1" dirty="0">
                          <a:effectLst/>
                          <a:latin typeface="Arial" charset="0"/>
                          <a:ea typeface="Arial" charset="0"/>
                          <a:cs typeface="Arial" charset="0"/>
                        </a:rPr>
                        <a:t>39,54%</a:t>
                      </a:r>
                    </a:p>
                  </a:txBody>
                  <a:tcPr marL="64411" marR="64411" marT="0" marB="0" anchor="b"/>
                </a:tc>
                <a:extLst>
                  <a:ext uri="{0D108BD9-81ED-4DB2-BD59-A6C34878D82A}">
                    <a16:rowId xmlns="" xmlns:a16="http://schemas.microsoft.com/office/drawing/2014/main" val="10016"/>
                  </a:ext>
                </a:extLst>
              </a:tr>
              <a:tr h="314718">
                <a:tc>
                  <a:txBody>
                    <a:bodyPr/>
                    <a:lstStyle/>
                    <a:p>
                      <a:pPr marL="0" marR="0" algn="just">
                        <a:lnSpc>
                          <a:spcPct val="115000"/>
                        </a:lnSpc>
                        <a:spcBef>
                          <a:spcPts val="300"/>
                        </a:spcBef>
                        <a:spcAft>
                          <a:spcPts val="300"/>
                        </a:spcAft>
                      </a:pPr>
                      <a:r>
                        <a:rPr lang="en-US" sz="1800" dirty="0" smtClean="0">
                          <a:effectLst/>
                          <a:latin typeface="Arial" charset="0"/>
                          <a:ea typeface="Arial" charset="0"/>
                          <a:cs typeface="Arial" charset="0"/>
                        </a:rPr>
                        <a:t>PP</a:t>
                      </a:r>
                      <a:endParaRPr lang="en-US" sz="1800" dirty="0">
                        <a:effectLst/>
                        <a:latin typeface="Arial" charset="0"/>
                        <a:ea typeface="Arial" charset="0"/>
                        <a:cs typeface="Arial" charset="0"/>
                      </a:endParaRPr>
                    </a:p>
                  </a:txBody>
                  <a:tcPr marL="64411" marR="64411" marT="0" marB="0" anchor="b"/>
                </a:tc>
                <a:tc>
                  <a:txBody>
                    <a:bodyPr/>
                    <a:lstStyle/>
                    <a:p>
                      <a:pPr>
                        <a:lnSpc>
                          <a:spcPct val="115000"/>
                        </a:lnSpc>
                      </a:pPr>
                      <a:endParaRPr lang="en-US" sz="1800" dirty="0">
                        <a:effectLst/>
                        <a:latin typeface="Arial" charset="0"/>
                        <a:ea typeface="Arial" charset="0"/>
                        <a:cs typeface="Arial" charset="0"/>
                      </a:endParaRPr>
                    </a:p>
                  </a:txBody>
                  <a:tcPr marL="64411" marR="64411" marT="0" marB="0" anchor="b"/>
                </a:tc>
                <a:tc>
                  <a:txBody>
                    <a:bodyPr/>
                    <a:lstStyle/>
                    <a:p>
                      <a:pPr marL="0" marR="0" algn="ctr">
                        <a:lnSpc>
                          <a:spcPct val="115000"/>
                        </a:lnSpc>
                        <a:spcBef>
                          <a:spcPts val="300"/>
                        </a:spcBef>
                        <a:spcAft>
                          <a:spcPts val="300"/>
                        </a:spcAft>
                      </a:pPr>
                      <a:r>
                        <a:rPr lang="en-US" sz="1800" b="1">
                          <a:effectLst/>
                          <a:latin typeface="Arial" charset="0"/>
                          <a:ea typeface="Arial" charset="0"/>
                          <a:cs typeface="Arial" charset="0"/>
                        </a:rPr>
                        <a:t>1,06</a:t>
                      </a:r>
                    </a:p>
                  </a:txBody>
                  <a:tcPr marL="64411" marR="64411" marT="0" marB="0" anchor="b"/>
                </a:tc>
                <a:tc>
                  <a:txBody>
                    <a:bodyPr/>
                    <a:lstStyle/>
                    <a:p>
                      <a:pPr marL="0" marR="0" algn="ctr">
                        <a:lnSpc>
                          <a:spcPct val="115000"/>
                        </a:lnSpc>
                        <a:spcBef>
                          <a:spcPts val="300"/>
                        </a:spcBef>
                        <a:spcAft>
                          <a:spcPts val="300"/>
                        </a:spcAft>
                      </a:pPr>
                      <a:r>
                        <a:rPr lang="en-US" sz="1800" b="1" dirty="0">
                          <a:effectLst/>
                          <a:latin typeface="Arial" charset="0"/>
                          <a:ea typeface="Arial" charset="0"/>
                          <a:cs typeface="Arial" charset="0"/>
                        </a:rPr>
                        <a:t>2,26</a:t>
                      </a:r>
                    </a:p>
                  </a:txBody>
                  <a:tcPr marL="64411" marR="64411" marT="0" marB="0" anchor="b"/>
                </a:tc>
                <a:extLst>
                  <a:ext uri="{0D108BD9-81ED-4DB2-BD59-A6C34878D82A}">
                    <a16:rowId xmlns="" xmlns:a16="http://schemas.microsoft.com/office/drawing/2014/main" val="10017"/>
                  </a:ext>
                </a:extLst>
              </a:tr>
            </a:tbl>
          </a:graphicData>
        </a:graphic>
      </p:graphicFrame>
      <p:sp>
        <p:nvSpPr>
          <p:cNvPr id="3" name="Slide Number Placeholder 2"/>
          <p:cNvSpPr>
            <a:spLocks noGrp="1"/>
          </p:cNvSpPr>
          <p:nvPr>
            <p:ph type="sldNum" sz="quarter" idx="12"/>
          </p:nvPr>
        </p:nvSpPr>
        <p:spPr/>
        <p:txBody>
          <a:bodyPr/>
          <a:lstStyle/>
          <a:p>
            <a:fld id="{5D3FEEAC-6021-184A-936A-D26E75467C87}" type="slidenum">
              <a:rPr lang="en-US" smtClean="0"/>
              <a:t>24</a:t>
            </a:fld>
            <a:endParaRPr lang="en-US"/>
          </a:p>
        </p:txBody>
      </p:sp>
    </p:spTree>
    <p:extLst>
      <p:ext uri="{BB962C8B-B14F-4D97-AF65-F5344CB8AC3E}">
        <p14:creationId xmlns:p14="http://schemas.microsoft.com/office/powerpoint/2010/main" val="20072377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563342"/>
          </a:xfrm>
        </p:spPr>
        <p:txBody>
          <a:bodyPr>
            <a:normAutofit/>
          </a:bodyPr>
          <a:lstStyle/>
          <a:p>
            <a:pPr algn="ctr"/>
            <a:r>
              <a:rPr lang="en-US" sz="2800" b="1" dirty="0" err="1" smtClean="0">
                <a:latin typeface="Arial" charset="0"/>
                <a:ea typeface="Arial" charset="0"/>
                <a:cs typeface="Arial" charset="0"/>
              </a:rPr>
              <a:t>Tôm</a:t>
            </a:r>
            <a:r>
              <a:rPr lang="en-US" sz="2800" b="1" dirty="0" smtClean="0">
                <a:latin typeface="Arial" charset="0"/>
                <a:ea typeface="Arial" charset="0"/>
                <a:cs typeface="Arial" charset="0"/>
              </a:rPr>
              <a:t> </a:t>
            </a:r>
            <a:r>
              <a:rPr lang="mr-IN" sz="2800" b="1" dirty="0" smtClean="0">
                <a:latin typeface="Arial" charset="0"/>
                <a:ea typeface="Arial" charset="0"/>
                <a:cs typeface="Arial" charset="0"/>
              </a:rPr>
              <a:t>–</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rô</a:t>
            </a:r>
            <a:r>
              <a:rPr lang="en-US" sz="2800" b="1" dirty="0" smtClean="0">
                <a:latin typeface="Arial" charset="0"/>
                <a:ea typeface="Arial" charset="0"/>
                <a:cs typeface="Arial" charset="0"/>
              </a:rPr>
              <a:t> phi</a:t>
            </a:r>
            <a:r>
              <a:rPr lang="en-US" sz="2800" b="1" smtClean="0">
                <a:latin typeface="Arial" charset="0"/>
                <a:ea typeface="Arial" charset="0"/>
                <a:cs typeface="Arial" charset="0"/>
              </a:rPr>
              <a:t>: </a:t>
            </a:r>
            <a:r>
              <a:rPr lang="en-US" sz="2800" b="1" dirty="0" err="1">
                <a:latin typeface="Arial" charset="0"/>
                <a:ea typeface="Arial" charset="0"/>
                <a:cs typeface="Arial" charset="0"/>
              </a:rPr>
              <a:t>H</a:t>
            </a:r>
            <a:r>
              <a:rPr lang="en-US" sz="2800" b="1" smtClean="0">
                <a:latin typeface="Arial" charset="0"/>
                <a:ea typeface="Arial" charset="0"/>
                <a:cs typeface="Arial" charset="0"/>
              </a:rPr>
              <a:t>iệu </a:t>
            </a:r>
            <a:r>
              <a:rPr lang="en-US" sz="2800" b="1" dirty="0" err="1" smtClean="0">
                <a:latin typeface="Arial" charset="0"/>
                <a:ea typeface="Arial" charset="0"/>
                <a:cs typeface="Arial" charset="0"/>
              </a:rPr>
              <a:t>quả</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môi</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trường</a:t>
            </a:r>
            <a:endParaRPr lang="en-US" sz="2800" b="1" dirty="0">
              <a:latin typeface="Arial" charset="0"/>
              <a:ea typeface="Arial" charset="0"/>
              <a:cs typeface="Arial"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58125218"/>
              </p:ext>
            </p:extLst>
          </p:nvPr>
        </p:nvGraphicFramePr>
        <p:xfrm>
          <a:off x="104932" y="672607"/>
          <a:ext cx="8588768" cy="3938016"/>
        </p:xfrm>
        <a:graphic>
          <a:graphicData uri="http://schemas.openxmlformats.org/drawingml/2006/table">
            <a:tbl>
              <a:tblPr firstRow="1" firstCol="1" bandRow="1">
                <a:tableStyleId>{5C22544A-7EE6-4342-B048-85BDC9FD1C3A}</a:tableStyleId>
              </a:tblPr>
              <a:tblGrid>
                <a:gridCol w="1394084">
                  <a:extLst>
                    <a:ext uri="{9D8B030D-6E8A-4147-A177-3AD203B41FA5}">
                      <a16:colId xmlns="" xmlns:a16="http://schemas.microsoft.com/office/drawing/2014/main" val="20000"/>
                    </a:ext>
                  </a:extLst>
                </a:gridCol>
                <a:gridCol w="1738859">
                  <a:extLst>
                    <a:ext uri="{9D8B030D-6E8A-4147-A177-3AD203B41FA5}">
                      <a16:colId xmlns="" xmlns:a16="http://schemas.microsoft.com/office/drawing/2014/main" val="20001"/>
                    </a:ext>
                  </a:extLst>
                </a:gridCol>
                <a:gridCol w="1394086">
                  <a:extLst>
                    <a:ext uri="{9D8B030D-6E8A-4147-A177-3AD203B41FA5}">
                      <a16:colId xmlns="" xmlns:a16="http://schemas.microsoft.com/office/drawing/2014/main" val="20002"/>
                    </a:ext>
                  </a:extLst>
                </a:gridCol>
                <a:gridCol w="2008682">
                  <a:extLst>
                    <a:ext uri="{9D8B030D-6E8A-4147-A177-3AD203B41FA5}">
                      <a16:colId xmlns="" xmlns:a16="http://schemas.microsoft.com/office/drawing/2014/main" val="20003"/>
                    </a:ext>
                  </a:extLst>
                </a:gridCol>
                <a:gridCol w="2053057">
                  <a:extLst>
                    <a:ext uri="{9D8B030D-6E8A-4147-A177-3AD203B41FA5}">
                      <a16:colId xmlns="" xmlns:a16="http://schemas.microsoft.com/office/drawing/2014/main" val="20004"/>
                    </a:ext>
                  </a:extLst>
                </a:gridCol>
              </a:tblGrid>
              <a:tr h="202565">
                <a:tc>
                  <a:txBody>
                    <a:bodyPr/>
                    <a:lstStyle/>
                    <a:p>
                      <a:pPr marL="0" marR="0" algn="ctr">
                        <a:lnSpc>
                          <a:spcPct val="115000"/>
                        </a:lnSpc>
                        <a:spcBef>
                          <a:spcPts val="600"/>
                        </a:spcBef>
                        <a:spcAft>
                          <a:spcPts val="600"/>
                        </a:spcAft>
                      </a:pPr>
                      <a:r>
                        <a:rPr lang="en-US" sz="1800" dirty="0" err="1">
                          <a:effectLst/>
                          <a:latin typeface="Arial" charset="0"/>
                          <a:ea typeface="Arial" charset="0"/>
                          <a:cs typeface="Arial" charset="0"/>
                        </a:rPr>
                        <a:t>Thời</a:t>
                      </a:r>
                      <a:r>
                        <a:rPr lang="en-US" sz="1800" dirty="0">
                          <a:effectLst/>
                          <a:latin typeface="Arial" charset="0"/>
                          <a:ea typeface="Arial" charset="0"/>
                          <a:cs typeface="Arial" charset="0"/>
                        </a:rPr>
                        <a:t> </a:t>
                      </a:r>
                      <a:r>
                        <a:rPr lang="en-US" sz="1800" dirty="0" err="1">
                          <a:effectLst/>
                          <a:latin typeface="Arial" charset="0"/>
                          <a:ea typeface="Arial" charset="0"/>
                          <a:cs typeface="Arial" charset="0"/>
                        </a:rPr>
                        <a:t>gian</a:t>
                      </a:r>
                      <a:r>
                        <a:rPr lang="en-US" sz="1800" dirty="0">
                          <a:effectLst/>
                          <a:latin typeface="Arial" charset="0"/>
                          <a:ea typeface="Arial" charset="0"/>
                          <a:cs typeface="Arial" charset="0"/>
                        </a:rPr>
                        <a:t> (</a:t>
                      </a:r>
                      <a:r>
                        <a:rPr lang="en-US" sz="1800" dirty="0" err="1">
                          <a:effectLst/>
                          <a:latin typeface="Arial" charset="0"/>
                          <a:ea typeface="Arial" charset="0"/>
                          <a:cs typeface="Arial" charset="0"/>
                        </a:rPr>
                        <a:t>năm</a:t>
                      </a:r>
                      <a:r>
                        <a:rPr lang="en-US" sz="1800" dirty="0">
                          <a:effectLst/>
                          <a:latin typeface="Arial" charset="0"/>
                          <a:ea typeface="Arial" charset="0"/>
                          <a:cs typeface="Arial" charset="0"/>
                        </a:rPr>
                        <a:t>)</a:t>
                      </a:r>
                    </a:p>
                  </a:txBody>
                  <a:tcPr marL="68580" marR="68580" marT="0" marB="0" anchor="b"/>
                </a:tc>
                <a:tc>
                  <a:txBody>
                    <a:bodyPr/>
                    <a:lstStyle/>
                    <a:p>
                      <a:pPr marL="0" marR="0" algn="ctr">
                        <a:lnSpc>
                          <a:spcPct val="115000"/>
                        </a:lnSpc>
                        <a:spcBef>
                          <a:spcPts val="600"/>
                        </a:spcBef>
                        <a:spcAft>
                          <a:spcPts val="600"/>
                        </a:spcAft>
                      </a:pPr>
                      <a:r>
                        <a:rPr lang="en-US" sz="1800" dirty="0" err="1">
                          <a:effectLst/>
                          <a:latin typeface="Arial" charset="0"/>
                          <a:ea typeface="Arial" charset="0"/>
                          <a:cs typeface="Arial" charset="0"/>
                        </a:rPr>
                        <a:t>Dòng</a:t>
                      </a:r>
                      <a:r>
                        <a:rPr lang="en-US" sz="1800" dirty="0">
                          <a:effectLst/>
                          <a:latin typeface="Arial" charset="0"/>
                          <a:ea typeface="Arial" charset="0"/>
                          <a:cs typeface="Arial" charset="0"/>
                        </a:rPr>
                        <a:t> </a:t>
                      </a:r>
                      <a:r>
                        <a:rPr lang="en-US" sz="1800" dirty="0" err="1">
                          <a:effectLst/>
                          <a:latin typeface="Arial" charset="0"/>
                          <a:ea typeface="Arial" charset="0"/>
                          <a:cs typeface="Arial" charset="0"/>
                        </a:rPr>
                        <a:t>tiền</a:t>
                      </a:r>
                      <a:endParaRPr lang="en-US" sz="1800" dirty="0">
                        <a:effectLst/>
                        <a:latin typeface="Arial" charset="0"/>
                        <a:ea typeface="Arial" charset="0"/>
                        <a:cs typeface="Arial" charset="0"/>
                      </a:endParaRPr>
                    </a:p>
                    <a:p>
                      <a:pPr marL="0" marR="0" algn="ctr">
                        <a:lnSpc>
                          <a:spcPct val="115000"/>
                        </a:lnSpc>
                        <a:spcBef>
                          <a:spcPts val="600"/>
                        </a:spcBef>
                        <a:spcAft>
                          <a:spcPts val="600"/>
                        </a:spcAft>
                      </a:pPr>
                      <a:r>
                        <a:rPr lang="en-US" sz="1800" dirty="0">
                          <a:effectLst/>
                          <a:latin typeface="Arial" charset="0"/>
                          <a:ea typeface="Arial" charset="0"/>
                          <a:cs typeface="Arial" charset="0"/>
                        </a:rPr>
                        <a:t> (</a:t>
                      </a:r>
                      <a:r>
                        <a:rPr lang="en-US" sz="1800" dirty="0" err="1">
                          <a:effectLst/>
                          <a:latin typeface="Arial" charset="0"/>
                          <a:ea typeface="Arial" charset="0"/>
                          <a:cs typeface="Arial" charset="0"/>
                        </a:rPr>
                        <a:t>đồng</a:t>
                      </a:r>
                      <a:r>
                        <a:rPr lang="en-US" sz="1800" dirty="0">
                          <a:effectLst/>
                          <a:latin typeface="Arial" charset="0"/>
                          <a:ea typeface="Arial" charset="0"/>
                          <a:cs typeface="Arial" charset="0"/>
                        </a:rPr>
                        <a:t>)</a:t>
                      </a:r>
                    </a:p>
                  </a:txBody>
                  <a:tcPr marL="68580" marR="68580" marT="0" marB="0" anchor="b"/>
                </a:tc>
                <a:tc>
                  <a:txBody>
                    <a:bodyPr/>
                    <a:lstStyle/>
                    <a:p>
                      <a:pPr marL="0" marR="0" algn="ctr">
                        <a:lnSpc>
                          <a:spcPct val="115000"/>
                        </a:lnSpc>
                        <a:spcBef>
                          <a:spcPts val="600"/>
                        </a:spcBef>
                        <a:spcAft>
                          <a:spcPts val="600"/>
                        </a:spcAft>
                      </a:pPr>
                      <a:r>
                        <a:rPr lang="en-US" sz="1800">
                          <a:effectLst/>
                          <a:latin typeface="Arial" charset="0"/>
                          <a:ea typeface="Arial" charset="0"/>
                          <a:cs typeface="Arial" charset="0"/>
                        </a:rPr>
                        <a:t>Hệ số chiết khấu</a:t>
                      </a:r>
                    </a:p>
                  </a:txBody>
                  <a:tcPr marL="68580" marR="68580" marT="0" marB="0" anchor="b"/>
                </a:tc>
                <a:tc>
                  <a:txBody>
                    <a:bodyPr/>
                    <a:lstStyle/>
                    <a:p>
                      <a:pPr marL="0" marR="0" algn="ctr">
                        <a:lnSpc>
                          <a:spcPct val="115000"/>
                        </a:lnSpc>
                        <a:spcBef>
                          <a:spcPts val="600"/>
                        </a:spcBef>
                        <a:spcAft>
                          <a:spcPts val="600"/>
                        </a:spcAft>
                      </a:pPr>
                      <a:r>
                        <a:rPr lang="en-US" sz="1800">
                          <a:effectLst/>
                          <a:latin typeface="Arial" charset="0"/>
                          <a:ea typeface="Arial" charset="0"/>
                          <a:cs typeface="Arial" charset="0"/>
                        </a:rPr>
                        <a:t>Giá trị </a:t>
                      </a:r>
                    </a:p>
                    <a:p>
                      <a:pPr marL="0" marR="0" algn="ctr">
                        <a:lnSpc>
                          <a:spcPct val="115000"/>
                        </a:lnSpc>
                        <a:spcBef>
                          <a:spcPts val="600"/>
                        </a:spcBef>
                        <a:spcAft>
                          <a:spcPts val="600"/>
                        </a:spcAft>
                      </a:pPr>
                      <a:r>
                        <a:rPr lang="en-US" sz="1800">
                          <a:effectLst/>
                          <a:latin typeface="Arial" charset="0"/>
                          <a:ea typeface="Arial" charset="0"/>
                          <a:cs typeface="Arial" charset="0"/>
                        </a:rPr>
                        <a:t>chiết khấu (đồng)</a:t>
                      </a:r>
                    </a:p>
                  </a:txBody>
                  <a:tcPr marL="68580" marR="68580" marT="0" marB="0" anchor="b"/>
                </a:tc>
                <a:tc>
                  <a:txBody>
                    <a:bodyPr/>
                    <a:lstStyle/>
                    <a:p>
                      <a:pPr marL="0" marR="0" algn="ctr">
                        <a:lnSpc>
                          <a:spcPct val="115000"/>
                        </a:lnSpc>
                        <a:spcBef>
                          <a:spcPts val="600"/>
                        </a:spcBef>
                        <a:spcAft>
                          <a:spcPts val="600"/>
                        </a:spcAft>
                      </a:pPr>
                      <a:r>
                        <a:rPr lang="en-US" sz="1800">
                          <a:effectLst/>
                          <a:latin typeface="Arial" charset="0"/>
                          <a:ea typeface="Arial" charset="0"/>
                          <a:cs typeface="Arial" charset="0"/>
                        </a:rPr>
                        <a:t>Giá trị </a:t>
                      </a:r>
                    </a:p>
                    <a:p>
                      <a:pPr marL="0" marR="0" algn="ctr">
                        <a:lnSpc>
                          <a:spcPct val="115000"/>
                        </a:lnSpc>
                        <a:spcBef>
                          <a:spcPts val="600"/>
                        </a:spcBef>
                        <a:spcAft>
                          <a:spcPts val="600"/>
                        </a:spcAft>
                      </a:pPr>
                      <a:r>
                        <a:rPr lang="en-US" sz="1800">
                          <a:effectLst/>
                          <a:latin typeface="Arial" charset="0"/>
                          <a:ea typeface="Arial" charset="0"/>
                          <a:cs typeface="Arial" charset="0"/>
                        </a:rPr>
                        <a:t>còn lại (đồng)</a:t>
                      </a:r>
                    </a:p>
                  </a:txBody>
                  <a:tcPr marL="68580" marR="68580" marT="0" marB="0" anchor="b"/>
                </a:tc>
                <a:extLst>
                  <a:ext uri="{0D108BD9-81ED-4DB2-BD59-A6C34878D82A}">
                    <a16:rowId xmlns="" xmlns:a16="http://schemas.microsoft.com/office/drawing/2014/main" val="10000"/>
                  </a:ext>
                </a:extLst>
              </a:tr>
              <a:tr h="202565">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0</a:t>
                      </a:r>
                    </a:p>
                  </a:txBody>
                  <a:tcPr marL="68580" marR="68580" marT="0" marB="0" anchor="ctr"/>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-23.277.500</a:t>
                      </a:r>
                    </a:p>
                  </a:txBody>
                  <a:tcPr marL="68580" marR="68580" marT="0" marB="0" anchor="b"/>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1</a:t>
                      </a:r>
                    </a:p>
                  </a:txBody>
                  <a:tcPr marL="68580" marR="68580" marT="0" marB="0" anchor="ctr"/>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-23.277.500</a:t>
                      </a:r>
                    </a:p>
                  </a:txBody>
                  <a:tcPr marL="68580" marR="68580" marT="0" marB="0" anchor="b"/>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-23.277.500</a:t>
                      </a:r>
                    </a:p>
                  </a:txBody>
                  <a:tcPr marL="68580" marR="68580" marT="0" marB="0" anchor="b"/>
                </a:tc>
                <a:extLst>
                  <a:ext uri="{0D108BD9-81ED-4DB2-BD59-A6C34878D82A}">
                    <a16:rowId xmlns="" xmlns:a16="http://schemas.microsoft.com/office/drawing/2014/main" val="10001"/>
                  </a:ext>
                </a:extLst>
              </a:tr>
              <a:tr h="202565">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1</a:t>
                      </a:r>
                    </a:p>
                  </a:txBody>
                  <a:tcPr marL="68580" marR="68580" marT="0" marB="0" anchor="ctr"/>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34.195.430</a:t>
                      </a:r>
                    </a:p>
                  </a:txBody>
                  <a:tcPr marL="68580" marR="68580" marT="0" marB="0" anchor="ctr"/>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0,91</a:t>
                      </a:r>
                    </a:p>
                  </a:txBody>
                  <a:tcPr marL="68580" marR="68580" marT="0" marB="0" anchor="b"/>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31.086.755</a:t>
                      </a:r>
                    </a:p>
                  </a:txBody>
                  <a:tcPr marL="68580" marR="68580" marT="0" marB="0" anchor="b"/>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7.809.255</a:t>
                      </a:r>
                    </a:p>
                  </a:txBody>
                  <a:tcPr marL="68580" marR="68580" marT="0" marB="0" anchor="b"/>
                </a:tc>
                <a:extLst>
                  <a:ext uri="{0D108BD9-81ED-4DB2-BD59-A6C34878D82A}">
                    <a16:rowId xmlns="" xmlns:a16="http://schemas.microsoft.com/office/drawing/2014/main" val="10002"/>
                  </a:ext>
                </a:extLst>
              </a:tr>
              <a:tr h="202565">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2</a:t>
                      </a:r>
                    </a:p>
                  </a:txBody>
                  <a:tcPr marL="68580" marR="68580" marT="0" marB="0" anchor="ctr"/>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34.195.430</a:t>
                      </a:r>
                    </a:p>
                  </a:txBody>
                  <a:tcPr marL="68580" marR="68580" marT="0" marB="0" anchor="ctr"/>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0,83</a:t>
                      </a:r>
                    </a:p>
                  </a:txBody>
                  <a:tcPr marL="68580" marR="68580" marT="0" marB="0" anchor="b"/>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28.260.686</a:t>
                      </a:r>
                    </a:p>
                  </a:txBody>
                  <a:tcPr marL="68580" marR="68580" marT="0" marB="0" anchor="b"/>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36.069.940</a:t>
                      </a:r>
                    </a:p>
                  </a:txBody>
                  <a:tcPr marL="68580" marR="68580" marT="0" marB="0" anchor="b"/>
                </a:tc>
                <a:extLst>
                  <a:ext uri="{0D108BD9-81ED-4DB2-BD59-A6C34878D82A}">
                    <a16:rowId xmlns="" xmlns:a16="http://schemas.microsoft.com/office/drawing/2014/main" val="10003"/>
                  </a:ext>
                </a:extLst>
              </a:tr>
              <a:tr h="200025">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3</a:t>
                      </a:r>
                    </a:p>
                  </a:txBody>
                  <a:tcPr marL="68580" marR="68580" marT="0" marB="0" anchor="ctr"/>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34.195.430</a:t>
                      </a:r>
                    </a:p>
                  </a:txBody>
                  <a:tcPr marL="68580" marR="68580" marT="0" marB="0" anchor="ctr"/>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0,75</a:t>
                      </a:r>
                    </a:p>
                  </a:txBody>
                  <a:tcPr marL="68580" marR="68580" marT="0" marB="0" anchor="b"/>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25.691.533</a:t>
                      </a:r>
                    </a:p>
                  </a:txBody>
                  <a:tcPr marL="68580" marR="68580" marT="0" marB="0" anchor="b"/>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61.761.473</a:t>
                      </a:r>
                    </a:p>
                  </a:txBody>
                  <a:tcPr marL="68580" marR="68580" marT="0" marB="0" anchor="b"/>
                </a:tc>
                <a:extLst>
                  <a:ext uri="{0D108BD9-81ED-4DB2-BD59-A6C34878D82A}">
                    <a16:rowId xmlns="" xmlns:a16="http://schemas.microsoft.com/office/drawing/2014/main" val="10004"/>
                  </a:ext>
                </a:extLst>
              </a:tr>
              <a:tr h="200025">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4</a:t>
                      </a:r>
                    </a:p>
                  </a:txBody>
                  <a:tcPr marL="68580" marR="68580" marT="0" marB="0" anchor="ctr"/>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34.195.430</a:t>
                      </a:r>
                    </a:p>
                  </a:txBody>
                  <a:tcPr marL="68580" marR="68580" marT="0" marB="0" anchor="ctr"/>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0,68</a:t>
                      </a:r>
                    </a:p>
                  </a:txBody>
                  <a:tcPr marL="68580" marR="68580" marT="0" marB="0" anchor="b"/>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23.355.939</a:t>
                      </a:r>
                    </a:p>
                  </a:txBody>
                  <a:tcPr marL="68580" marR="68580" marT="0" marB="0" anchor="b"/>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85.117.412</a:t>
                      </a:r>
                    </a:p>
                  </a:txBody>
                  <a:tcPr marL="68580" marR="68580" marT="0" marB="0" anchor="b"/>
                </a:tc>
                <a:extLst>
                  <a:ext uri="{0D108BD9-81ED-4DB2-BD59-A6C34878D82A}">
                    <a16:rowId xmlns="" xmlns:a16="http://schemas.microsoft.com/office/drawing/2014/main" val="10005"/>
                  </a:ext>
                </a:extLst>
              </a:tr>
              <a:tr h="200025">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5</a:t>
                      </a:r>
                    </a:p>
                  </a:txBody>
                  <a:tcPr marL="68580" marR="68580" marT="0" marB="0" anchor="ctr"/>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34.195.430</a:t>
                      </a:r>
                    </a:p>
                  </a:txBody>
                  <a:tcPr marL="68580" marR="68580" marT="0" marB="0" anchor="ctr"/>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0,62</a:t>
                      </a:r>
                    </a:p>
                  </a:txBody>
                  <a:tcPr marL="68580" marR="68580" marT="0" marB="0" anchor="b"/>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21.232.672</a:t>
                      </a:r>
                    </a:p>
                  </a:txBody>
                  <a:tcPr marL="68580" marR="68580" marT="0" marB="0" anchor="b"/>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106.350.084</a:t>
                      </a:r>
                    </a:p>
                  </a:txBody>
                  <a:tcPr marL="68580" marR="68580" marT="0" marB="0" anchor="b"/>
                </a:tc>
                <a:extLst>
                  <a:ext uri="{0D108BD9-81ED-4DB2-BD59-A6C34878D82A}">
                    <a16:rowId xmlns="" xmlns:a16="http://schemas.microsoft.com/office/drawing/2014/main" val="10006"/>
                  </a:ext>
                </a:extLst>
              </a:tr>
              <a:tr h="200025">
                <a:tc>
                  <a:txBody>
                    <a:bodyPr/>
                    <a:lstStyle/>
                    <a:p>
                      <a:pPr>
                        <a:lnSpc>
                          <a:spcPct val="115000"/>
                        </a:lnSpc>
                      </a:pPr>
                      <a:endParaRPr lang="en-US" sz="1800">
                        <a:effectLst/>
                        <a:latin typeface="Arial" charset="0"/>
                        <a:ea typeface="Arial" charset="0"/>
                        <a:cs typeface="Arial" charset="0"/>
                      </a:endParaRPr>
                    </a:p>
                  </a:txBody>
                  <a:tcPr marL="68580" marR="68580" marT="0" marB="0" anchor="ctr"/>
                </a:tc>
                <a:tc>
                  <a:txBody>
                    <a:bodyPr/>
                    <a:lstStyle/>
                    <a:p>
                      <a:pPr marL="0" marR="0" algn="just">
                        <a:lnSpc>
                          <a:spcPct val="115000"/>
                        </a:lnSpc>
                        <a:spcBef>
                          <a:spcPts val="600"/>
                        </a:spcBef>
                        <a:spcAft>
                          <a:spcPts val="600"/>
                        </a:spcAft>
                      </a:pPr>
                      <a:r>
                        <a:rPr lang="en-US" sz="1800" dirty="0" smtClean="0">
                          <a:effectLst/>
                          <a:latin typeface="Arial" charset="0"/>
                          <a:ea typeface="Arial" charset="0"/>
                          <a:cs typeface="Arial" charset="0"/>
                        </a:rPr>
                        <a:t>pp</a:t>
                      </a:r>
                      <a:endParaRPr lang="en-US" sz="1800" dirty="0">
                        <a:effectLst/>
                        <a:latin typeface="Arial" charset="0"/>
                        <a:ea typeface="Arial" charset="0"/>
                        <a:cs typeface="Arial" charset="0"/>
                      </a:endParaRPr>
                    </a:p>
                  </a:txBody>
                  <a:tcPr marL="68580" marR="68580" marT="0" marB="0" anchor="ctr"/>
                </a:tc>
                <a:tc>
                  <a:txBody>
                    <a:bodyPr/>
                    <a:lstStyle/>
                    <a:p>
                      <a:pPr>
                        <a:lnSpc>
                          <a:spcPct val="115000"/>
                        </a:lnSpc>
                      </a:pPr>
                      <a:endParaRPr lang="en-US" sz="1800">
                        <a:effectLst/>
                        <a:latin typeface="Arial" charset="0"/>
                        <a:ea typeface="Arial" charset="0"/>
                        <a:cs typeface="Arial" charset="0"/>
                      </a:endParaRPr>
                    </a:p>
                  </a:txBody>
                  <a:tcPr marL="68580" marR="68580" marT="0" marB="0" anchor="ctr"/>
                </a:tc>
                <a:tc>
                  <a:txBody>
                    <a:bodyPr/>
                    <a:lstStyle/>
                    <a:p>
                      <a:pPr marL="0" marR="0" algn="just">
                        <a:lnSpc>
                          <a:spcPct val="115000"/>
                        </a:lnSpc>
                        <a:spcBef>
                          <a:spcPts val="600"/>
                        </a:spcBef>
                        <a:spcAft>
                          <a:spcPts val="600"/>
                        </a:spcAft>
                      </a:pPr>
                      <a:r>
                        <a:rPr lang="en-US" sz="1800" b="1" dirty="0">
                          <a:effectLst/>
                          <a:latin typeface="Arial" charset="0"/>
                          <a:ea typeface="Arial" charset="0"/>
                          <a:cs typeface="Arial" charset="0"/>
                        </a:rPr>
                        <a:t>0,74</a:t>
                      </a:r>
                    </a:p>
                  </a:txBody>
                  <a:tcPr marL="68580" marR="68580" marT="0" marB="0" anchor="b"/>
                </a:tc>
                <a:tc>
                  <a:txBody>
                    <a:bodyPr/>
                    <a:lstStyle/>
                    <a:p>
                      <a:pPr>
                        <a:lnSpc>
                          <a:spcPct val="115000"/>
                        </a:lnSpc>
                      </a:pPr>
                      <a:endParaRPr lang="en-US" sz="1800">
                        <a:effectLst/>
                        <a:latin typeface="Arial" charset="0"/>
                        <a:ea typeface="Arial" charset="0"/>
                        <a:cs typeface="Arial" charset="0"/>
                      </a:endParaRPr>
                    </a:p>
                  </a:txBody>
                  <a:tcPr marL="68580" marR="68580" marT="0" marB="0" anchor="ctr"/>
                </a:tc>
                <a:extLst>
                  <a:ext uri="{0D108BD9-81ED-4DB2-BD59-A6C34878D82A}">
                    <a16:rowId xmlns="" xmlns:a16="http://schemas.microsoft.com/office/drawing/2014/main" val="10007"/>
                  </a:ext>
                </a:extLst>
              </a:tr>
              <a:tr h="200025">
                <a:tc>
                  <a:txBody>
                    <a:bodyPr/>
                    <a:lstStyle/>
                    <a:p>
                      <a:pPr>
                        <a:lnSpc>
                          <a:spcPct val="115000"/>
                        </a:lnSpc>
                      </a:pPr>
                      <a:endParaRPr lang="en-US" sz="1800">
                        <a:effectLst/>
                        <a:latin typeface="Arial" charset="0"/>
                        <a:ea typeface="Arial" charset="0"/>
                        <a:cs typeface="Arial" charset="0"/>
                      </a:endParaRPr>
                    </a:p>
                  </a:txBody>
                  <a:tcPr marL="68580" marR="68580" marT="0" marB="0" anchor="ctr"/>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IRR</a:t>
                      </a:r>
                    </a:p>
                  </a:txBody>
                  <a:tcPr marL="68580" marR="68580" marT="0" marB="0" anchor="ctr"/>
                </a:tc>
                <a:tc>
                  <a:txBody>
                    <a:bodyPr/>
                    <a:lstStyle/>
                    <a:p>
                      <a:pPr>
                        <a:lnSpc>
                          <a:spcPct val="115000"/>
                        </a:lnSpc>
                      </a:pPr>
                      <a:endParaRPr lang="en-US" sz="1800">
                        <a:effectLst/>
                        <a:latin typeface="Arial" charset="0"/>
                        <a:ea typeface="Arial" charset="0"/>
                        <a:cs typeface="Arial" charset="0"/>
                      </a:endParaRPr>
                    </a:p>
                  </a:txBody>
                  <a:tcPr marL="68580" marR="68580" marT="0" marB="0" anchor="ctr"/>
                </a:tc>
                <a:tc>
                  <a:txBody>
                    <a:bodyPr/>
                    <a:lstStyle/>
                    <a:p>
                      <a:pPr marL="0" marR="0" algn="just">
                        <a:lnSpc>
                          <a:spcPct val="115000"/>
                        </a:lnSpc>
                        <a:spcBef>
                          <a:spcPts val="600"/>
                        </a:spcBef>
                        <a:spcAft>
                          <a:spcPts val="600"/>
                        </a:spcAft>
                      </a:pPr>
                      <a:r>
                        <a:rPr lang="en-US" sz="1800" b="1" dirty="0">
                          <a:effectLst/>
                          <a:latin typeface="Arial" charset="0"/>
                          <a:ea typeface="Arial" charset="0"/>
                          <a:cs typeface="Arial" charset="0"/>
                        </a:rPr>
                        <a:t>145,25%</a:t>
                      </a:r>
                    </a:p>
                  </a:txBody>
                  <a:tcPr marL="68580" marR="68580" marT="0" marB="0" anchor="b"/>
                </a:tc>
                <a:tc>
                  <a:txBody>
                    <a:bodyPr/>
                    <a:lstStyle/>
                    <a:p>
                      <a:pPr>
                        <a:lnSpc>
                          <a:spcPct val="115000"/>
                        </a:lnSpc>
                      </a:pPr>
                      <a:endParaRPr lang="en-US" sz="1800">
                        <a:effectLst/>
                        <a:latin typeface="Arial" charset="0"/>
                        <a:ea typeface="Arial" charset="0"/>
                        <a:cs typeface="Arial" charset="0"/>
                      </a:endParaRPr>
                    </a:p>
                  </a:txBody>
                  <a:tcPr marL="68580" marR="68580" marT="0" marB="0" anchor="ctr"/>
                </a:tc>
                <a:extLst>
                  <a:ext uri="{0D108BD9-81ED-4DB2-BD59-A6C34878D82A}">
                    <a16:rowId xmlns="" xmlns:a16="http://schemas.microsoft.com/office/drawing/2014/main" val="10008"/>
                  </a:ext>
                </a:extLst>
              </a:tr>
              <a:tr h="200025">
                <a:tc>
                  <a:txBody>
                    <a:bodyPr/>
                    <a:lstStyle/>
                    <a:p>
                      <a:pPr>
                        <a:lnSpc>
                          <a:spcPct val="115000"/>
                        </a:lnSpc>
                      </a:pPr>
                      <a:endParaRPr lang="en-US" sz="1800">
                        <a:effectLst/>
                        <a:latin typeface="Arial" charset="0"/>
                        <a:ea typeface="Arial" charset="0"/>
                        <a:cs typeface="Arial" charset="0"/>
                      </a:endParaRPr>
                    </a:p>
                  </a:txBody>
                  <a:tcPr marL="68580" marR="68580" marT="0" marB="0" anchor="ctr"/>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NPV</a:t>
                      </a:r>
                    </a:p>
                  </a:txBody>
                  <a:tcPr marL="68580" marR="68580" marT="0" marB="0" anchor="ctr"/>
                </a:tc>
                <a:tc>
                  <a:txBody>
                    <a:bodyPr/>
                    <a:lstStyle/>
                    <a:p>
                      <a:pPr>
                        <a:lnSpc>
                          <a:spcPct val="115000"/>
                        </a:lnSpc>
                      </a:pPr>
                      <a:endParaRPr lang="en-US" sz="1800">
                        <a:effectLst/>
                        <a:latin typeface="Arial" charset="0"/>
                        <a:ea typeface="Arial" charset="0"/>
                        <a:cs typeface="Arial" charset="0"/>
                      </a:endParaRPr>
                    </a:p>
                  </a:txBody>
                  <a:tcPr marL="68580" marR="68580" marT="0" marB="0" anchor="ctr"/>
                </a:tc>
                <a:tc>
                  <a:txBody>
                    <a:bodyPr/>
                    <a:lstStyle/>
                    <a:p>
                      <a:pPr marL="0" marR="0" algn="just">
                        <a:lnSpc>
                          <a:spcPct val="115000"/>
                        </a:lnSpc>
                        <a:spcBef>
                          <a:spcPts val="600"/>
                        </a:spcBef>
                        <a:spcAft>
                          <a:spcPts val="600"/>
                        </a:spcAft>
                      </a:pPr>
                      <a:r>
                        <a:rPr lang="en-US" sz="1800" b="1" dirty="0">
                          <a:effectLst/>
                          <a:latin typeface="Arial" charset="0"/>
                          <a:ea typeface="Arial" charset="0"/>
                          <a:cs typeface="Arial" charset="0"/>
                        </a:rPr>
                        <a:t>106.350.084</a:t>
                      </a:r>
                    </a:p>
                  </a:txBody>
                  <a:tcPr marL="68580" marR="68580" marT="0" marB="0" anchor="b"/>
                </a:tc>
                <a:tc>
                  <a:txBody>
                    <a:bodyPr/>
                    <a:lstStyle/>
                    <a:p>
                      <a:pPr>
                        <a:lnSpc>
                          <a:spcPct val="115000"/>
                        </a:lnSpc>
                      </a:pPr>
                      <a:endParaRPr lang="en-US" sz="1800" dirty="0">
                        <a:effectLst/>
                        <a:latin typeface="Arial" charset="0"/>
                        <a:ea typeface="Arial" charset="0"/>
                        <a:cs typeface="Arial" charset="0"/>
                      </a:endParaRPr>
                    </a:p>
                  </a:txBody>
                  <a:tcPr marL="68580" marR="68580" marT="0" marB="0" anchor="ctr"/>
                </a:tc>
                <a:extLst>
                  <a:ext uri="{0D108BD9-81ED-4DB2-BD59-A6C34878D82A}">
                    <a16:rowId xmlns="" xmlns:a16="http://schemas.microsoft.com/office/drawing/2014/main" val="10009"/>
                  </a:ext>
                </a:extLst>
              </a:tr>
            </a:tbl>
          </a:graphicData>
        </a:graphic>
      </p:graphicFrame>
      <p:sp>
        <p:nvSpPr>
          <p:cNvPr id="5" name="Rectangle 4"/>
          <p:cNvSpPr/>
          <p:nvPr/>
        </p:nvSpPr>
        <p:spPr>
          <a:xfrm>
            <a:off x="0" y="4719888"/>
            <a:ext cx="9144000" cy="1900007"/>
          </a:xfrm>
          <a:prstGeom prst="rect">
            <a:avLst/>
          </a:prstGeom>
        </p:spPr>
        <p:txBody>
          <a:bodyPr wrap="square">
            <a:spAutoFit/>
          </a:bodyPr>
          <a:lstStyle/>
          <a:p>
            <a:pPr indent="457200" algn="just">
              <a:lnSpc>
                <a:spcPct val="140000"/>
              </a:lnSpc>
              <a:spcBef>
                <a:spcPts val="500"/>
              </a:spcBef>
              <a:spcAft>
                <a:spcPts val="500"/>
              </a:spcAft>
            </a:pPr>
            <a:r>
              <a:rPr lang="en-US" sz="2400" dirty="0" err="1">
                <a:latin typeface="Times New Roman" charset="0"/>
                <a:ea typeface="Arial" charset="0"/>
              </a:rPr>
              <a:t>T</a:t>
            </a:r>
            <a:r>
              <a:rPr lang="en-US" sz="2400" dirty="0" err="1" smtClean="0">
                <a:latin typeface="Times New Roman" charset="0"/>
                <a:ea typeface="Arial" charset="0"/>
              </a:rPr>
              <a:t>ôm-rô</a:t>
            </a:r>
            <a:r>
              <a:rPr lang="en-US" sz="2400" dirty="0" smtClean="0">
                <a:latin typeface="Times New Roman" charset="0"/>
                <a:ea typeface="Arial" charset="0"/>
              </a:rPr>
              <a:t> </a:t>
            </a:r>
            <a:r>
              <a:rPr lang="en-US" sz="2400" dirty="0">
                <a:latin typeface="Times New Roman" charset="0"/>
                <a:ea typeface="Arial" charset="0"/>
              </a:rPr>
              <a:t>phi </a:t>
            </a:r>
            <a:r>
              <a:rPr lang="en-US" sz="2400" dirty="0" err="1">
                <a:latin typeface="Times New Roman" charset="0"/>
                <a:ea typeface="Arial" charset="0"/>
              </a:rPr>
              <a:t>giúp</a:t>
            </a:r>
            <a:r>
              <a:rPr lang="en-US" sz="2400" dirty="0">
                <a:latin typeface="Times New Roman" charset="0"/>
                <a:ea typeface="Arial" charset="0"/>
              </a:rPr>
              <a:t> </a:t>
            </a:r>
            <a:r>
              <a:rPr lang="en-US" sz="2400" dirty="0" err="1">
                <a:latin typeface="Times New Roman" charset="0"/>
                <a:ea typeface="Arial" charset="0"/>
              </a:rPr>
              <a:t>giảm</a:t>
            </a:r>
            <a:r>
              <a:rPr lang="en-US" sz="2400" dirty="0">
                <a:latin typeface="Times New Roman" charset="0"/>
                <a:ea typeface="Arial" charset="0"/>
              </a:rPr>
              <a:t> chi </a:t>
            </a:r>
            <a:r>
              <a:rPr lang="en-US" sz="2400" dirty="0" err="1">
                <a:latin typeface="Times New Roman" charset="0"/>
                <a:ea typeface="Arial" charset="0"/>
              </a:rPr>
              <a:t>phí</a:t>
            </a:r>
            <a:r>
              <a:rPr lang="en-US" sz="2400" dirty="0">
                <a:latin typeface="Times New Roman" charset="0"/>
                <a:ea typeface="Arial" charset="0"/>
              </a:rPr>
              <a:t> </a:t>
            </a:r>
            <a:r>
              <a:rPr lang="en-US" sz="2400" dirty="0" err="1">
                <a:latin typeface="Times New Roman" charset="0"/>
                <a:ea typeface="Arial" charset="0"/>
              </a:rPr>
              <a:t>hóa</a:t>
            </a:r>
            <a:r>
              <a:rPr lang="en-US" sz="2400" dirty="0">
                <a:latin typeface="Times New Roman" charset="0"/>
                <a:ea typeface="Arial" charset="0"/>
              </a:rPr>
              <a:t> </a:t>
            </a:r>
            <a:r>
              <a:rPr lang="en-US" sz="2400" dirty="0" err="1">
                <a:latin typeface="Times New Roman" charset="0"/>
                <a:ea typeface="Arial" charset="0"/>
              </a:rPr>
              <a:t>chất</a:t>
            </a:r>
            <a:r>
              <a:rPr lang="en-US" sz="2400" dirty="0">
                <a:latin typeface="Times New Roman" charset="0"/>
                <a:ea typeface="Arial" charset="0"/>
              </a:rPr>
              <a:t> </a:t>
            </a:r>
            <a:r>
              <a:rPr lang="en-US" sz="2400" dirty="0" err="1">
                <a:latin typeface="Times New Roman" charset="0"/>
                <a:ea typeface="Arial" charset="0"/>
              </a:rPr>
              <a:t>khoảng</a:t>
            </a:r>
            <a:r>
              <a:rPr lang="en-US" sz="2400" dirty="0">
                <a:latin typeface="Times New Roman" charset="0"/>
                <a:ea typeface="Arial" charset="0"/>
              </a:rPr>
              <a:t> 17 </a:t>
            </a:r>
            <a:r>
              <a:rPr lang="en-US" sz="2400" dirty="0" err="1" smtClean="0">
                <a:latin typeface="Times New Roman" charset="0"/>
                <a:ea typeface="Arial" charset="0"/>
              </a:rPr>
              <a:t>triệu</a:t>
            </a:r>
            <a:r>
              <a:rPr lang="en-US" sz="2400" dirty="0" smtClean="0">
                <a:latin typeface="Times New Roman" charset="0"/>
                <a:ea typeface="Arial" charset="0"/>
              </a:rPr>
              <a:t>/</a:t>
            </a:r>
            <a:r>
              <a:rPr lang="en-US" sz="2400" dirty="0" err="1" smtClean="0">
                <a:latin typeface="Times New Roman" charset="0"/>
                <a:ea typeface="Arial" charset="0"/>
              </a:rPr>
              <a:t>vụ</a:t>
            </a:r>
            <a:endParaRPr lang="en-US" sz="2400" dirty="0" smtClean="0">
              <a:latin typeface="Times New Roman" charset="0"/>
              <a:ea typeface="Arial" charset="0"/>
            </a:endParaRPr>
          </a:p>
          <a:p>
            <a:pPr indent="457200" algn="just">
              <a:lnSpc>
                <a:spcPct val="140000"/>
              </a:lnSpc>
              <a:spcBef>
                <a:spcPts val="500"/>
              </a:spcBef>
              <a:spcAft>
                <a:spcPts val="500"/>
              </a:spcAft>
            </a:pPr>
            <a:r>
              <a:rPr lang="en-US" sz="2400" dirty="0" err="1" smtClean="0">
                <a:effectLst/>
                <a:latin typeface="Times New Roman" charset="0"/>
                <a:ea typeface="Arial" charset="0"/>
              </a:rPr>
              <a:t>Mô</a:t>
            </a:r>
            <a:r>
              <a:rPr lang="en-US" sz="2400" dirty="0" smtClean="0">
                <a:effectLst/>
                <a:latin typeface="Times New Roman" charset="0"/>
                <a:ea typeface="Arial" charset="0"/>
              </a:rPr>
              <a:t> </a:t>
            </a:r>
            <a:r>
              <a:rPr lang="en-US" sz="2400" dirty="0" err="1" smtClean="0">
                <a:effectLst/>
                <a:latin typeface="Times New Roman" charset="0"/>
                <a:ea typeface="Arial" charset="0"/>
              </a:rPr>
              <a:t>hình</a:t>
            </a:r>
            <a:r>
              <a:rPr lang="en-US" sz="2400" dirty="0" smtClean="0">
                <a:effectLst/>
                <a:latin typeface="Times New Roman" charset="0"/>
                <a:ea typeface="Arial" charset="0"/>
              </a:rPr>
              <a:t> </a:t>
            </a:r>
            <a:r>
              <a:rPr lang="en-US" sz="2400" dirty="0" err="1" smtClean="0">
                <a:effectLst/>
                <a:latin typeface="Times New Roman" charset="0"/>
                <a:ea typeface="Arial" charset="0"/>
              </a:rPr>
              <a:t>thực</a:t>
            </a:r>
            <a:r>
              <a:rPr lang="en-US" sz="2400" dirty="0" smtClean="0">
                <a:effectLst/>
                <a:latin typeface="Times New Roman" charset="0"/>
                <a:ea typeface="Arial" charset="0"/>
              </a:rPr>
              <a:t> </a:t>
            </a:r>
            <a:r>
              <a:rPr lang="en-US" sz="2400" dirty="0" err="1" smtClean="0">
                <a:effectLst/>
                <a:latin typeface="Times New Roman" charset="0"/>
                <a:ea typeface="Arial" charset="0"/>
              </a:rPr>
              <a:t>nghiệm</a:t>
            </a:r>
            <a:r>
              <a:rPr lang="en-US" sz="2400" dirty="0" smtClean="0">
                <a:effectLst/>
                <a:latin typeface="Times New Roman" charset="0"/>
                <a:ea typeface="Arial" charset="0"/>
              </a:rPr>
              <a:t> </a:t>
            </a:r>
            <a:r>
              <a:rPr lang="en-US" sz="2400" dirty="0" err="1" smtClean="0">
                <a:effectLst/>
                <a:latin typeface="Times New Roman" charset="0"/>
                <a:ea typeface="Arial" charset="0"/>
              </a:rPr>
              <a:t>không</a:t>
            </a:r>
            <a:r>
              <a:rPr lang="en-US" sz="2400" dirty="0" smtClean="0">
                <a:effectLst/>
                <a:latin typeface="Times New Roman" charset="0"/>
                <a:ea typeface="Arial" charset="0"/>
              </a:rPr>
              <a:t> </a:t>
            </a:r>
            <a:r>
              <a:rPr lang="en-US" sz="2400" dirty="0" err="1" smtClean="0">
                <a:effectLst/>
                <a:latin typeface="Times New Roman" charset="0"/>
                <a:ea typeface="Arial" charset="0"/>
              </a:rPr>
              <a:t>xảy</a:t>
            </a:r>
            <a:r>
              <a:rPr lang="en-US" sz="2400" dirty="0" smtClean="0">
                <a:effectLst/>
                <a:latin typeface="Times New Roman" charset="0"/>
                <a:ea typeface="Arial" charset="0"/>
              </a:rPr>
              <a:t> </a:t>
            </a:r>
            <a:r>
              <a:rPr lang="en-US" sz="2400" dirty="0" err="1" smtClean="0">
                <a:effectLst/>
                <a:latin typeface="Times New Roman" charset="0"/>
                <a:ea typeface="Arial" charset="0"/>
              </a:rPr>
              <a:t>ra</a:t>
            </a:r>
            <a:r>
              <a:rPr lang="en-US" sz="2400" dirty="0" smtClean="0">
                <a:effectLst/>
                <a:latin typeface="Times New Roman" charset="0"/>
                <a:ea typeface="Arial" charset="0"/>
              </a:rPr>
              <a:t> </a:t>
            </a:r>
            <a:r>
              <a:rPr lang="en-US" sz="2400" dirty="0" err="1" smtClean="0">
                <a:effectLst/>
                <a:latin typeface="Times New Roman" charset="0"/>
                <a:ea typeface="Arial" charset="0"/>
              </a:rPr>
              <a:t>dịch</a:t>
            </a:r>
            <a:r>
              <a:rPr lang="en-US" sz="2400" dirty="0" smtClean="0">
                <a:effectLst/>
                <a:latin typeface="Times New Roman" charset="0"/>
                <a:ea typeface="Arial" charset="0"/>
              </a:rPr>
              <a:t> </a:t>
            </a:r>
            <a:r>
              <a:rPr lang="en-US" sz="2400" dirty="0" err="1" smtClean="0">
                <a:effectLst/>
                <a:latin typeface="Times New Roman" charset="0"/>
                <a:ea typeface="Arial" charset="0"/>
              </a:rPr>
              <a:t>bệnh</a:t>
            </a:r>
            <a:endParaRPr lang="en-US" sz="2400" dirty="0" smtClean="0">
              <a:effectLst/>
              <a:latin typeface="Times New Roman" charset="0"/>
              <a:ea typeface="Arial" charset="0"/>
            </a:endParaRPr>
          </a:p>
          <a:p>
            <a:pPr indent="457200" algn="just">
              <a:lnSpc>
                <a:spcPct val="140000"/>
              </a:lnSpc>
              <a:spcBef>
                <a:spcPts val="500"/>
              </a:spcBef>
              <a:spcAft>
                <a:spcPts val="500"/>
              </a:spcAft>
            </a:pPr>
            <a:r>
              <a:rPr lang="en-US" sz="2400" dirty="0" err="1" smtClean="0">
                <a:latin typeface="Times New Roman" charset="0"/>
                <a:ea typeface="Arial" charset="0"/>
              </a:rPr>
              <a:t>Mô</a:t>
            </a:r>
            <a:r>
              <a:rPr lang="en-US" sz="2400" dirty="0" smtClean="0">
                <a:latin typeface="Times New Roman" charset="0"/>
                <a:ea typeface="Arial" charset="0"/>
              </a:rPr>
              <a:t> </a:t>
            </a:r>
            <a:r>
              <a:rPr lang="en-US" sz="2400" dirty="0" err="1" smtClean="0">
                <a:latin typeface="Times New Roman" charset="0"/>
                <a:ea typeface="Arial" charset="0"/>
              </a:rPr>
              <a:t>hình</a:t>
            </a:r>
            <a:r>
              <a:rPr lang="en-US" sz="2400" dirty="0" smtClean="0">
                <a:latin typeface="Times New Roman" charset="0"/>
                <a:ea typeface="Arial" charset="0"/>
              </a:rPr>
              <a:t> </a:t>
            </a:r>
            <a:r>
              <a:rPr lang="en-US" sz="2400" dirty="0" err="1" smtClean="0">
                <a:latin typeface="Times New Roman" charset="0"/>
                <a:ea typeface="Arial" charset="0"/>
              </a:rPr>
              <a:t>đối</a:t>
            </a:r>
            <a:r>
              <a:rPr lang="en-US" sz="2400" dirty="0" smtClean="0">
                <a:latin typeface="Times New Roman" charset="0"/>
                <a:ea typeface="Arial" charset="0"/>
              </a:rPr>
              <a:t> </a:t>
            </a:r>
            <a:r>
              <a:rPr lang="en-US" sz="2400" dirty="0" err="1" smtClean="0">
                <a:latin typeface="Times New Roman" charset="0"/>
                <a:ea typeface="Arial" charset="0"/>
              </a:rPr>
              <a:t>chứng</a:t>
            </a:r>
            <a:r>
              <a:rPr lang="en-US" sz="2400" dirty="0" smtClean="0">
                <a:latin typeface="Times New Roman" charset="0"/>
                <a:ea typeface="Arial" charset="0"/>
              </a:rPr>
              <a:t> </a:t>
            </a:r>
            <a:r>
              <a:rPr lang="en-US" sz="2400" dirty="0" err="1" smtClean="0">
                <a:latin typeface="Times New Roman" charset="0"/>
                <a:ea typeface="Arial" charset="0"/>
              </a:rPr>
              <a:t>có</a:t>
            </a:r>
            <a:r>
              <a:rPr lang="en-US" sz="2400" dirty="0" smtClean="0">
                <a:latin typeface="Times New Roman" charset="0"/>
                <a:ea typeface="Arial" charset="0"/>
              </a:rPr>
              <a:t> </a:t>
            </a:r>
            <a:r>
              <a:rPr lang="en-US" sz="2400" dirty="0" err="1" smtClean="0">
                <a:latin typeface="Times New Roman" charset="0"/>
                <a:ea typeface="Arial" charset="0"/>
              </a:rPr>
              <a:t>vụ</a:t>
            </a:r>
            <a:r>
              <a:rPr lang="en-US" sz="2400" dirty="0" smtClean="0">
                <a:latin typeface="Times New Roman" charset="0"/>
                <a:ea typeface="Arial" charset="0"/>
              </a:rPr>
              <a:t> 1 </a:t>
            </a:r>
            <a:r>
              <a:rPr lang="en-US" sz="2400" dirty="0" err="1" smtClean="0">
                <a:latin typeface="Times New Roman" charset="0"/>
                <a:ea typeface="Arial" charset="0"/>
              </a:rPr>
              <a:t>bị</a:t>
            </a:r>
            <a:r>
              <a:rPr lang="en-US" sz="2400" dirty="0" smtClean="0">
                <a:latin typeface="Times New Roman" charset="0"/>
                <a:ea typeface="Arial" charset="0"/>
              </a:rPr>
              <a:t> </a:t>
            </a:r>
            <a:r>
              <a:rPr lang="en-US" sz="2400" dirty="0" err="1" smtClean="0">
                <a:latin typeface="Times New Roman" charset="0"/>
                <a:ea typeface="Arial" charset="0"/>
              </a:rPr>
              <a:t>dịch</a:t>
            </a:r>
            <a:r>
              <a:rPr lang="en-US" sz="2400" dirty="0" smtClean="0">
                <a:latin typeface="Times New Roman" charset="0"/>
                <a:ea typeface="Arial" charset="0"/>
              </a:rPr>
              <a:t> </a:t>
            </a:r>
            <a:r>
              <a:rPr lang="en-US" sz="2400" dirty="0" err="1" smtClean="0">
                <a:latin typeface="Times New Roman" charset="0"/>
                <a:ea typeface="Arial" charset="0"/>
              </a:rPr>
              <a:t>bệnh</a:t>
            </a:r>
            <a:r>
              <a:rPr lang="en-US" sz="2400" dirty="0" smtClean="0">
                <a:latin typeface="Times New Roman" charset="0"/>
                <a:ea typeface="Arial" charset="0"/>
              </a:rPr>
              <a:t> </a:t>
            </a:r>
            <a:r>
              <a:rPr lang="en-US" sz="2400" dirty="0" err="1" smtClean="0">
                <a:latin typeface="Times New Roman" charset="0"/>
                <a:ea typeface="Arial" charset="0"/>
              </a:rPr>
              <a:t>phải</a:t>
            </a:r>
            <a:r>
              <a:rPr lang="en-US" sz="2400" dirty="0" smtClean="0">
                <a:latin typeface="Times New Roman" charset="0"/>
                <a:ea typeface="Arial" charset="0"/>
              </a:rPr>
              <a:t> </a:t>
            </a:r>
            <a:r>
              <a:rPr lang="en-US" sz="2400" dirty="0" err="1" smtClean="0">
                <a:latin typeface="Times New Roman" charset="0"/>
                <a:ea typeface="Arial" charset="0"/>
              </a:rPr>
              <a:t>hủy</a:t>
            </a:r>
            <a:r>
              <a:rPr lang="en-US" sz="2400" dirty="0" smtClean="0">
                <a:latin typeface="Times New Roman" charset="0"/>
                <a:ea typeface="Arial" charset="0"/>
              </a:rPr>
              <a:t> </a:t>
            </a:r>
            <a:r>
              <a:rPr lang="en-US" sz="2400" dirty="0" err="1" smtClean="0">
                <a:latin typeface="Times New Roman" charset="0"/>
                <a:ea typeface="Arial" charset="0"/>
              </a:rPr>
              <a:t>toàn</a:t>
            </a:r>
            <a:r>
              <a:rPr lang="en-US" sz="2400" dirty="0" smtClean="0">
                <a:latin typeface="Times New Roman" charset="0"/>
                <a:ea typeface="Arial" charset="0"/>
              </a:rPr>
              <a:t> </a:t>
            </a:r>
            <a:r>
              <a:rPr lang="en-US" sz="2400" dirty="0" err="1" smtClean="0">
                <a:latin typeface="Times New Roman" charset="0"/>
                <a:ea typeface="Arial" charset="0"/>
              </a:rPr>
              <a:t>bộ</a:t>
            </a:r>
            <a:endParaRPr lang="en-US" sz="2400" dirty="0">
              <a:effectLst/>
              <a:latin typeface="Times New Roman" charset="0"/>
              <a:ea typeface="Arial" charset="0"/>
            </a:endParaRPr>
          </a:p>
        </p:txBody>
      </p:sp>
      <p:sp>
        <p:nvSpPr>
          <p:cNvPr id="3" name="Slide Number Placeholder 2"/>
          <p:cNvSpPr>
            <a:spLocks noGrp="1"/>
          </p:cNvSpPr>
          <p:nvPr>
            <p:ph type="sldNum" sz="quarter" idx="12"/>
          </p:nvPr>
        </p:nvSpPr>
        <p:spPr/>
        <p:txBody>
          <a:bodyPr/>
          <a:lstStyle/>
          <a:p>
            <a:fld id="{5D3FEEAC-6021-184A-936A-D26E75467C87}" type="slidenum">
              <a:rPr lang="en-US" smtClean="0"/>
              <a:t>25</a:t>
            </a:fld>
            <a:endParaRPr lang="en-US"/>
          </a:p>
        </p:txBody>
      </p:sp>
    </p:spTree>
    <p:extLst>
      <p:ext uri="{BB962C8B-B14F-4D97-AF65-F5344CB8AC3E}">
        <p14:creationId xmlns:p14="http://schemas.microsoft.com/office/powerpoint/2010/main" val="7986699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3429" y="677072"/>
            <a:ext cx="8324850" cy="3174943"/>
          </a:xfrm>
        </p:spPr>
        <p:txBody>
          <a:bodyPr/>
          <a:lstStyle/>
          <a:p>
            <a:pPr marL="0" indent="0" algn="ctr">
              <a:buNone/>
            </a:pPr>
            <a:r>
              <a:rPr lang="af-ZA" dirty="0" smtClean="0">
                <a:latin typeface="Arial" charset="0"/>
                <a:ea typeface="Arial" charset="0"/>
                <a:cs typeface="Arial" charset="0"/>
              </a:rPr>
              <a:t>PHẦN C: CÔNG </a:t>
            </a:r>
            <a:r>
              <a:rPr lang="af-ZA" dirty="0">
                <a:latin typeface="Arial" charset="0"/>
                <a:ea typeface="Arial" charset="0"/>
                <a:cs typeface="Arial" charset="0"/>
              </a:rPr>
              <a:t>NGHỆ SỬ DỤNG CHẾ PHẨM SINH HỌC NHẰM GIẢM CHẤT THẢI VÀ PHÁT TRIỂN NHÓM TẢO TRONG AO NUÔI TÔM THẺ CHÂN TRẮNG (TÔM-TẢO)</a:t>
            </a:r>
            <a:endParaRPr lang="en-US" dirty="0">
              <a:latin typeface="Arial" charset="0"/>
              <a:ea typeface="Arial" charset="0"/>
              <a:cs typeface="Arial" charset="0"/>
            </a:endParaRPr>
          </a:p>
          <a:p>
            <a:pPr marL="0" indent="0" algn="ctr">
              <a:buNone/>
            </a:pPr>
            <a:endParaRPr lang="en-US" dirty="0">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5D3FEEAC-6021-184A-936A-D26E75467C87}" type="slidenum">
              <a:rPr lang="en-US" smtClean="0"/>
              <a:t>26</a:t>
            </a:fld>
            <a:endParaRPr lang="en-US"/>
          </a:p>
        </p:txBody>
      </p:sp>
      <p:pic>
        <p:nvPicPr>
          <p:cNvPr id="5126" name="Picture 6" descr="ác loại tảo trong ao nuôi tôm - Tảo lục xuất hiện ở nước ao nuôi tô"/>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75966" y="4649152"/>
            <a:ext cx="3243091" cy="20723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oud Zoom small im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9430" y="3852015"/>
            <a:ext cx="3184071" cy="318407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descr="mage result for tôm thẻ chân trắ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0" name="Picture 10" descr="mage result for tôm thẻ chân trắ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6459" y="4803018"/>
            <a:ext cx="3413627" cy="191845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61179" y="3203997"/>
            <a:ext cx="6229350" cy="550151"/>
          </a:xfrm>
          <a:prstGeom prst="rect">
            <a:avLst/>
          </a:prstGeom>
        </p:spPr>
        <p:txBody>
          <a:bodyPr wrap="square">
            <a:spAutoFit/>
          </a:bodyPr>
          <a:lstStyle/>
          <a:p>
            <a:pPr algn="just">
              <a:lnSpc>
                <a:spcPct val="140000"/>
              </a:lnSpc>
              <a:spcBef>
                <a:spcPts val="500"/>
              </a:spcBef>
              <a:spcAft>
                <a:spcPts val="500"/>
              </a:spcAft>
            </a:pPr>
            <a:r>
              <a:rPr lang="af-ZA" sz="2400" dirty="0" err="1">
                <a:latin typeface="Arial" charset="0"/>
                <a:ea typeface="Arial" charset="0"/>
                <a:cs typeface="Arial" charset="0"/>
              </a:rPr>
              <a:t>Triển</a:t>
            </a:r>
            <a:r>
              <a:rPr lang="af-ZA" sz="2400" dirty="0">
                <a:latin typeface="Arial" charset="0"/>
                <a:ea typeface="Arial" charset="0"/>
                <a:cs typeface="Arial" charset="0"/>
              </a:rPr>
              <a:t> </a:t>
            </a:r>
            <a:r>
              <a:rPr lang="af-ZA" sz="2400" dirty="0" err="1">
                <a:latin typeface="Arial" charset="0"/>
                <a:ea typeface="Arial" charset="0"/>
                <a:cs typeface="Arial" charset="0"/>
              </a:rPr>
              <a:t>khai</a:t>
            </a:r>
            <a:r>
              <a:rPr lang="af-ZA" sz="2400" dirty="0">
                <a:latin typeface="Arial" charset="0"/>
                <a:ea typeface="Arial" charset="0"/>
                <a:cs typeface="Arial" charset="0"/>
              </a:rPr>
              <a:t> 2 </a:t>
            </a:r>
            <a:r>
              <a:rPr lang="af-ZA" sz="2400" dirty="0" err="1">
                <a:latin typeface="Arial" charset="0"/>
                <a:ea typeface="Arial" charset="0"/>
                <a:cs typeface="Arial" charset="0"/>
              </a:rPr>
              <a:t>mô</a:t>
            </a:r>
            <a:r>
              <a:rPr lang="af-ZA" sz="2400" dirty="0">
                <a:latin typeface="Arial" charset="0"/>
                <a:ea typeface="Arial" charset="0"/>
                <a:cs typeface="Arial" charset="0"/>
              </a:rPr>
              <a:t> </a:t>
            </a:r>
            <a:r>
              <a:rPr lang="af-ZA" sz="2400" dirty="0" err="1">
                <a:latin typeface="Arial" charset="0"/>
                <a:ea typeface="Arial" charset="0"/>
                <a:cs typeface="Arial" charset="0"/>
              </a:rPr>
              <a:t>hình</a:t>
            </a:r>
            <a:r>
              <a:rPr lang="af-ZA" sz="2400" dirty="0">
                <a:latin typeface="Arial" charset="0"/>
                <a:ea typeface="Arial" charset="0"/>
                <a:cs typeface="Arial" charset="0"/>
              </a:rPr>
              <a:t>: </a:t>
            </a:r>
            <a:r>
              <a:rPr lang="af-ZA" sz="2400" dirty="0" err="1">
                <a:latin typeface="Arial" charset="0"/>
                <a:ea typeface="Arial" charset="0"/>
                <a:cs typeface="Arial" charset="0"/>
              </a:rPr>
              <a:t>Bến</a:t>
            </a:r>
            <a:r>
              <a:rPr lang="af-ZA" sz="2400" dirty="0">
                <a:latin typeface="Arial" charset="0"/>
                <a:ea typeface="Arial" charset="0"/>
                <a:cs typeface="Arial" charset="0"/>
              </a:rPr>
              <a:t> </a:t>
            </a:r>
            <a:r>
              <a:rPr lang="af-ZA" sz="2400" dirty="0" err="1">
                <a:latin typeface="Arial" charset="0"/>
                <a:ea typeface="Arial" charset="0"/>
                <a:cs typeface="Arial" charset="0"/>
              </a:rPr>
              <a:t>Tre</a:t>
            </a:r>
            <a:r>
              <a:rPr lang="af-ZA" sz="2400" dirty="0">
                <a:latin typeface="Arial" charset="0"/>
                <a:ea typeface="Arial" charset="0"/>
                <a:cs typeface="Arial" charset="0"/>
              </a:rPr>
              <a:t> </a:t>
            </a:r>
            <a:r>
              <a:rPr lang="af-ZA" sz="2400" dirty="0" err="1">
                <a:latin typeface="Arial" charset="0"/>
                <a:ea typeface="Arial" charset="0"/>
                <a:cs typeface="Arial" charset="0"/>
              </a:rPr>
              <a:t>và</a:t>
            </a:r>
            <a:r>
              <a:rPr lang="af-ZA" sz="2400" dirty="0">
                <a:latin typeface="Arial" charset="0"/>
                <a:ea typeface="Arial" charset="0"/>
                <a:cs typeface="Arial" charset="0"/>
              </a:rPr>
              <a:t> </a:t>
            </a:r>
            <a:r>
              <a:rPr lang="af-ZA" sz="2400" dirty="0" err="1">
                <a:latin typeface="Arial" charset="0"/>
                <a:ea typeface="Arial" charset="0"/>
                <a:cs typeface="Arial" charset="0"/>
              </a:rPr>
              <a:t>Bình</a:t>
            </a:r>
            <a:r>
              <a:rPr lang="af-ZA" sz="2400" dirty="0">
                <a:latin typeface="Arial" charset="0"/>
                <a:ea typeface="Arial" charset="0"/>
                <a:cs typeface="Arial" charset="0"/>
              </a:rPr>
              <a:t> </a:t>
            </a:r>
            <a:r>
              <a:rPr lang="af-ZA" sz="2400" dirty="0" err="1">
                <a:latin typeface="Arial" charset="0"/>
                <a:ea typeface="Arial" charset="0"/>
                <a:cs typeface="Arial" charset="0"/>
              </a:rPr>
              <a:t>Định</a:t>
            </a:r>
            <a:endParaRPr lang="en-US" sz="2400" dirty="0">
              <a:latin typeface="Arial" charset="0"/>
              <a:ea typeface="Arial" charset="0"/>
              <a:cs typeface="Arial" charset="0"/>
            </a:endParaRPr>
          </a:p>
        </p:txBody>
      </p:sp>
    </p:spTree>
    <p:extLst>
      <p:ext uri="{BB962C8B-B14F-4D97-AF65-F5344CB8AC3E}">
        <p14:creationId xmlns:p14="http://schemas.microsoft.com/office/powerpoint/2010/main" val="15079772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9415"/>
            <a:ext cx="7886700" cy="739773"/>
          </a:xfrm>
        </p:spPr>
        <p:txBody>
          <a:bodyPr>
            <a:normAutofit fontScale="90000"/>
          </a:bodyPr>
          <a:lstStyle/>
          <a:p>
            <a:pPr algn="ctr"/>
            <a:r>
              <a:rPr lang="en-US" sz="2800" dirty="0" err="1" smtClean="0">
                <a:latin typeface="Arial" charset="0"/>
                <a:ea typeface="Arial" charset="0"/>
                <a:cs typeface="Arial" charset="0"/>
              </a:rPr>
              <a:t>Tôm</a:t>
            </a:r>
            <a:r>
              <a:rPr lang="en-US" sz="2800" dirty="0" smtClean="0">
                <a:latin typeface="Arial" charset="0"/>
                <a:ea typeface="Arial" charset="0"/>
                <a:cs typeface="Arial" charset="0"/>
              </a:rPr>
              <a:t> </a:t>
            </a:r>
            <a:r>
              <a:rPr lang="en-US" sz="2800" dirty="0" err="1" smtClean="0">
                <a:latin typeface="Arial" charset="0"/>
                <a:ea typeface="Arial" charset="0"/>
                <a:cs typeface="Arial" charset="0"/>
              </a:rPr>
              <a:t>tảo</a:t>
            </a:r>
            <a:r>
              <a:rPr lang="en-US" sz="2800" dirty="0" smtClean="0">
                <a:latin typeface="Arial" charset="0"/>
                <a:ea typeface="Arial" charset="0"/>
                <a:cs typeface="Arial" charset="0"/>
              </a:rPr>
              <a:t>: </a:t>
            </a:r>
            <a:r>
              <a:rPr lang="en-US" sz="2800" dirty="0" err="1" smtClean="0">
                <a:latin typeface="Arial" charset="0"/>
                <a:ea typeface="Arial" charset="0"/>
                <a:cs typeface="Arial" charset="0"/>
              </a:rPr>
              <a:t>Bến</a:t>
            </a:r>
            <a:r>
              <a:rPr lang="en-US" sz="2800" dirty="0" smtClean="0">
                <a:latin typeface="Arial" charset="0"/>
                <a:ea typeface="Arial" charset="0"/>
                <a:cs typeface="Arial" charset="0"/>
              </a:rPr>
              <a:t> Tre</a:t>
            </a:r>
            <a:br>
              <a:rPr lang="en-US" sz="2800" dirty="0" smtClean="0">
                <a:latin typeface="Arial" charset="0"/>
                <a:ea typeface="Arial" charset="0"/>
                <a:cs typeface="Arial" charset="0"/>
              </a:rPr>
            </a:br>
            <a:r>
              <a:rPr lang="en-US" sz="2800" dirty="0" err="1" smtClean="0">
                <a:latin typeface="Arial" charset="0"/>
                <a:ea typeface="Arial" charset="0"/>
                <a:cs typeface="Arial" charset="0"/>
              </a:rPr>
              <a:t>Thực</a:t>
            </a:r>
            <a:r>
              <a:rPr lang="en-US" sz="2800" dirty="0" smtClean="0">
                <a:latin typeface="Arial" charset="0"/>
                <a:ea typeface="Arial" charset="0"/>
                <a:cs typeface="Arial" charset="0"/>
              </a:rPr>
              <a:t> </a:t>
            </a:r>
            <a:r>
              <a:rPr lang="en-US" sz="2800" dirty="0" err="1" smtClean="0">
                <a:latin typeface="Arial" charset="0"/>
                <a:ea typeface="Arial" charset="0"/>
                <a:cs typeface="Arial" charset="0"/>
              </a:rPr>
              <a:t>hiện</a:t>
            </a:r>
            <a:r>
              <a:rPr lang="en-US" sz="2800" dirty="0" smtClean="0">
                <a:latin typeface="Arial" charset="0"/>
                <a:ea typeface="Arial" charset="0"/>
                <a:cs typeface="Arial" charset="0"/>
              </a:rPr>
              <a:t> </a:t>
            </a:r>
            <a:r>
              <a:rPr lang="en-US" sz="2800" dirty="0" err="1" smtClean="0">
                <a:latin typeface="Arial" charset="0"/>
                <a:ea typeface="Arial" charset="0"/>
                <a:cs typeface="Arial" charset="0"/>
              </a:rPr>
              <a:t>tại</a:t>
            </a:r>
            <a:r>
              <a:rPr lang="en-US" sz="2800" dirty="0" smtClean="0">
                <a:latin typeface="Arial" charset="0"/>
                <a:ea typeface="Arial" charset="0"/>
                <a:cs typeface="Arial" charset="0"/>
              </a:rPr>
              <a:t> </a:t>
            </a:r>
            <a:r>
              <a:rPr lang="en-US" sz="2800" dirty="0" err="1" smtClean="0">
                <a:latin typeface="Arial" charset="0"/>
                <a:ea typeface="Arial" charset="0"/>
                <a:cs typeface="Arial" charset="0"/>
              </a:rPr>
              <a:t>cơ</a:t>
            </a:r>
            <a:r>
              <a:rPr lang="en-US" sz="2800" dirty="0" smtClean="0">
                <a:latin typeface="Arial" charset="0"/>
                <a:ea typeface="Arial" charset="0"/>
                <a:cs typeface="Arial" charset="0"/>
              </a:rPr>
              <a:t> </a:t>
            </a:r>
            <a:r>
              <a:rPr lang="en-US" sz="2800" dirty="0" err="1" smtClean="0">
                <a:latin typeface="Arial" charset="0"/>
                <a:ea typeface="Arial" charset="0"/>
                <a:cs typeface="Arial" charset="0"/>
              </a:rPr>
              <a:t>sở</a:t>
            </a:r>
            <a:r>
              <a:rPr lang="en-US" sz="2800" dirty="0" smtClean="0">
                <a:latin typeface="Arial" charset="0"/>
                <a:ea typeface="Arial" charset="0"/>
                <a:cs typeface="Arial" charset="0"/>
              </a:rPr>
              <a:t> </a:t>
            </a:r>
            <a:r>
              <a:rPr lang="en-US" sz="2800" dirty="0" err="1" smtClean="0">
                <a:latin typeface="Arial" charset="0"/>
                <a:ea typeface="Arial" charset="0"/>
                <a:cs typeface="Arial" charset="0"/>
              </a:rPr>
              <a:t>Nguyễn</a:t>
            </a:r>
            <a:r>
              <a:rPr lang="en-US" sz="2800" dirty="0" smtClean="0">
                <a:latin typeface="Arial" charset="0"/>
                <a:ea typeface="Arial" charset="0"/>
                <a:cs typeface="Arial" charset="0"/>
              </a:rPr>
              <a:t> Nam </a:t>
            </a:r>
            <a:r>
              <a:rPr lang="en-US" sz="2800" dirty="0" err="1" smtClean="0">
                <a:latin typeface="Arial" charset="0"/>
                <a:ea typeface="Arial" charset="0"/>
                <a:cs typeface="Arial" charset="0"/>
              </a:rPr>
              <a:t>Phong</a:t>
            </a:r>
            <a:r>
              <a:rPr lang="en-US" sz="2800" dirty="0" smtClean="0">
                <a:latin typeface="Arial" charset="0"/>
                <a:ea typeface="Arial" charset="0"/>
                <a:cs typeface="Arial" charset="0"/>
              </a:rPr>
              <a:t>, </a:t>
            </a:r>
            <a:r>
              <a:rPr lang="en-US" sz="2800" dirty="0" err="1" smtClean="0">
                <a:latin typeface="Arial" charset="0"/>
                <a:ea typeface="Arial" charset="0"/>
                <a:cs typeface="Arial" charset="0"/>
              </a:rPr>
              <a:t>Bình</a:t>
            </a:r>
            <a:r>
              <a:rPr lang="en-US" sz="2800" dirty="0" smtClean="0">
                <a:latin typeface="Arial" charset="0"/>
                <a:ea typeface="Arial" charset="0"/>
                <a:cs typeface="Arial" charset="0"/>
              </a:rPr>
              <a:t> </a:t>
            </a:r>
            <a:r>
              <a:rPr lang="en-US" sz="2800" dirty="0" err="1" smtClean="0">
                <a:latin typeface="Arial" charset="0"/>
                <a:ea typeface="Arial" charset="0"/>
                <a:cs typeface="Arial" charset="0"/>
              </a:rPr>
              <a:t>Đại</a:t>
            </a:r>
            <a:endParaRPr lang="en-US" sz="2800" dirty="0">
              <a:latin typeface="Arial" charset="0"/>
              <a:ea typeface="Arial" charset="0"/>
              <a:cs typeface="Arial" charset="0"/>
            </a:endParaRPr>
          </a:p>
        </p:txBody>
      </p:sp>
      <p:sp>
        <p:nvSpPr>
          <p:cNvPr id="3" name="Content Placeholder 2"/>
          <p:cNvSpPr>
            <a:spLocks noGrp="1"/>
          </p:cNvSpPr>
          <p:nvPr>
            <p:ph idx="1"/>
          </p:nvPr>
        </p:nvSpPr>
        <p:spPr/>
        <p:txBody>
          <a:bodyPr/>
          <a:lstStyle/>
          <a:p>
            <a:endParaRPr lang="en-US"/>
          </a:p>
        </p:txBody>
      </p:sp>
      <p:pic>
        <p:nvPicPr>
          <p:cNvPr id="4" name="image1.png"/>
          <p:cNvPicPr/>
          <p:nvPr/>
        </p:nvPicPr>
        <p:blipFill rotWithShape="1">
          <a:blip r:embed="rId2" cstate="email">
            <a:extLst>
              <a:ext uri="{28A0092B-C50C-407E-A947-70E740481C1C}">
                <a14:useLocalDpi xmlns:a14="http://schemas.microsoft.com/office/drawing/2010/main"/>
              </a:ext>
            </a:extLst>
          </a:blip>
          <a:srcRect r="11129"/>
          <a:stretch/>
        </p:blipFill>
        <p:spPr bwMode="auto">
          <a:xfrm>
            <a:off x="3295650" y="1182846"/>
            <a:ext cx="5848350" cy="5636895"/>
          </a:xfrm>
          <a:prstGeom prst="rect">
            <a:avLst/>
          </a:prstGeom>
          <a:ln>
            <a:noFill/>
          </a:ln>
          <a:extLst>
            <a:ext uri="{53640926-AAD7-44D8-BBD7-CCE9431645EC}">
              <a14:shadowObscured xmlns:a14="http://schemas.microsoft.com/office/drawing/2010/main"/>
            </a:ext>
          </a:extLst>
        </p:spPr>
      </p:pic>
      <p:sp useBgFill="1">
        <p:nvSpPr>
          <p:cNvPr id="5" name="Rectangle 4"/>
          <p:cNvSpPr/>
          <p:nvPr/>
        </p:nvSpPr>
        <p:spPr>
          <a:xfrm>
            <a:off x="148095" y="1178576"/>
            <a:ext cx="3991798" cy="1685846"/>
          </a:xfrm>
          <a:prstGeom prst="rect">
            <a:avLst/>
          </a:prstGeom>
        </p:spPr>
        <p:txBody>
          <a:bodyPr wrap="none">
            <a:spAutoFit/>
          </a:bodyPr>
          <a:lstStyle/>
          <a:p>
            <a:pPr>
              <a:lnSpc>
                <a:spcPct val="150000"/>
              </a:lnSpc>
            </a:pPr>
            <a:r>
              <a:rPr lang="en-US" sz="2400" dirty="0" smtClean="0">
                <a:latin typeface="Arial" charset="0"/>
                <a:ea typeface="Arial" charset="0"/>
                <a:cs typeface="Arial" charset="0"/>
              </a:rPr>
              <a:t>- </a:t>
            </a:r>
            <a:r>
              <a:rPr lang="en-US" sz="2400" dirty="0" err="1" smtClean="0">
                <a:latin typeface="Arial" charset="0"/>
                <a:ea typeface="Arial" charset="0"/>
                <a:cs typeface="Arial" charset="0"/>
              </a:rPr>
              <a:t>Diện</a:t>
            </a:r>
            <a:r>
              <a:rPr lang="en-US" sz="2400" dirty="0" smtClean="0">
                <a:latin typeface="Arial" charset="0"/>
                <a:ea typeface="Arial" charset="0"/>
                <a:cs typeface="Arial" charset="0"/>
              </a:rPr>
              <a:t> </a:t>
            </a:r>
            <a:r>
              <a:rPr lang="en-US" sz="2400" dirty="0" err="1">
                <a:latin typeface="Arial" charset="0"/>
                <a:ea typeface="Arial" charset="0"/>
                <a:cs typeface="Arial" charset="0"/>
              </a:rPr>
              <a:t>tích</a:t>
            </a:r>
            <a:r>
              <a:rPr lang="en-US" sz="2400" dirty="0">
                <a:latin typeface="Arial" charset="0"/>
                <a:ea typeface="Arial" charset="0"/>
                <a:cs typeface="Arial" charset="0"/>
              </a:rPr>
              <a:t> 2.500 m</a:t>
            </a:r>
            <a:r>
              <a:rPr lang="en-US" sz="2400" baseline="30000" dirty="0">
                <a:latin typeface="Arial" charset="0"/>
                <a:ea typeface="Arial" charset="0"/>
                <a:cs typeface="Arial" charset="0"/>
              </a:rPr>
              <a:t>2</a:t>
            </a:r>
            <a:r>
              <a:rPr lang="en-US" sz="2400" dirty="0">
                <a:latin typeface="Arial" charset="0"/>
                <a:ea typeface="Arial" charset="0"/>
                <a:cs typeface="Arial" charset="0"/>
              </a:rPr>
              <a:t>, </a:t>
            </a:r>
            <a:r>
              <a:rPr lang="en-US" sz="2400" dirty="0" err="1">
                <a:latin typeface="Arial" charset="0"/>
                <a:ea typeface="Arial" charset="0"/>
                <a:cs typeface="Arial" charset="0"/>
              </a:rPr>
              <a:t>lót</a:t>
            </a:r>
            <a:r>
              <a:rPr lang="en-US" sz="2400" dirty="0">
                <a:latin typeface="Arial" charset="0"/>
                <a:ea typeface="Arial" charset="0"/>
                <a:cs typeface="Arial" charset="0"/>
              </a:rPr>
              <a:t> </a:t>
            </a:r>
            <a:r>
              <a:rPr lang="en-US" sz="2400" dirty="0" err="1">
                <a:latin typeface="Arial" charset="0"/>
                <a:ea typeface="Arial" charset="0"/>
                <a:cs typeface="Arial" charset="0"/>
              </a:rPr>
              <a:t>bạt</a:t>
            </a:r>
            <a:r>
              <a:rPr lang="en-US" sz="2400" dirty="0">
                <a:latin typeface="Arial" charset="0"/>
                <a:ea typeface="Arial" charset="0"/>
                <a:cs typeface="Arial" charset="0"/>
              </a:rPr>
              <a:t> </a:t>
            </a:r>
            <a:endParaRPr lang="en-US" sz="2400" dirty="0" smtClean="0">
              <a:latin typeface="Arial" charset="0"/>
              <a:ea typeface="Arial" charset="0"/>
              <a:cs typeface="Arial" charset="0"/>
            </a:endParaRPr>
          </a:p>
          <a:p>
            <a:pPr>
              <a:lnSpc>
                <a:spcPct val="150000"/>
              </a:lnSpc>
            </a:pPr>
            <a:r>
              <a:rPr lang="en-US" sz="2400" dirty="0" smtClean="0">
                <a:latin typeface="Arial" charset="0"/>
                <a:ea typeface="Arial" charset="0"/>
                <a:cs typeface="Arial" charset="0"/>
              </a:rPr>
              <a:t>- </a:t>
            </a:r>
            <a:r>
              <a:rPr lang="en-US" sz="2400" dirty="0" err="1" smtClean="0">
                <a:latin typeface="Arial" charset="0"/>
                <a:ea typeface="Arial" charset="0"/>
                <a:cs typeface="Arial" charset="0"/>
              </a:rPr>
              <a:t>Nuôi</a:t>
            </a:r>
            <a:r>
              <a:rPr lang="en-US" sz="2400" dirty="0" smtClean="0">
                <a:latin typeface="Arial" charset="0"/>
                <a:ea typeface="Arial" charset="0"/>
                <a:cs typeface="Arial" charset="0"/>
              </a:rPr>
              <a:t> 2 </a:t>
            </a:r>
            <a:r>
              <a:rPr lang="en-US" sz="2400" dirty="0" err="1" smtClean="0">
                <a:latin typeface="Arial" charset="0"/>
                <a:ea typeface="Arial" charset="0"/>
                <a:cs typeface="Arial" charset="0"/>
              </a:rPr>
              <a:t>giai</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đoạn</a:t>
            </a:r>
            <a:endParaRPr lang="en-US" sz="2400" dirty="0" smtClean="0">
              <a:latin typeface="Arial" charset="0"/>
              <a:ea typeface="Arial" charset="0"/>
              <a:cs typeface="Arial" charset="0"/>
            </a:endParaRPr>
          </a:p>
          <a:p>
            <a:pPr>
              <a:lnSpc>
                <a:spcPct val="150000"/>
              </a:lnSpc>
            </a:pPr>
            <a:r>
              <a:rPr lang="en-US" sz="2400" dirty="0" smtClean="0">
                <a:latin typeface="Arial" charset="0"/>
                <a:ea typeface="Arial" charset="0"/>
                <a:cs typeface="Arial" charset="0"/>
              </a:rPr>
              <a:t>- </a:t>
            </a:r>
            <a:r>
              <a:rPr lang="en-US" sz="2400" dirty="0" err="1" smtClean="0">
                <a:latin typeface="Arial" charset="0"/>
                <a:ea typeface="Arial" charset="0"/>
                <a:cs typeface="Arial" charset="0"/>
              </a:rPr>
              <a:t>Mật</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độ</a:t>
            </a:r>
            <a:r>
              <a:rPr lang="en-US" sz="2400" dirty="0" smtClean="0">
                <a:latin typeface="Arial" charset="0"/>
                <a:ea typeface="Arial" charset="0"/>
                <a:cs typeface="Arial" charset="0"/>
              </a:rPr>
              <a:t>: </a:t>
            </a:r>
            <a:r>
              <a:rPr lang="en-US" sz="2400" dirty="0">
                <a:latin typeface="Arial" charset="0"/>
                <a:ea typeface="Arial" charset="0"/>
                <a:cs typeface="Arial" charset="0"/>
              </a:rPr>
              <a:t>120 con/m</a:t>
            </a:r>
            <a:r>
              <a:rPr lang="en-US" sz="2400" baseline="30000" dirty="0">
                <a:latin typeface="Arial" charset="0"/>
                <a:ea typeface="Arial" charset="0"/>
                <a:cs typeface="Arial" charset="0"/>
              </a:rPr>
              <a:t>2</a:t>
            </a:r>
            <a:r>
              <a:rPr lang="en-US" sz="2400" dirty="0" smtClean="0">
                <a:latin typeface="Arial" charset="0"/>
                <a:ea typeface="Arial" charset="0"/>
                <a:cs typeface="Arial" charset="0"/>
              </a:rPr>
              <a:t> </a:t>
            </a:r>
            <a:endParaRPr lang="en-US" sz="2400" dirty="0">
              <a:latin typeface="Arial" charset="0"/>
              <a:ea typeface="Arial" charset="0"/>
              <a:cs typeface="Arial" charset="0"/>
            </a:endParaRPr>
          </a:p>
        </p:txBody>
      </p:sp>
      <p:sp>
        <p:nvSpPr>
          <p:cNvPr id="6" name="Slide Number Placeholder 5"/>
          <p:cNvSpPr>
            <a:spLocks noGrp="1"/>
          </p:cNvSpPr>
          <p:nvPr>
            <p:ph type="sldNum" sz="quarter" idx="12"/>
          </p:nvPr>
        </p:nvSpPr>
        <p:spPr/>
        <p:txBody>
          <a:bodyPr/>
          <a:lstStyle/>
          <a:p>
            <a:fld id="{5D3FEEAC-6021-184A-936A-D26E75467C87}" type="slidenum">
              <a:rPr lang="en-US" smtClean="0"/>
              <a:t>27</a:t>
            </a:fld>
            <a:endParaRPr lang="en-US"/>
          </a:p>
        </p:txBody>
      </p:sp>
    </p:spTree>
    <p:extLst>
      <p:ext uri="{BB962C8B-B14F-4D97-AF65-F5344CB8AC3E}">
        <p14:creationId xmlns:p14="http://schemas.microsoft.com/office/powerpoint/2010/main" val="1435426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7477"/>
            <a:ext cx="4795757" cy="739773"/>
          </a:xfrm>
        </p:spPr>
        <p:txBody>
          <a:bodyPr>
            <a:normAutofit/>
          </a:bodyPr>
          <a:lstStyle/>
          <a:p>
            <a:pPr algn="ctr"/>
            <a:r>
              <a:rPr lang="en-US" sz="3200" dirty="0" err="1" smtClean="0">
                <a:latin typeface="Arial" charset="0"/>
                <a:ea typeface="Arial" charset="0"/>
                <a:cs typeface="Arial" charset="0"/>
              </a:rPr>
              <a:t>Tôm</a:t>
            </a:r>
            <a:r>
              <a:rPr lang="en-US" sz="3200" dirty="0" smtClean="0">
                <a:latin typeface="Arial" charset="0"/>
                <a:ea typeface="Arial" charset="0"/>
                <a:cs typeface="Arial" charset="0"/>
              </a:rPr>
              <a:t> </a:t>
            </a:r>
            <a:r>
              <a:rPr lang="en-US" sz="3200" dirty="0" err="1" smtClean="0">
                <a:latin typeface="Arial" charset="0"/>
                <a:ea typeface="Arial" charset="0"/>
                <a:cs typeface="Arial" charset="0"/>
              </a:rPr>
              <a:t>tảo</a:t>
            </a:r>
            <a:r>
              <a:rPr lang="en-US" sz="3200" dirty="0" smtClean="0">
                <a:latin typeface="Arial" charset="0"/>
                <a:ea typeface="Arial" charset="0"/>
                <a:cs typeface="Arial" charset="0"/>
              </a:rPr>
              <a:t>: </a:t>
            </a:r>
            <a:r>
              <a:rPr lang="en-US" sz="3200" dirty="0" err="1" smtClean="0">
                <a:latin typeface="Arial" charset="0"/>
                <a:ea typeface="Arial" charset="0"/>
                <a:cs typeface="Arial" charset="0"/>
              </a:rPr>
              <a:t>Bến</a:t>
            </a:r>
            <a:r>
              <a:rPr lang="en-US" sz="3200" dirty="0" smtClean="0">
                <a:latin typeface="Arial" charset="0"/>
                <a:ea typeface="Arial" charset="0"/>
                <a:cs typeface="Arial" charset="0"/>
              </a:rPr>
              <a:t> Tre</a:t>
            </a:r>
            <a:endParaRPr lang="en-US" sz="3200" dirty="0">
              <a:latin typeface="Arial" charset="0"/>
              <a:ea typeface="Arial" charset="0"/>
              <a:cs typeface="Arial" charset="0"/>
            </a:endParaRPr>
          </a:p>
        </p:txBody>
      </p:sp>
      <p:sp>
        <p:nvSpPr>
          <p:cNvPr id="3" name="Content Placeholder 2"/>
          <p:cNvSpPr>
            <a:spLocks noGrp="1"/>
          </p:cNvSpPr>
          <p:nvPr>
            <p:ph idx="1"/>
          </p:nvPr>
        </p:nvSpPr>
        <p:spPr>
          <a:xfrm>
            <a:off x="0" y="857250"/>
            <a:ext cx="7886700" cy="4351338"/>
          </a:xfrm>
        </p:spPr>
        <p:txBody>
          <a:bodyPr/>
          <a:lstStyle/>
          <a:p>
            <a:pPr marL="0" indent="0">
              <a:buNone/>
            </a:pPr>
            <a:r>
              <a:rPr lang="en-US" b="1" dirty="0" err="1" smtClean="0"/>
              <a:t>Đối</a:t>
            </a:r>
            <a:r>
              <a:rPr lang="en-US" b="1" dirty="0" smtClean="0"/>
              <a:t> </a:t>
            </a:r>
            <a:r>
              <a:rPr lang="en-US" b="1" dirty="0" err="1" smtClean="0"/>
              <a:t>chứng</a:t>
            </a:r>
            <a:r>
              <a:rPr lang="en-US" b="1" smtClean="0"/>
              <a:t>: CS </a:t>
            </a:r>
            <a:r>
              <a:rPr lang="af-ZA" b="1" smtClean="0"/>
              <a:t>Nguyễn </a:t>
            </a:r>
            <a:r>
              <a:rPr lang="af-ZA" b="1" dirty="0" err="1"/>
              <a:t>Đức</a:t>
            </a:r>
            <a:r>
              <a:rPr lang="af-ZA" b="1" dirty="0"/>
              <a:t> </a:t>
            </a:r>
            <a:r>
              <a:rPr lang="af-ZA" b="1" dirty="0" err="1"/>
              <a:t>Cảnh</a:t>
            </a:r>
            <a:r>
              <a:rPr lang="en-US" b="1" dirty="0"/>
              <a:t> </a:t>
            </a:r>
            <a:endParaRPr lang="en-US" b="1" dirty="0" smtClean="0"/>
          </a:p>
          <a:p>
            <a:r>
              <a:rPr lang="en-US" dirty="0" err="1" smtClean="0"/>
              <a:t>Không</a:t>
            </a:r>
            <a:r>
              <a:rPr lang="en-US" dirty="0" smtClean="0"/>
              <a:t> </a:t>
            </a:r>
            <a:r>
              <a:rPr lang="en-US" dirty="0" err="1" smtClean="0"/>
              <a:t>ương</a:t>
            </a:r>
            <a:r>
              <a:rPr lang="en-US" dirty="0" smtClean="0"/>
              <a:t> </a:t>
            </a:r>
            <a:r>
              <a:rPr lang="en-US" dirty="0" err="1" smtClean="0"/>
              <a:t>giống</a:t>
            </a:r>
            <a:r>
              <a:rPr lang="en-US" dirty="0" smtClean="0"/>
              <a:t> </a:t>
            </a:r>
            <a:r>
              <a:rPr lang="en-US" dirty="0" err="1" smtClean="0"/>
              <a:t>lớn</a:t>
            </a:r>
            <a:endParaRPr lang="en-US" dirty="0" smtClean="0"/>
          </a:p>
          <a:p>
            <a:r>
              <a:rPr lang="en-US" dirty="0" err="1" smtClean="0"/>
              <a:t>Không</a:t>
            </a:r>
            <a:r>
              <a:rPr lang="en-US" dirty="0" smtClean="0"/>
              <a:t> </a:t>
            </a:r>
            <a:r>
              <a:rPr lang="en-US" dirty="0" err="1" smtClean="0"/>
              <a:t>có</a:t>
            </a:r>
            <a:r>
              <a:rPr lang="en-US" dirty="0" smtClean="0"/>
              <a:t> </a:t>
            </a:r>
            <a:r>
              <a:rPr lang="en-US" dirty="0" err="1" smtClean="0"/>
              <a:t>ao</a:t>
            </a:r>
            <a:r>
              <a:rPr lang="en-US" dirty="0" smtClean="0"/>
              <a:t> </a:t>
            </a:r>
            <a:r>
              <a:rPr lang="en-US" dirty="0" err="1" smtClean="0"/>
              <a:t>chứa</a:t>
            </a:r>
            <a:r>
              <a:rPr lang="en-US" dirty="0" smtClean="0"/>
              <a:t> </a:t>
            </a:r>
            <a:r>
              <a:rPr lang="en-US" dirty="0" err="1" smtClean="0"/>
              <a:t>bùn</a:t>
            </a:r>
            <a:endParaRPr lang="en-US" dirty="0" smtClean="0"/>
          </a:p>
          <a:p>
            <a:r>
              <a:rPr lang="fr-FR" dirty="0" err="1"/>
              <a:t>Mật</a:t>
            </a:r>
            <a:r>
              <a:rPr lang="fr-FR" dirty="0"/>
              <a:t> </a:t>
            </a:r>
            <a:r>
              <a:rPr lang="fr-FR" dirty="0" err="1"/>
              <a:t>độ</a:t>
            </a:r>
            <a:r>
              <a:rPr lang="fr-FR" dirty="0"/>
              <a:t>: 120 con/m</a:t>
            </a:r>
            <a:r>
              <a:rPr lang="fr-FR" baseline="30000" dirty="0"/>
              <a:t>2</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413000"/>
            <a:ext cx="9144000" cy="4445000"/>
          </a:xfrm>
          <a:prstGeom prst="rect">
            <a:avLst/>
          </a:prstGeom>
        </p:spPr>
      </p:pic>
      <p:sp>
        <p:nvSpPr>
          <p:cNvPr id="6" name="Slide Number Placeholder 5"/>
          <p:cNvSpPr>
            <a:spLocks noGrp="1"/>
          </p:cNvSpPr>
          <p:nvPr>
            <p:ph type="sldNum" sz="quarter" idx="12"/>
          </p:nvPr>
        </p:nvSpPr>
        <p:spPr/>
        <p:txBody>
          <a:bodyPr/>
          <a:lstStyle/>
          <a:p>
            <a:fld id="{5D3FEEAC-6021-184A-936A-D26E75467C87}" type="slidenum">
              <a:rPr lang="en-US" smtClean="0"/>
              <a:t>28</a:t>
            </a:fld>
            <a:endParaRPr lang="en-US"/>
          </a:p>
        </p:txBody>
      </p:sp>
      <p:pic>
        <p:nvPicPr>
          <p:cNvPr id="7" name="Picture 2" descr="loud Zoom small im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2637" y="3974354"/>
            <a:ext cx="3184071" cy="31840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75336" y="111502"/>
            <a:ext cx="3068664" cy="2301498"/>
          </a:xfrm>
          <a:prstGeom prst="rect">
            <a:avLst/>
          </a:prstGeom>
        </p:spPr>
      </p:pic>
    </p:spTree>
    <p:extLst>
      <p:ext uri="{BB962C8B-B14F-4D97-AF65-F5344CB8AC3E}">
        <p14:creationId xmlns:p14="http://schemas.microsoft.com/office/powerpoint/2010/main" val="18171295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258348"/>
            <a:ext cx="5347855" cy="2599652"/>
          </a:xfrm>
          <a:prstGeom prst="rect">
            <a:avLst/>
          </a:prstGeom>
        </p:spPr>
      </p:pic>
      <p:sp>
        <p:nvSpPr>
          <p:cNvPr id="2" name="Title 1"/>
          <p:cNvSpPr>
            <a:spLocks noGrp="1"/>
          </p:cNvSpPr>
          <p:nvPr>
            <p:ph type="title"/>
          </p:nvPr>
        </p:nvSpPr>
        <p:spPr>
          <a:xfrm>
            <a:off x="628650" y="77668"/>
            <a:ext cx="7886700" cy="615060"/>
          </a:xfrm>
        </p:spPr>
        <p:txBody>
          <a:bodyPr>
            <a:normAutofit/>
          </a:bodyPr>
          <a:lstStyle/>
          <a:p>
            <a:pPr algn="ctr"/>
            <a:r>
              <a:rPr lang="en-US" sz="2800" b="1" dirty="0" err="1" smtClean="0">
                <a:latin typeface="Arial" charset="0"/>
                <a:ea typeface="Arial" charset="0"/>
                <a:cs typeface="Arial" charset="0"/>
              </a:rPr>
              <a:t>Tôm</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tảo</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Bến</a:t>
            </a:r>
            <a:r>
              <a:rPr lang="en-US" sz="2800" b="1" dirty="0" smtClean="0">
                <a:latin typeface="Arial" charset="0"/>
                <a:ea typeface="Arial" charset="0"/>
                <a:cs typeface="Arial" charset="0"/>
              </a:rPr>
              <a:t> Tre </a:t>
            </a:r>
            <a:r>
              <a:rPr lang="mr-IN" sz="2800" b="1" dirty="0" smtClean="0">
                <a:latin typeface="Arial" charset="0"/>
                <a:ea typeface="Arial" charset="0"/>
                <a:cs typeface="Arial" charset="0"/>
              </a:rPr>
              <a:t>–</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Hiệu</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quả</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giảm</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chất</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thải</a:t>
            </a:r>
            <a:endParaRPr lang="en-US" sz="2800" b="1" dirty="0">
              <a:latin typeface="Arial" charset="0"/>
              <a:ea typeface="Arial" charset="0"/>
              <a:cs typeface="Arial" charset="0"/>
            </a:endParaRPr>
          </a:p>
        </p:txBody>
      </p:sp>
      <p:sp>
        <p:nvSpPr>
          <p:cNvPr id="3" name="Content Placeholder 2"/>
          <p:cNvSpPr>
            <a:spLocks noGrp="1"/>
          </p:cNvSpPr>
          <p:nvPr>
            <p:ph idx="1"/>
          </p:nvPr>
        </p:nvSpPr>
        <p:spPr>
          <a:xfrm>
            <a:off x="0" y="1190904"/>
            <a:ext cx="8824662" cy="4351338"/>
          </a:xfrm>
        </p:spPr>
        <p:txBody>
          <a:bodyPr>
            <a:normAutofit/>
          </a:bodyPr>
          <a:lstStyle/>
          <a:p>
            <a:r>
              <a:rPr lang="en-US" sz="2400" dirty="0" err="1" smtClean="0">
                <a:latin typeface="Arial" charset="0"/>
                <a:ea typeface="Arial" charset="0"/>
                <a:cs typeface="Arial" charset="0"/>
              </a:rPr>
              <a:t>Ao</a:t>
            </a:r>
            <a:r>
              <a:rPr lang="en-US" sz="2400" dirty="0" smtClean="0">
                <a:latin typeface="Arial" charset="0"/>
                <a:ea typeface="Arial" charset="0"/>
                <a:cs typeface="Arial" charset="0"/>
              </a:rPr>
              <a:t> 1: </a:t>
            </a:r>
            <a:r>
              <a:rPr lang="en-US" sz="2400" dirty="0">
                <a:latin typeface="Arial" charset="0"/>
                <a:ea typeface="Arial" charset="0"/>
                <a:cs typeface="Arial" charset="0"/>
              </a:rPr>
              <a:t>868 </a:t>
            </a:r>
            <a:r>
              <a:rPr lang="en-US" sz="2400" dirty="0" smtClean="0">
                <a:latin typeface="Arial" charset="0"/>
                <a:ea typeface="Arial" charset="0"/>
                <a:cs typeface="Arial" charset="0"/>
              </a:rPr>
              <a:t> kg</a:t>
            </a:r>
          </a:p>
          <a:p>
            <a:r>
              <a:rPr lang="en-US" sz="2400" dirty="0" err="1" smtClean="0">
                <a:latin typeface="Arial" charset="0"/>
                <a:ea typeface="Arial" charset="0"/>
                <a:cs typeface="Arial" charset="0"/>
              </a:rPr>
              <a:t>Ao</a:t>
            </a:r>
            <a:r>
              <a:rPr lang="en-US" sz="2400" dirty="0" smtClean="0">
                <a:latin typeface="Arial" charset="0"/>
                <a:ea typeface="Arial" charset="0"/>
                <a:cs typeface="Arial" charset="0"/>
              </a:rPr>
              <a:t> 2: </a:t>
            </a:r>
            <a:r>
              <a:rPr lang="en-US" sz="2400" dirty="0">
                <a:latin typeface="Arial" charset="0"/>
                <a:ea typeface="Arial" charset="0"/>
                <a:cs typeface="Arial" charset="0"/>
              </a:rPr>
              <a:t>1.117 </a:t>
            </a:r>
            <a:r>
              <a:rPr lang="en-US" sz="2400" dirty="0" smtClean="0">
                <a:latin typeface="Arial" charset="0"/>
                <a:ea typeface="Arial" charset="0"/>
                <a:cs typeface="Arial" charset="0"/>
              </a:rPr>
              <a:t>kg</a:t>
            </a:r>
          </a:p>
          <a:p>
            <a:r>
              <a:rPr lang="en-US" sz="2400" dirty="0" smtClean="0">
                <a:latin typeface="Arial" charset="0"/>
                <a:ea typeface="Arial" charset="0"/>
                <a:cs typeface="Arial" charset="0"/>
              </a:rPr>
              <a:t>ĐC: </a:t>
            </a:r>
            <a:r>
              <a:rPr lang="en-US" sz="2400" dirty="0">
                <a:latin typeface="Arial" charset="0"/>
                <a:ea typeface="Arial" charset="0"/>
                <a:cs typeface="Arial" charset="0"/>
              </a:rPr>
              <a:t>1.440 </a:t>
            </a:r>
            <a:r>
              <a:rPr lang="en-US" sz="2400" dirty="0" smtClean="0">
                <a:latin typeface="Arial" charset="0"/>
                <a:ea typeface="Arial" charset="0"/>
                <a:cs typeface="Arial" charset="0"/>
              </a:rPr>
              <a:t>kg</a:t>
            </a:r>
          </a:p>
          <a:p>
            <a:r>
              <a:rPr lang="en-US" sz="2400" b="1" dirty="0" err="1">
                <a:latin typeface="Arial" charset="0"/>
                <a:ea typeface="Arial" charset="0"/>
                <a:cs typeface="Arial" charset="0"/>
              </a:rPr>
              <a:t>Tỷ</a:t>
            </a:r>
            <a:r>
              <a:rPr lang="en-US" sz="2400" b="1" dirty="0">
                <a:latin typeface="Arial" charset="0"/>
                <a:ea typeface="Arial" charset="0"/>
                <a:cs typeface="Arial" charset="0"/>
              </a:rPr>
              <a:t> </a:t>
            </a:r>
            <a:r>
              <a:rPr lang="en-US" sz="2400" b="1" dirty="0" err="1">
                <a:latin typeface="Arial" charset="0"/>
                <a:ea typeface="Arial" charset="0"/>
                <a:cs typeface="Arial" charset="0"/>
              </a:rPr>
              <a:t>lệ</a:t>
            </a:r>
            <a:r>
              <a:rPr lang="en-US" sz="2400" b="1" dirty="0">
                <a:latin typeface="Arial" charset="0"/>
                <a:ea typeface="Arial" charset="0"/>
                <a:cs typeface="Arial" charset="0"/>
              </a:rPr>
              <a:t> </a:t>
            </a:r>
            <a:r>
              <a:rPr lang="en-US" sz="2400" b="1" dirty="0" err="1" smtClean="0">
                <a:latin typeface="Arial" charset="0"/>
                <a:ea typeface="Arial" charset="0"/>
                <a:cs typeface="Arial" charset="0"/>
              </a:rPr>
              <a:t>chất</a:t>
            </a:r>
            <a:r>
              <a:rPr lang="en-US" sz="2400" b="1" dirty="0" smtClean="0">
                <a:latin typeface="Arial" charset="0"/>
                <a:ea typeface="Arial" charset="0"/>
                <a:cs typeface="Arial" charset="0"/>
              </a:rPr>
              <a:t> </a:t>
            </a:r>
            <a:r>
              <a:rPr lang="en-US" sz="2400" b="1" dirty="0" err="1" smtClean="0">
                <a:latin typeface="Arial" charset="0"/>
                <a:ea typeface="Arial" charset="0"/>
                <a:cs typeface="Arial" charset="0"/>
              </a:rPr>
              <a:t>thải</a:t>
            </a:r>
            <a:r>
              <a:rPr lang="en-US" sz="2400" b="1" dirty="0" smtClean="0">
                <a:latin typeface="Arial" charset="0"/>
                <a:ea typeface="Arial" charset="0"/>
                <a:cs typeface="Arial" charset="0"/>
              </a:rPr>
              <a:t> </a:t>
            </a:r>
            <a:r>
              <a:rPr lang="en-US" sz="2400" b="1" dirty="0" err="1" smtClean="0">
                <a:latin typeface="Arial" charset="0"/>
                <a:ea typeface="Arial" charset="0"/>
                <a:cs typeface="Arial" charset="0"/>
              </a:rPr>
              <a:t>giảm</a:t>
            </a:r>
            <a:r>
              <a:rPr lang="en-US" sz="2400" b="1" dirty="0" smtClean="0">
                <a:latin typeface="Arial" charset="0"/>
                <a:ea typeface="Arial" charset="0"/>
                <a:cs typeface="Arial" charset="0"/>
              </a:rPr>
              <a:t>: 39,73% (</a:t>
            </a:r>
            <a:r>
              <a:rPr lang="en-US" sz="2400" b="1" dirty="0" err="1" smtClean="0">
                <a:latin typeface="Arial" charset="0"/>
                <a:ea typeface="Arial" charset="0"/>
                <a:cs typeface="Arial" charset="0"/>
              </a:rPr>
              <a:t>ao</a:t>
            </a:r>
            <a:r>
              <a:rPr lang="en-US" sz="2400" b="1" dirty="0" smtClean="0">
                <a:latin typeface="Arial" charset="0"/>
                <a:ea typeface="Arial" charset="0"/>
                <a:cs typeface="Arial" charset="0"/>
              </a:rPr>
              <a:t> 1) </a:t>
            </a:r>
            <a:r>
              <a:rPr lang="en-US" sz="2400" b="1" dirty="0" err="1" smtClean="0">
                <a:latin typeface="Arial" charset="0"/>
                <a:ea typeface="Arial" charset="0"/>
                <a:cs typeface="Arial" charset="0"/>
              </a:rPr>
              <a:t>và</a:t>
            </a:r>
            <a:r>
              <a:rPr lang="en-US" sz="2400" b="1" dirty="0" smtClean="0">
                <a:latin typeface="Arial" charset="0"/>
                <a:ea typeface="Arial" charset="0"/>
                <a:cs typeface="Arial" charset="0"/>
              </a:rPr>
              <a:t> 22,43 % (</a:t>
            </a:r>
            <a:r>
              <a:rPr lang="en-US" sz="2400" b="1" dirty="0" err="1" smtClean="0">
                <a:latin typeface="Arial" charset="0"/>
                <a:ea typeface="Arial" charset="0"/>
                <a:cs typeface="Arial" charset="0"/>
              </a:rPr>
              <a:t>Ao</a:t>
            </a:r>
            <a:r>
              <a:rPr lang="en-US" sz="2400" b="1" dirty="0" smtClean="0">
                <a:latin typeface="Arial" charset="0"/>
                <a:ea typeface="Arial" charset="0"/>
                <a:cs typeface="Arial" charset="0"/>
              </a:rPr>
              <a:t> 2)</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l="28008"/>
          <a:stretch/>
        </p:blipFill>
        <p:spPr>
          <a:xfrm>
            <a:off x="4336473" y="3611804"/>
            <a:ext cx="4807526" cy="3246196"/>
          </a:xfrm>
          <a:prstGeom prst="rect">
            <a:avLst/>
          </a:prstGeom>
        </p:spPr>
      </p:pic>
      <p:sp>
        <p:nvSpPr>
          <p:cNvPr id="7" name="Slide Number Placeholder 6"/>
          <p:cNvSpPr>
            <a:spLocks noGrp="1"/>
          </p:cNvSpPr>
          <p:nvPr>
            <p:ph type="sldNum" sz="quarter" idx="12"/>
          </p:nvPr>
        </p:nvSpPr>
        <p:spPr/>
        <p:txBody>
          <a:bodyPr/>
          <a:lstStyle/>
          <a:p>
            <a:fld id="{5D3FEEAC-6021-184A-936A-D26E75467C87}" type="slidenum">
              <a:rPr lang="en-US" smtClean="0"/>
              <a:t>29</a:t>
            </a:fld>
            <a:endParaRPr lang="en-US"/>
          </a:p>
        </p:txBody>
      </p:sp>
    </p:spTree>
    <p:extLst>
      <p:ext uri="{BB962C8B-B14F-4D97-AF65-F5344CB8AC3E}">
        <p14:creationId xmlns:p14="http://schemas.microsoft.com/office/powerpoint/2010/main" val="1264817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6526"/>
            <a:ext cx="7886700" cy="532945"/>
          </a:xfrm>
        </p:spPr>
        <p:txBody>
          <a:bodyPr>
            <a:normAutofit/>
          </a:bodyPr>
          <a:lstStyle/>
          <a:p>
            <a:pPr algn="ctr"/>
            <a:r>
              <a:rPr lang="en-US" sz="2400" smtClean="0">
                <a:latin typeface="Arial" charset="0"/>
                <a:ea typeface="Arial" charset="0"/>
                <a:cs typeface="Arial" charset="0"/>
              </a:rPr>
              <a:t>MỤC TIÊU CỦA GÓI THẦU 29</a:t>
            </a:r>
            <a:endParaRPr lang="en-US" sz="2400" dirty="0">
              <a:latin typeface="Arial" charset="0"/>
              <a:ea typeface="Arial" charset="0"/>
              <a:cs typeface="Arial" charset="0"/>
            </a:endParaRPr>
          </a:p>
        </p:txBody>
      </p:sp>
      <p:sp>
        <p:nvSpPr>
          <p:cNvPr id="3" name="Content Placeholder 2"/>
          <p:cNvSpPr>
            <a:spLocks noGrp="1"/>
          </p:cNvSpPr>
          <p:nvPr>
            <p:ph idx="1"/>
          </p:nvPr>
        </p:nvSpPr>
        <p:spPr>
          <a:xfrm>
            <a:off x="0" y="1077686"/>
            <a:ext cx="9144000" cy="5099277"/>
          </a:xfrm>
        </p:spPr>
        <p:txBody>
          <a:bodyPr>
            <a:normAutofit lnSpcReduction="10000"/>
          </a:bodyPr>
          <a:lstStyle/>
          <a:p>
            <a:pPr marL="0" indent="0">
              <a:lnSpc>
                <a:spcPct val="150000"/>
              </a:lnSpc>
              <a:buNone/>
            </a:pPr>
            <a:r>
              <a:rPr lang="en-US" sz="2400" b="1" dirty="0" err="1" smtClean="0">
                <a:latin typeface="Arial" charset="0"/>
                <a:ea typeface="Arial" charset="0"/>
                <a:cs typeface="Arial" charset="0"/>
              </a:rPr>
              <a:t>Mục</a:t>
            </a:r>
            <a:r>
              <a:rPr lang="en-US" sz="2400" b="1" dirty="0" smtClean="0">
                <a:latin typeface="Arial" charset="0"/>
                <a:ea typeface="Arial" charset="0"/>
                <a:cs typeface="Arial" charset="0"/>
              </a:rPr>
              <a:t> </a:t>
            </a:r>
            <a:r>
              <a:rPr lang="en-US" sz="2400" b="1" dirty="0" err="1" smtClean="0">
                <a:latin typeface="Arial" charset="0"/>
                <a:ea typeface="Arial" charset="0"/>
                <a:cs typeface="Arial" charset="0"/>
              </a:rPr>
              <a:t>tiêu</a:t>
            </a:r>
            <a:r>
              <a:rPr lang="en-US" sz="2400" b="1" dirty="0" smtClean="0">
                <a:latin typeface="Arial" charset="0"/>
                <a:ea typeface="Arial" charset="0"/>
                <a:cs typeface="Arial" charset="0"/>
              </a:rPr>
              <a:t> </a:t>
            </a:r>
            <a:r>
              <a:rPr lang="en-US" sz="2400" b="1" dirty="0" err="1" smtClean="0">
                <a:latin typeface="Arial" charset="0"/>
                <a:ea typeface="Arial" charset="0"/>
                <a:cs typeface="Arial" charset="0"/>
              </a:rPr>
              <a:t>chung</a:t>
            </a:r>
            <a:r>
              <a:rPr lang="en-US" sz="2400" b="1" dirty="0" smtClean="0">
                <a:latin typeface="Arial" charset="0"/>
                <a:ea typeface="Arial" charset="0"/>
                <a:cs typeface="Arial" charset="0"/>
              </a:rPr>
              <a:t>: </a:t>
            </a:r>
            <a:r>
              <a:rPr lang="en-US" sz="2400" dirty="0" err="1">
                <a:latin typeface="Arial" charset="0"/>
                <a:ea typeface="Arial" charset="0"/>
                <a:cs typeface="Arial" charset="0"/>
              </a:rPr>
              <a:t>P</a:t>
            </a:r>
            <a:r>
              <a:rPr lang="en-US" sz="2400" dirty="0" err="1" smtClean="0">
                <a:latin typeface="Arial" charset="0"/>
                <a:ea typeface="Arial" charset="0"/>
                <a:cs typeface="Arial" charset="0"/>
              </a:rPr>
              <a:t>hát</a:t>
            </a:r>
            <a:r>
              <a:rPr lang="en-US" sz="2400" dirty="0" smtClean="0">
                <a:latin typeface="Arial" charset="0"/>
                <a:ea typeface="Arial" charset="0"/>
                <a:cs typeface="Arial" charset="0"/>
              </a:rPr>
              <a:t> </a:t>
            </a:r>
            <a:r>
              <a:rPr lang="en-US" sz="2400" dirty="0" err="1">
                <a:latin typeface="Arial" charset="0"/>
                <a:ea typeface="Arial" charset="0"/>
                <a:cs typeface="Arial" charset="0"/>
              </a:rPr>
              <a:t>triển</a:t>
            </a:r>
            <a:r>
              <a:rPr lang="en-US" sz="2400" dirty="0">
                <a:latin typeface="Arial" charset="0"/>
                <a:ea typeface="Arial" charset="0"/>
                <a:cs typeface="Arial" charset="0"/>
              </a:rPr>
              <a:t> </a:t>
            </a:r>
            <a:r>
              <a:rPr lang="en-US" sz="2400" dirty="0" err="1">
                <a:latin typeface="Arial" charset="0"/>
                <a:ea typeface="Arial" charset="0"/>
                <a:cs typeface="Arial" charset="0"/>
              </a:rPr>
              <a:t>và</a:t>
            </a:r>
            <a:r>
              <a:rPr lang="en-US" sz="2400" dirty="0">
                <a:latin typeface="Arial" charset="0"/>
                <a:ea typeface="Arial" charset="0"/>
                <a:cs typeface="Arial" charset="0"/>
              </a:rPr>
              <a:t> </a:t>
            </a:r>
            <a:r>
              <a:rPr lang="en-US" sz="2400" dirty="0" err="1">
                <a:latin typeface="Arial" charset="0"/>
                <a:ea typeface="Arial" charset="0"/>
                <a:cs typeface="Arial" charset="0"/>
              </a:rPr>
              <a:t>trình</a:t>
            </a:r>
            <a:r>
              <a:rPr lang="en-US" sz="2400" dirty="0">
                <a:latin typeface="Arial" charset="0"/>
                <a:ea typeface="Arial" charset="0"/>
                <a:cs typeface="Arial" charset="0"/>
              </a:rPr>
              <a:t> </a:t>
            </a:r>
            <a:r>
              <a:rPr lang="en-US" sz="2400" dirty="0" err="1">
                <a:latin typeface="Arial" charset="0"/>
                <a:ea typeface="Arial" charset="0"/>
                <a:cs typeface="Arial" charset="0"/>
              </a:rPr>
              <a:t>diễn</a:t>
            </a:r>
            <a:r>
              <a:rPr lang="en-US" sz="2400" dirty="0">
                <a:latin typeface="Arial" charset="0"/>
                <a:ea typeface="Arial" charset="0"/>
                <a:cs typeface="Arial" charset="0"/>
              </a:rPr>
              <a:t> </a:t>
            </a:r>
            <a:r>
              <a:rPr lang="en-US" sz="2400" dirty="0" err="1">
                <a:latin typeface="Arial" charset="0"/>
                <a:ea typeface="Arial" charset="0"/>
                <a:cs typeface="Arial" charset="0"/>
              </a:rPr>
              <a:t>các</a:t>
            </a:r>
            <a:r>
              <a:rPr lang="en-US" sz="2400" dirty="0">
                <a:latin typeface="Arial" charset="0"/>
                <a:ea typeface="Arial" charset="0"/>
                <a:cs typeface="Arial" charset="0"/>
              </a:rPr>
              <a:t> </a:t>
            </a:r>
            <a:r>
              <a:rPr lang="en-US" sz="2400" dirty="0" err="1">
                <a:latin typeface="Arial" charset="0"/>
                <a:ea typeface="Arial" charset="0"/>
                <a:cs typeface="Arial" charset="0"/>
              </a:rPr>
              <a:t>công</a:t>
            </a:r>
            <a:r>
              <a:rPr lang="en-US" sz="2400" dirty="0">
                <a:latin typeface="Arial" charset="0"/>
                <a:ea typeface="Arial" charset="0"/>
                <a:cs typeface="Arial" charset="0"/>
              </a:rPr>
              <a:t> </a:t>
            </a:r>
            <a:r>
              <a:rPr lang="en-US" sz="2400" dirty="0" err="1" smtClean="0">
                <a:latin typeface="Arial" charset="0"/>
                <a:ea typeface="Arial" charset="0"/>
                <a:cs typeface="Arial" charset="0"/>
              </a:rPr>
              <a:t>nghệ</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mới</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nhằm</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giảm</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nước</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thải</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và</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bùn</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thải</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ở</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ao</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nuôi</a:t>
            </a:r>
            <a:r>
              <a:rPr lang="en-US" sz="2400" dirty="0" smtClean="0">
                <a:latin typeface="Arial" charset="0"/>
                <a:ea typeface="Arial" charset="0"/>
                <a:cs typeface="Arial" charset="0"/>
              </a:rPr>
              <a:t> </a:t>
            </a:r>
            <a:r>
              <a:rPr lang="en-US" sz="2400" dirty="0" err="1">
                <a:latin typeface="Arial" charset="0"/>
                <a:ea typeface="Arial" charset="0"/>
                <a:cs typeface="Arial" charset="0"/>
              </a:rPr>
              <a:t>tôm</a:t>
            </a:r>
            <a:r>
              <a:rPr lang="en-US" sz="2400" dirty="0">
                <a:latin typeface="Arial" charset="0"/>
                <a:ea typeface="Arial" charset="0"/>
                <a:cs typeface="Arial" charset="0"/>
              </a:rPr>
              <a:t> </a:t>
            </a:r>
            <a:r>
              <a:rPr lang="en-US" sz="2400" dirty="0" err="1">
                <a:latin typeface="Arial" charset="0"/>
                <a:ea typeface="Arial" charset="0"/>
                <a:cs typeface="Arial" charset="0"/>
              </a:rPr>
              <a:t>nước</a:t>
            </a:r>
            <a:r>
              <a:rPr lang="en-US" sz="2400" dirty="0">
                <a:latin typeface="Arial" charset="0"/>
                <a:ea typeface="Arial" charset="0"/>
                <a:cs typeface="Arial" charset="0"/>
              </a:rPr>
              <a:t> </a:t>
            </a:r>
            <a:r>
              <a:rPr lang="en-US" sz="2400" dirty="0" err="1" smtClean="0">
                <a:latin typeface="Arial" charset="0"/>
                <a:ea typeface="Arial" charset="0"/>
                <a:cs typeface="Arial" charset="0"/>
              </a:rPr>
              <a:t>lơ</a:t>
            </a:r>
            <a:r>
              <a:rPr lang="en-US" sz="2400" dirty="0" smtClean="0">
                <a:latin typeface="Arial" charset="0"/>
                <a:ea typeface="Arial" charset="0"/>
                <a:cs typeface="Arial" charset="0"/>
              </a:rPr>
              <a:t>̣</a:t>
            </a:r>
            <a:endParaRPr lang="en-US" sz="2400" dirty="0">
              <a:latin typeface="Arial" charset="0"/>
              <a:ea typeface="Arial" charset="0"/>
              <a:cs typeface="Arial" charset="0"/>
            </a:endParaRPr>
          </a:p>
          <a:p>
            <a:pPr marL="0" indent="0">
              <a:lnSpc>
                <a:spcPct val="150000"/>
              </a:lnSpc>
              <a:buNone/>
            </a:pPr>
            <a:r>
              <a:rPr lang="en-US" sz="2400" b="1" dirty="0" err="1">
                <a:latin typeface="Arial" charset="0"/>
                <a:ea typeface="Arial" charset="0"/>
                <a:cs typeface="Arial" charset="0"/>
              </a:rPr>
              <a:t>Mục</a:t>
            </a:r>
            <a:r>
              <a:rPr lang="en-US" sz="2400" b="1" dirty="0">
                <a:latin typeface="Arial" charset="0"/>
                <a:ea typeface="Arial" charset="0"/>
                <a:cs typeface="Arial" charset="0"/>
              </a:rPr>
              <a:t> </a:t>
            </a:r>
            <a:r>
              <a:rPr lang="en-US" sz="2400" b="1" dirty="0" err="1">
                <a:latin typeface="Arial" charset="0"/>
                <a:ea typeface="Arial" charset="0"/>
                <a:cs typeface="Arial" charset="0"/>
              </a:rPr>
              <a:t>tiêu</a:t>
            </a:r>
            <a:r>
              <a:rPr lang="en-US" sz="2400" b="1" dirty="0">
                <a:latin typeface="Arial" charset="0"/>
                <a:ea typeface="Arial" charset="0"/>
                <a:cs typeface="Arial" charset="0"/>
              </a:rPr>
              <a:t> </a:t>
            </a:r>
            <a:r>
              <a:rPr lang="en-US" sz="2400" b="1" dirty="0" err="1">
                <a:latin typeface="Arial" charset="0"/>
                <a:ea typeface="Arial" charset="0"/>
                <a:cs typeface="Arial" charset="0"/>
              </a:rPr>
              <a:t>cụ</a:t>
            </a:r>
            <a:r>
              <a:rPr lang="en-US" sz="2400" b="1" dirty="0">
                <a:latin typeface="Arial" charset="0"/>
                <a:ea typeface="Arial" charset="0"/>
                <a:cs typeface="Arial" charset="0"/>
              </a:rPr>
              <a:t> </a:t>
            </a:r>
            <a:r>
              <a:rPr lang="en-US" sz="2400" b="1" dirty="0" err="1">
                <a:latin typeface="Arial" charset="0"/>
                <a:ea typeface="Arial" charset="0"/>
                <a:cs typeface="Arial" charset="0"/>
              </a:rPr>
              <a:t>thể</a:t>
            </a:r>
            <a:r>
              <a:rPr lang="en-US" sz="2400" b="1" dirty="0" smtClean="0">
                <a:latin typeface="Arial" charset="0"/>
                <a:ea typeface="Arial" charset="0"/>
                <a:cs typeface="Arial" charset="0"/>
              </a:rPr>
              <a:t>:</a:t>
            </a:r>
            <a:endParaRPr lang="en-US" sz="2400" dirty="0">
              <a:latin typeface="Arial" charset="0"/>
              <a:ea typeface="Arial" charset="0"/>
              <a:cs typeface="Arial" charset="0"/>
            </a:endParaRPr>
          </a:p>
          <a:p>
            <a:pPr lvl="1">
              <a:lnSpc>
                <a:spcPct val="150000"/>
              </a:lnSpc>
              <a:buFontTx/>
              <a:buChar char="-"/>
            </a:pPr>
            <a:r>
              <a:rPr lang="en-US" dirty="0" err="1" smtClean="0">
                <a:latin typeface="Arial" charset="0"/>
                <a:ea typeface="Arial" charset="0"/>
                <a:cs typeface="Arial" charset="0"/>
              </a:rPr>
              <a:t>Nghiên</a:t>
            </a:r>
            <a:r>
              <a:rPr lang="en-US" dirty="0" smtClean="0">
                <a:latin typeface="Arial" charset="0"/>
                <a:ea typeface="Arial" charset="0"/>
                <a:cs typeface="Arial" charset="0"/>
              </a:rPr>
              <a:t> </a:t>
            </a:r>
            <a:r>
              <a:rPr lang="en-US" dirty="0" err="1">
                <a:latin typeface="Arial" charset="0"/>
                <a:ea typeface="Arial" charset="0"/>
                <a:cs typeface="Arial" charset="0"/>
              </a:rPr>
              <a:t>cứu</a:t>
            </a:r>
            <a:r>
              <a:rPr lang="en-US" dirty="0">
                <a:latin typeface="Arial" charset="0"/>
                <a:ea typeface="Arial" charset="0"/>
                <a:cs typeface="Arial" charset="0"/>
              </a:rPr>
              <a:t> </a:t>
            </a:r>
            <a:r>
              <a:rPr lang="en-US" dirty="0" err="1" smtClean="0">
                <a:latin typeface="Arial" charset="0"/>
                <a:ea typeface="Arial" charset="0"/>
                <a:cs typeface="Arial" charset="0"/>
              </a:rPr>
              <a:t>được</a:t>
            </a:r>
            <a:r>
              <a:rPr lang="en-US" dirty="0" smtClean="0">
                <a:latin typeface="Arial" charset="0"/>
                <a:ea typeface="Arial" charset="0"/>
                <a:cs typeface="Arial" charset="0"/>
              </a:rPr>
              <a:t> </a:t>
            </a:r>
            <a:r>
              <a:rPr lang="en-US" dirty="0" err="1" smtClean="0">
                <a:latin typeface="Arial" charset="0"/>
                <a:ea typeface="Arial" charset="0"/>
                <a:cs typeface="Arial" charset="0"/>
              </a:rPr>
              <a:t>công</a:t>
            </a:r>
            <a:r>
              <a:rPr lang="en-US" dirty="0" smtClean="0">
                <a:latin typeface="Arial" charset="0"/>
                <a:ea typeface="Arial" charset="0"/>
                <a:cs typeface="Arial" charset="0"/>
              </a:rPr>
              <a:t> </a:t>
            </a:r>
            <a:r>
              <a:rPr lang="en-US" dirty="0" err="1" smtClean="0">
                <a:latin typeface="Arial" charset="0"/>
                <a:ea typeface="Arial" charset="0"/>
                <a:cs typeface="Arial" charset="0"/>
              </a:rPr>
              <a:t>nghệ</a:t>
            </a:r>
            <a:r>
              <a:rPr lang="en-US" dirty="0" smtClean="0">
                <a:latin typeface="Arial" charset="0"/>
                <a:ea typeface="Arial" charset="0"/>
                <a:cs typeface="Arial" charset="0"/>
              </a:rPr>
              <a:t> </a:t>
            </a:r>
            <a:r>
              <a:rPr lang="en-US" dirty="0" err="1" smtClean="0">
                <a:latin typeface="Arial" charset="0"/>
                <a:ea typeface="Arial" charset="0"/>
                <a:cs typeface="Arial" charset="0"/>
              </a:rPr>
              <a:t>xử</a:t>
            </a:r>
            <a:r>
              <a:rPr lang="en-US" dirty="0" smtClean="0">
                <a:latin typeface="Arial" charset="0"/>
                <a:ea typeface="Arial" charset="0"/>
                <a:cs typeface="Arial" charset="0"/>
              </a:rPr>
              <a:t> </a:t>
            </a:r>
            <a:r>
              <a:rPr lang="en-US" dirty="0" err="1" smtClean="0">
                <a:latin typeface="Arial" charset="0"/>
                <a:ea typeface="Arial" charset="0"/>
                <a:cs typeface="Arial" charset="0"/>
              </a:rPr>
              <a:t>lý</a:t>
            </a:r>
            <a:r>
              <a:rPr lang="en-US" dirty="0" smtClean="0">
                <a:latin typeface="Arial" charset="0"/>
                <a:ea typeface="Arial" charset="0"/>
                <a:cs typeface="Arial" charset="0"/>
              </a:rPr>
              <a:t> </a:t>
            </a:r>
            <a:r>
              <a:rPr lang="en-US" dirty="0" err="1" smtClean="0">
                <a:latin typeface="Arial" charset="0"/>
                <a:ea typeface="Arial" charset="0"/>
                <a:cs typeface="Arial" charset="0"/>
              </a:rPr>
              <a:t>hiệu</a:t>
            </a:r>
            <a:r>
              <a:rPr lang="en-US" dirty="0" smtClean="0">
                <a:latin typeface="Arial" charset="0"/>
                <a:ea typeface="Arial" charset="0"/>
                <a:cs typeface="Arial" charset="0"/>
              </a:rPr>
              <a:t> </a:t>
            </a:r>
            <a:r>
              <a:rPr lang="en-US" dirty="0" err="1" smtClean="0">
                <a:latin typeface="Arial" charset="0"/>
                <a:ea typeface="Arial" charset="0"/>
                <a:cs typeface="Arial" charset="0"/>
              </a:rPr>
              <a:t>quả</a:t>
            </a:r>
            <a:r>
              <a:rPr lang="en-US" dirty="0" smtClean="0">
                <a:latin typeface="Arial" charset="0"/>
                <a:ea typeface="Arial" charset="0"/>
                <a:cs typeface="Arial" charset="0"/>
              </a:rPr>
              <a:t> </a:t>
            </a:r>
            <a:r>
              <a:rPr lang="en-US" dirty="0" err="1" smtClean="0">
                <a:latin typeface="Arial" charset="0"/>
                <a:ea typeface="Arial" charset="0"/>
                <a:cs typeface="Arial" charset="0"/>
              </a:rPr>
              <a:t>chất</a:t>
            </a:r>
            <a:r>
              <a:rPr lang="en-US" dirty="0" smtClean="0">
                <a:latin typeface="Arial" charset="0"/>
                <a:ea typeface="Arial" charset="0"/>
                <a:cs typeface="Arial" charset="0"/>
              </a:rPr>
              <a:t> </a:t>
            </a:r>
            <a:r>
              <a:rPr lang="en-US" dirty="0" err="1" smtClean="0">
                <a:latin typeface="Arial" charset="0"/>
                <a:ea typeface="Arial" charset="0"/>
                <a:cs typeface="Arial" charset="0"/>
              </a:rPr>
              <a:t>thải</a:t>
            </a:r>
            <a:r>
              <a:rPr lang="en-US" dirty="0" smtClean="0">
                <a:latin typeface="Arial" charset="0"/>
                <a:ea typeface="Arial" charset="0"/>
                <a:cs typeface="Arial" charset="0"/>
              </a:rPr>
              <a:t> </a:t>
            </a:r>
            <a:r>
              <a:rPr lang="en-US" dirty="0" err="1" smtClean="0">
                <a:latin typeface="Arial" charset="0"/>
                <a:ea typeface="Arial" charset="0"/>
                <a:cs typeface="Arial" charset="0"/>
              </a:rPr>
              <a:t>nuôi</a:t>
            </a:r>
            <a:r>
              <a:rPr lang="en-US" dirty="0" smtClean="0">
                <a:latin typeface="Arial" charset="0"/>
                <a:ea typeface="Arial" charset="0"/>
                <a:cs typeface="Arial" charset="0"/>
              </a:rPr>
              <a:t> </a:t>
            </a:r>
            <a:r>
              <a:rPr lang="en-US" dirty="0" err="1" smtClean="0">
                <a:latin typeface="Arial" charset="0"/>
                <a:ea typeface="Arial" charset="0"/>
                <a:cs typeface="Arial" charset="0"/>
              </a:rPr>
              <a:t>tôm</a:t>
            </a:r>
            <a:r>
              <a:rPr lang="en-US" dirty="0" smtClean="0">
                <a:latin typeface="Arial" charset="0"/>
                <a:ea typeface="Arial" charset="0"/>
                <a:cs typeface="Arial" charset="0"/>
              </a:rPr>
              <a:t> </a:t>
            </a:r>
            <a:r>
              <a:rPr lang="en-US" dirty="0" err="1" smtClean="0">
                <a:latin typeface="Arial" charset="0"/>
                <a:ea typeface="Arial" charset="0"/>
                <a:cs typeface="Arial" charset="0"/>
              </a:rPr>
              <a:t>thâm</a:t>
            </a:r>
            <a:r>
              <a:rPr lang="en-US" dirty="0" smtClean="0">
                <a:latin typeface="Arial" charset="0"/>
                <a:ea typeface="Arial" charset="0"/>
                <a:cs typeface="Arial" charset="0"/>
              </a:rPr>
              <a:t> </a:t>
            </a:r>
            <a:r>
              <a:rPr lang="en-US" dirty="0" err="1" smtClean="0">
                <a:latin typeface="Arial" charset="0"/>
                <a:ea typeface="Arial" charset="0"/>
                <a:cs typeface="Arial" charset="0"/>
              </a:rPr>
              <a:t>canh</a:t>
            </a:r>
            <a:endParaRPr lang="en-US" dirty="0" smtClean="0">
              <a:latin typeface="Arial" charset="0"/>
              <a:ea typeface="Arial" charset="0"/>
              <a:cs typeface="Arial" charset="0"/>
            </a:endParaRPr>
          </a:p>
          <a:p>
            <a:pPr marL="457200" lvl="1" indent="0">
              <a:lnSpc>
                <a:spcPct val="150000"/>
              </a:lnSpc>
              <a:buNone/>
            </a:pPr>
            <a:r>
              <a:rPr lang="en-US" dirty="0" smtClean="0">
                <a:latin typeface="Arial" charset="0"/>
                <a:ea typeface="Arial" charset="0"/>
                <a:cs typeface="Arial" charset="0"/>
              </a:rPr>
              <a:t>- </a:t>
            </a:r>
            <a:r>
              <a:rPr lang="en-US" dirty="0" err="1">
                <a:latin typeface="Arial" charset="0"/>
                <a:ea typeface="Arial" charset="0"/>
                <a:cs typeface="Arial" charset="0"/>
              </a:rPr>
              <a:t>Thiết</a:t>
            </a:r>
            <a:r>
              <a:rPr lang="en-US" dirty="0">
                <a:latin typeface="Arial" charset="0"/>
                <a:ea typeface="Arial" charset="0"/>
                <a:cs typeface="Arial" charset="0"/>
              </a:rPr>
              <a:t> </a:t>
            </a:r>
            <a:r>
              <a:rPr lang="en-US" dirty="0" err="1">
                <a:latin typeface="Arial" charset="0"/>
                <a:ea typeface="Arial" charset="0"/>
                <a:cs typeface="Arial" charset="0"/>
              </a:rPr>
              <a:t>kê</a:t>
            </a:r>
            <a:r>
              <a:rPr lang="en-US" dirty="0">
                <a:latin typeface="Arial" charset="0"/>
                <a:ea typeface="Arial" charset="0"/>
                <a:cs typeface="Arial" charset="0"/>
              </a:rPr>
              <a:t>́ </a:t>
            </a:r>
            <a:r>
              <a:rPr lang="en-US" dirty="0" err="1">
                <a:latin typeface="Arial" charset="0"/>
                <a:ea typeface="Arial" charset="0"/>
                <a:cs typeface="Arial" charset="0"/>
              </a:rPr>
              <a:t>được</a:t>
            </a:r>
            <a:r>
              <a:rPr lang="en-US" dirty="0">
                <a:latin typeface="Arial" charset="0"/>
                <a:ea typeface="Arial" charset="0"/>
                <a:cs typeface="Arial" charset="0"/>
              </a:rPr>
              <a:t> </a:t>
            </a:r>
            <a:r>
              <a:rPr lang="en-US" dirty="0" err="1">
                <a:latin typeface="Arial" charset="0"/>
                <a:ea typeface="Arial" charset="0"/>
                <a:cs typeface="Arial" charset="0"/>
              </a:rPr>
              <a:t>mô</a:t>
            </a:r>
            <a:r>
              <a:rPr lang="en-US" dirty="0">
                <a:latin typeface="Arial" charset="0"/>
                <a:ea typeface="Arial" charset="0"/>
                <a:cs typeface="Arial" charset="0"/>
              </a:rPr>
              <a:t> </a:t>
            </a:r>
            <a:r>
              <a:rPr lang="en-US" dirty="0" err="1">
                <a:latin typeface="Arial" charset="0"/>
                <a:ea typeface="Arial" charset="0"/>
                <a:cs typeface="Arial" charset="0"/>
              </a:rPr>
              <a:t>hình</a:t>
            </a:r>
            <a:r>
              <a:rPr lang="en-US" dirty="0">
                <a:latin typeface="Arial" charset="0"/>
                <a:ea typeface="Arial" charset="0"/>
                <a:cs typeface="Arial" charset="0"/>
              </a:rPr>
              <a:t> </a:t>
            </a:r>
            <a:r>
              <a:rPr lang="en-US" dirty="0" err="1">
                <a:latin typeface="Arial" charset="0"/>
                <a:ea typeface="Arial" charset="0"/>
                <a:cs typeface="Arial" charset="0"/>
              </a:rPr>
              <a:t>trình</a:t>
            </a:r>
            <a:r>
              <a:rPr lang="en-US" dirty="0">
                <a:latin typeface="Arial" charset="0"/>
                <a:ea typeface="Arial" charset="0"/>
                <a:cs typeface="Arial" charset="0"/>
              </a:rPr>
              <a:t> </a:t>
            </a:r>
            <a:r>
              <a:rPr lang="en-US" dirty="0" err="1">
                <a:latin typeface="Arial" charset="0"/>
                <a:ea typeface="Arial" charset="0"/>
                <a:cs typeface="Arial" charset="0"/>
              </a:rPr>
              <a:t>diễn</a:t>
            </a:r>
            <a:r>
              <a:rPr lang="en-US" dirty="0">
                <a:latin typeface="Arial" charset="0"/>
                <a:ea typeface="Arial" charset="0"/>
                <a:cs typeface="Arial" charset="0"/>
              </a:rPr>
              <a:t> </a:t>
            </a:r>
            <a:r>
              <a:rPr lang="en-US" dirty="0" err="1">
                <a:latin typeface="Arial" charset="0"/>
                <a:ea typeface="Arial" charset="0"/>
                <a:cs typeface="Arial" charset="0"/>
              </a:rPr>
              <a:t>công</a:t>
            </a:r>
            <a:r>
              <a:rPr lang="en-US" dirty="0">
                <a:latin typeface="Arial" charset="0"/>
                <a:ea typeface="Arial" charset="0"/>
                <a:cs typeface="Arial" charset="0"/>
              </a:rPr>
              <a:t> </a:t>
            </a:r>
            <a:r>
              <a:rPr lang="en-US" dirty="0" err="1" smtClean="0">
                <a:latin typeface="Arial" charset="0"/>
                <a:ea typeface="Arial" charset="0"/>
                <a:cs typeface="Arial" charset="0"/>
              </a:rPr>
              <a:t>nghệ</a:t>
            </a:r>
            <a:r>
              <a:rPr lang="en-US" dirty="0" smtClean="0">
                <a:latin typeface="Arial" charset="0"/>
                <a:ea typeface="Arial" charset="0"/>
                <a:cs typeface="Arial" charset="0"/>
              </a:rPr>
              <a:t> </a:t>
            </a:r>
            <a:r>
              <a:rPr lang="en-US" dirty="0" err="1" smtClean="0">
                <a:latin typeface="Arial" charset="0"/>
                <a:ea typeface="Arial" charset="0"/>
                <a:cs typeface="Arial" charset="0"/>
              </a:rPr>
              <a:t>giảm</a:t>
            </a:r>
            <a:r>
              <a:rPr lang="en-US" dirty="0" smtClean="0">
                <a:latin typeface="Arial" charset="0"/>
                <a:ea typeface="Arial" charset="0"/>
                <a:cs typeface="Arial" charset="0"/>
              </a:rPr>
              <a:t> </a:t>
            </a:r>
            <a:r>
              <a:rPr lang="en-US" dirty="0" err="1" smtClean="0">
                <a:latin typeface="Arial" charset="0"/>
                <a:ea typeface="Arial" charset="0"/>
                <a:cs typeface="Arial" charset="0"/>
              </a:rPr>
              <a:t>chất</a:t>
            </a:r>
            <a:r>
              <a:rPr lang="en-US" dirty="0" smtClean="0">
                <a:latin typeface="Arial" charset="0"/>
                <a:ea typeface="Arial" charset="0"/>
                <a:cs typeface="Arial" charset="0"/>
              </a:rPr>
              <a:t> </a:t>
            </a:r>
            <a:r>
              <a:rPr lang="en-US" dirty="0" err="1" smtClean="0">
                <a:latin typeface="Arial" charset="0"/>
                <a:ea typeface="Arial" charset="0"/>
                <a:cs typeface="Arial" charset="0"/>
              </a:rPr>
              <a:t>thải</a:t>
            </a:r>
            <a:r>
              <a:rPr lang="en-US" dirty="0" smtClean="0">
                <a:latin typeface="Arial" charset="0"/>
                <a:ea typeface="Arial" charset="0"/>
                <a:cs typeface="Arial" charset="0"/>
              </a:rPr>
              <a:t> </a:t>
            </a:r>
            <a:r>
              <a:rPr lang="en-US" dirty="0" err="1" smtClean="0">
                <a:latin typeface="Arial" charset="0"/>
                <a:ea typeface="Arial" charset="0"/>
                <a:cs typeface="Arial" charset="0"/>
              </a:rPr>
              <a:t>và</a:t>
            </a:r>
            <a:r>
              <a:rPr lang="en-US" dirty="0" smtClean="0">
                <a:latin typeface="Arial" charset="0"/>
                <a:ea typeface="Arial" charset="0"/>
                <a:cs typeface="Arial" charset="0"/>
              </a:rPr>
              <a:t> </a:t>
            </a:r>
            <a:r>
              <a:rPr lang="en-US" dirty="0" err="1" smtClean="0">
                <a:latin typeface="Arial" charset="0"/>
                <a:ea typeface="Arial" charset="0"/>
                <a:cs typeface="Arial" charset="0"/>
              </a:rPr>
              <a:t>xử</a:t>
            </a:r>
            <a:r>
              <a:rPr lang="en-US" dirty="0" smtClean="0">
                <a:latin typeface="Arial" charset="0"/>
                <a:ea typeface="Arial" charset="0"/>
                <a:cs typeface="Arial" charset="0"/>
              </a:rPr>
              <a:t> </a:t>
            </a:r>
            <a:r>
              <a:rPr lang="en-US" dirty="0" err="1" smtClean="0">
                <a:latin typeface="Arial" charset="0"/>
                <a:ea typeface="Arial" charset="0"/>
                <a:cs typeface="Arial" charset="0"/>
              </a:rPr>
              <a:t>lý</a:t>
            </a:r>
            <a:r>
              <a:rPr lang="en-US" dirty="0" smtClean="0">
                <a:latin typeface="Arial" charset="0"/>
                <a:ea typeface="Arial" charset="0"/>
                <a:cs typeface="Arial" charset="0"/>
              </a:rPr>
              <a:t> </a:t>
            </a:r>
            <a:r>
              <a:rPr lang="en-US" dirty="0" err="1" smtClean="0">
                <a:latin typeface="Arial" charset="0"/>
                <a:ea typeface="Arial" charset="0"/>
                <a:cs typeface="Arial" charset="0"/>
              </a:rPr>
              <a:t>bùn</a:t>
            </a:r>
            <a:r>
              <a:rPr lang="en-US" dirty="0" smtClean="0">
                <a:latin typeface="Arial" charset="0"/>
                <a:ea typeface="Arial" charset="0"/>
                <a:cs typeface="Arial" charset="0"/>
              </a:rPr>
              <a:t> </a:t>
            </a:r>
            <a:r>
              <a:rPr lang="en-US" dirty="0" err="1" smtClean="0">
                <a:latin typeface="Arial" charset="0"/>
                <a:ea typeface="Arial" charset="0"/>
                <a:cs typeface="Arial" charset="0"/>
              </a:rPr>
              <a:t>thải</a:t>
            </a:r>
            <a:r>
              <a:rPr lang="en-US" dirty="0" smtClean="0">
                <a:latin typeface="Arial" charset="0"/>
                <a:ea typeface="Arial" charset="0"/>
                <a:cs typeface="Arial" charset="0"/>
              </a:rPr>
              <a:t> </a:t>
            </a:r>
            <a:r>
              <a:rPr lang="en-US" dirty="0" err="1" smtClean="0">
                <a:latin typeface="Arial" charset="0"/>
                <a:ea typeface="Arial" charset="0"/>
                <a:cs typeface="Arial" charset="0"/>
              </a:rPr>
              <a:t>ở</a:t>
            </a:r>
            <a:r>
              <a:rPr lang="en-US" dirty="0" smtClean="0">
                <a:latin typeface="Arial" charset="0"/>
                <a:ea typeface="Arial" charset="0"/>
                <a:cs typeface="Arial" charset="0"/>
              </a:rPr>
              <a:t> </a:t>
            </a:r>
            <a:r>
              <a:rPr lang="en-US" dirty="0" err="1" smtClean="0">
                <a:latin typeface="Arial" charset="0"/>
                <a:ea typeface="Arial" charset="0"/>
                <a:cs typeface="Arial" charset="0"/>
              </a:rPr>
              <a:t>các</a:t>
            </a:r>
            <a:r>
              <a:rPr lang="en-US" dirty="0" smtClean="0">
                <a:latin typeface="Arial" charset="0"/>
                <a:ea typeface="Arial" charset="0"/>
                <a:cs typeface="Arial" charset="0"/>
              </a:rPr>
              <a:t> </a:t>
            </a:r>
            <a:r>
              <a:rPr lang="en-US" dirty="0" err="1" smtClean="0">
                <a:latin typeface="Arial" charset="0"/>
                <a:ea typeface="Arial" charset="0"/>
                <a:cs typeface="Arial" charset="0"/>
              </a:rPr>
              <a:t>ao</a:t>
            </a:r>
            <a:r>
              <a:rPr lang="en-US" dirty="0" smtClean="0">
                <a:latin typeface="Arial" charset="0"/>
                <a:ea typeface="Arial" charset="0"/>
                <a:cs typeface="Arial" charset="0"/>
              </a:rPr>
              <a:t> </a:t>
            </a:r>
            <a:r>
              <a:rPr lang="en-US" dirty="0" err="1" smtClean="0">
                <a:latin typeface="Arial" charset="0"/>
                <a:ea typeface="Arial" charset="0"/>
                <a:cs typeface="Arial" charset="0"/>
              </a:rPr>
              <a:t>nuôi</a:t>
            </a:r>
            <a:r>
              <a:rPr lang="en-US" dirty="0" smtClean="0">
                <a:latin typeface="Arial" charset="0"/>
                <a:ea typeface="Arial" charset="0"/>
                <a:cs typeface="Arial" charset="0"/>
              </a:rPr>
              <a:t> </a:t>
            </a:r>
            <a:r>
              <a:rPr lang="en-US" dirty="0" err="1" smtClean="0">
                <a:latin typeface="Arial" charset="0"/>
                <a:ea typeface="Arial" charset="0"/>
                <a:cs typeface="Arial" charset="0"/>
              </a:rPr>
              <a:t>tôm</a:t>
            </a:r>
            <a:endParaRPr lang="en-US" dirty="0">
              <a:latin typeface="Arial" charset="0"/>
              <a:ea typeface="Arial" charset="0"/>
              <a:cs typeface="Arial" charset="0"/>
            </a:endParaRPr>
          </a:p>
          <a:p>
            <a:pPr marL="457200" lvl="1" indent="0">
              <a:lnSpc>
                <a:spcPct val="150000"/>
              </a:lnSpc>
              <a:buNone/>
            </a:pPr>
            <a:r>
              <a:rPr lang="en-US" dirty="0">
                <a:latin typeface="Arial" charset="0"/>
                <a:ea typeface="Arial" charset="0"/>
                <a:cs typeface="Arial" charset="0"/>
              </a:rPr>
              <a:t>- </a:t>
            </a:r>
            <a:r>
              <a:rPr lang="en-US" dirty="0" err="1">
                <a:latin typeface="Arial" charset="0"/>
                <a:ea typeface="Arial" charset="0"/>
                <a:cs typeface="Arial" charset="0"/>
              </a:rPr>
              <a:t>Đê</a:t>
            </a:r>
            <a:r>
              <a:rPr lang="en-US" dirty="0">
                <a:latin typeface="Arial" charset="0"/>
                <a:ea typeface="Arial" charset="0"/>
                <a:cs typeface="Arial" charset="0"/>
              </a:rPr>
              <a:t>̀ </a:t>
            </a:r>
            <a:r>
              <a:rPr lang="en-US" dirty="0" err="1">
                <a:latin typeface="Arial" charset="0"/>
                <a:ea typeface="Arial" charset="0"/>
                <a:cs typeface="Arial" charset="0"/>
              </a:rPr>
              <a:t>xuất</a:t>
            </a:r>
            <a:r>
              <a:rPr lang="en-US" dirty="0">
                <a:latin typeface="Arial" charset="0"/>
                <a:ea typeface="Arial" charset="0"/>
                <a:cs typeface="Arial" charset="0"/>
              </a:rPr>
              <a:t> </a:t>
            </a:r>
            <a:r>
              <a:rPr lang="en-US" dirty="0" err="1">
                <a:latin typeface="Arial" charset="0"/>
                <a:ea typeface="Arial" charset="0"/>
                <a:cs typeface="Arial" charset="0"/>
              </a:rPr>
              <a:t>được</a:t>
            </a:r>
            <a:r>
              <a:rPr lang="en-US" dirty="0">
                <a:latin typeface="Arial" charset="0"/>
                <a:ea typeface="Arial" charset="0"/>
                <a:cs typeface="Arial" charset="0"/>
              </a:rPr>
              <a:t> </a:t>
            </a:r>
            <a:r>
              <a:rPr lang="en-US" dirty="0" err="1">
                <a:latin typeface="Arial" charset="0"/>
                <a:ea typeface="Arial" charset="0"/>
                <a:cs typeface="Arial" charset="0"/>
              </a:rPr>
              <a:t>phương</a:t>
            </a:r>
            <a:r>
              <a:rPr lang="en-US" dirty="0">
                <a:latin typeface="Arial" charset="0"/>
                <a:ea typeface="Arial" charset="0"/>
                <a:cs typeface="Arial" charset="0"/>
              </a:rPr>
              <a:t> </a:t>
            </a:r>
            <a:r>
              <a:rPr lang="en-US" dirty="0" err="1">
                <a:latin typeface="Arial" charset="0"/>
                <a:ea typeface="Arial" charset="0"/>
                <a:cs typeface="Arial" charset="0"/>
              </a:rPr>
              <a:t>án</a:t>
            </a:r>
            <a:r>
              <a:rPr lang="en-US" dirty="0">
                <a:latin typeface="Arial" charset="0"/>
                <a:ea typeface="Arial" charset="0"/>
                <a:cs typeface="Arial" charset="0"/>
              </a:rPr>
              <a:t> </a:t>
            </a:r>
            <a:r>
              <a:rPr lang="en-US" dirty="0" err="1">
                <a:latin typeface="Arial" charset="0"/>
                <a:ea typeface="Arial" charset="0"/>
                <a:cs typeface="Arial" charset="0"/>
              </a:rPr>
              <a:t>chính</a:t>
            </a:r>
            <a:r>
              <a:rPr lang="en-US" dirty="0">
                <a:latin typeface="Arial" charset="0"/>
                <a:ea typeface="Arial" charset="0"/>
                <a:cs typeface="Arial" charset="0"/>
              </a:rPr>
              <a:t> </a:t>
            </a:r>
            <a:r>
              <a:rPr lang="en-US" dirty="0" err="1">
                <a:latin typeface="Arial" charset="0"/>
                <a:ea typeface="Arial" charset="0"/>
                <a:cs typeface="Arial" charset="0"/>
              </a:rPr>
              <a:t>sách</a:t>
            </a:r>
            <a:r>
              <a:rPr lang="en-US" dirty="0">
                <a:latin typeface="Arial" charset="0"/>
                <a:ea typeface="Arial" charset="0"/>
                <a:cs typeface="Arial" charset="0"/>
              </a:rPr>
              <a:t> </a:t>
            </a:r>
            <a:r>
              <a:rPr lang="en-US" dirty="0" err="1">
                <a:latin typeface="Arial" charset="0"/>
                <a:ea typeface="Arial" charset="0"/>
                <a:cs typeface="Arial" charset="0"/>
              </a:rPr>
              <a:t>đê</a:t>
            </a:r>
            <a:r>
              <a:rPr lang="en-US" dirty="0">
                <a:latin typeface="Arial" charset="0"/>
                <a:ea typeface="Arial" charset="0"/>
                <a:cs typeface="Arial" charset="0"/>
              </a:rPr>
              <a:t>̉ </a:t>
            </a:r>
            <a:r>
              <a:rPr lang="en-US" dirty="0" err="1">
                <a:latin typeface="Arial" charset="0"/>
                <a:ea typeface="Arial" charset="0"/>
                <a:cs typeface="Arial" charset="0"/>
              </a:rPr>
              <a:t>áp</a:t>
            </a:r>
            <a:r>
              <a:rPr lang="en-US" dirty="0">
                <a:latin typeface="Arial" charset="0"/>
                <a:ea typeface="Arial" charset="0"/>
                <a:cs typeface="Arial" charset="0"/>
              </a:rPr>
              <a:t> </a:t>
            </a:r>
            <a:r>
              <a:rPr lang="en-US" dirty="0" err="1">
                <a:latin typeface="Arial" charset="0"/>
                <a:ea typeface="Arial" charset="0"/>
                <a:cs typeface="Arial" charset="0"/>
              </a:rPr>
              <a:t>dụng</a:t>
            </a:r>
            <a:r>
              <a:rPr lang="en-US" dirty="0">
                <a:latin typeface="Arial" charset="0"/>
                <a:ea typeface="Arial" charset="0"/>
                <a:cs typeface="Arial" charset="0"/>
              </a:rPr>
              <a:t> </a:t>
            </a:r>
            <a:r>
              <a:rPr lang="en-US" dirty="0" err="1">
                <a:latin typeface="Arial" charset="0"/>
                <a:ea typeface="Arial" charset="0"/>
                <a:cs typeface="Arial" charset="0"/>
              </a:rPr>
              <a:t>và</a:t>
            </a:r>
            <a:r>
              <a:rPr lang="en-US" dirty="0">
                <a:latin typeface="Arial" charset="0"/>
                <a:ea typeface="Arial" charset="0"/>
                <a:cs typeface="Arial" charset="0"/>
              </a:rPr>
              <a:t> </a:t>
            </a:r>
            <a:r>
              <a:rPr lang="en-US" dirty="0" err="1">
                <a:latin typeface="Arial" charset="0"/>
                <a:ea typeface="Arial" charset="0"/>
                <a:cs typeface="Arial" charset="0"/>
              </a:rPr>
              <a:t>nhân</a:t>
            </a:r>
            <a:r>
              <a:rPr lang="en-US" dirty="0">
                <a:latin typeface="Arial" charset="0"/>
                <a:ea typeface="Arial" charset="0"/>
                <a:cs typeface="Arial" charset="0"/>
              </a:rPr>
              <a:t> </a:t>
            </a:r>
            <a:r>
              <a:rPr lang="en-US" dirty="0" err="1" smtClean="0">
                <a:latin typeface="Arial" charset="0"/>
                <a:ea typeface="Arial" charset="0"/>
                <a:cs typeface="Arial" charset="0"/>
              </a:rPr>
              <a:t>rộng</a:t>
            </a:r>
            <a:r>
              <a:rPr lang="en-US" dirty="0" smtClean="0">
                <a:latin typeface="Arial" charset="0"/>
                <a:ea typeface="Arial" charset="0"/>
                <a:cs typeface="Arial" charset="0"/>
              </a:rPr>
              <a:t> </a:t>
            </a:r>
            <a:r>
              <a:rPr lang="en-US" dirty="0" err="1" smtClean="0">
                <a:latin typeface="Arial" charset="0"/>
                <a:ea typeface="Arial" charset="0"/>
                <a:cs typeface="Arial" charset="0"/>
              </a:rPr>
              <a:t>công</a:t>
            </a:r>
            <a:r>
              <a:rPr lang="en-US" dirty="0" smtClean="0">
                <a:latin typeface="Arial" charset="0"/>
                <a:ea typeface="Arial" charset="0"/>
                <a:cs typeface="Arial" charset="0"/>
              </a:rPr>
              <a:t> </a:t>
            </a:r>
            <a:r>
              <a:rPr lang="en-US" dirty="0" err="1" smtClean="0">
                <a:latin typeface="Arial" charset="0"/>
                <a:ea typeface="Arial" charset="0"/>
                <a:cs typeface="Arial" charset="0"/>
              </a:rPr>
              <a:t>nghệ</a:t>
            </a:r>
            <a:endParaRPr lang="en-US" sz="2400" dirty="0">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5D3FEEAC-6021-184A-936A-D26E75467C87}" type="slidenum">
              <a:rPr lang="en-US" smtClean="0"/>
              <a:t>3</a:t>
            </a:fld>
            <a:endParaRPr lang="en-US"/>
          </a:p>
        </p:txBody>
      </p:sp>
    </p:spTree>
    <p:extLst>
      <p:ext uri="{BB962C8B-B14F-4D97-AF65-F5344CB8AC3E}">
        <p14:creationId xmlns:p14="http://schemas.microsoft.com/office/powerpoint/2010/main" val="20928203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7477"/>
            <a:ext cx="7886700" cy="589105"/>
          </a:xfrm>
        </p:spPr>
        <p:txBody>
          <a:bodyPr>
            <a:normAutofit/>
          </a:bodyPr>
          <a:lstStyle/>
          <a:p>
            <a:pPr algn="ctr"/>
            <a:r>
              <a:rPr lang="en-US" sz="2800" b="1" dirty="0" err="1" smtClean="0">
                <a:latin typeface="Arial" charset="0"/>
                <a:ea typeface="Arial" charset="0"/>
                <a:cs typeface="Arial" charset="0"/>
              </a:rPr>
              <a:t>Tôm</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tảo</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Bến</a:t>
            </a:r>
            <a:r>
              <a:rPr lang="en-US" sz="2800" b="1" dirty="0" smtClean="0">
                <a:latin typeface="Arial" charset="0"/>
                <a:ea typeface="Arial" charset="0"/>
                <a:cs typeface="Arial" charset="0"/>
              </a:rPr>
              <a:t> Tre </a:t>
            </a:r>
            <a:r>
              <a:rPr lang="mr-IN" sz="2800" b="1" dirty="0" smtClean="0">
                <a:latin typeface="Arial" charset="0"/>
                <a:ea typeface="Arial" charset="0"/>
                <a:cs typeface="Arial" charset="0"/>
              </a:rPr>
              <a:t>–</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Hiệu</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quả</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kỹ</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thuật</a:t>
            </a:r>
            <a:endParaRPr lang="en-US" sz="2800" b="1" dirty="0">
              <a:latin typeface="Arial" charset="0"/>
              <a:ea typeface="Arial" charset="0"/>
              <a:cs typeface="Arial"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8896943"/>
              </p:ext>
            </p:extLst>
          </p:nvPr>
        </p:nvGraphicFramePr>
        <p:xfrm>
          <a:off x="0" y="706582"/>
          <a:ext cx="9144000" cy="3411880"/>
        </p:xfrm>
        <a:graphic>
          <a:graphicData uri="http://schemas.openxmlformats.org/drawingml/2006/table">
            <a:tbl>
              <a:tblPr firstRow="1" firstCol="1" bandRow="1">
                <a:tableStyleId>{5C22544A-7EE6-4342-B048-85BDC9FD1C3A}</a:tableStyleId>
              </a:tblPr>
              <a:tblGrid>
                <a:gridCol w="2633566">
                  <a:extLst>
                    <a:ext uri="{9D8B030D-6E8A-4147-A177-3AD203B41FA5}">
                      <a16:colId xmlns="" xmlns:a16="http://schemas.microsoft.com/office/drawing/2014/main" val="20000"/>
                    </a:ext>
                  </a:extLst>
                </a:gridCol>
                <a:gridCol w="2280637">
                  <a:extLst>
                    <a:ext uri="{9D8B030D-6E8A-4147-A177-3AD203B41FA5}">
                      <a16:colId xmlns="" xmlns:a16="http://schemas.microsoft.com/office/drawing/2014/main" val="20001"/>
                    </a:ext>
                  </a:extLst>
                </a:gridCol>
                <a:gridCol w="2253818">
                  <a:extLst>
                    <a:ext uri="{9D8B030D-6E8A-4147-A177-3AD203B41FA5}">
                      <a16:colId xmlns="" xmlns:a16="http://schemas.microsoft.com/office/drawing/2014/main" val="20002"/>
                    </a:ext>
                  </a:extLst>
                </a:gridCol>
                <a:gridCol w="1975979">
                  <a:extLst>
                    <a:ext uri="{9D8B030D-6E8A-4147-A177-3AD203B41FA5}">
                      <a16:colId xmlns="" xmlns:a16="http://schemas.microsoft.com/office/drawing/2014/main" val="20003"/>
                    </a:ext>
                  </a:extLst>
                </a:gridCol>
              </a:tblGrid>
              <a:tr h="502545">
                <a:tc>
                  <a:txBody>
                    <a:bodyPr/>
                    <a:lstStyle/>
                    <a:p>
                      <a:pPr marL="0" marR="0" algn="just">
                        <a:lnSpc>
                          <a:spcPct val="115000"/>
                        </a:lnSpc>
                        <a:spcBef>
                          <a:spcPts val="0"/>
                        </a:spcBef>
                        <a:spcAft>
                          <a:spcPts val="0"/>
                        </a:spcAft>
                      </a:pPr>
                      <a:r>
                        <a:rPr lang="af-ZA" sz="2000" dirty="0" err="1">
                          <a:effectLst/>
                          <a:latin typeface="Arial" charset="0"/>
                          <a:ea typeface="Arial" charset="0"/>
                          <a:cs typeface="Arial" charset="0"/>
                        </a:rPr>
                        <a:t>Chỉ</a:t>
                      </a:r>
                      <a:r>
                        <a:rPr lang="af-ZA" sz="2000" dirty="0">
                          <a:effectLst/>
                          <a:latin typeface="Arial" charset="0"/>
                          <a:ea typeface="Arial" charset="0"/>
                          <a:cs typeface="Arial" charset="0"/>
                        </a:rPr>
                        <a:t> </a:t>
                      </a:r>
                      <a:r>
                        <a:rPr lang="af-ZA" sz="2000" dirty="0" err="1">
                          <a:effectLst/>
                          <a:latin typeface="Arial" charset="0"/>
                          <a:ea typeface="Arial" charset="0"/>
                          <a:cs typeface="Arial" charset="0"/>
                        </a:rPr>
                        <a:t>tiêu</a:t>
                      </a:r>
                      <a:endParaRPr lang="en-US" sz="2000" dirty="0">
                        <a:effectLst/>
                        <a:latin typeface="Arial" charset="0"/>
                        <a:ea typeface="Arial" charset="0"/>
                        <a:cs typeface="Arial" charset="0"/>
                      </a:endParaRPr>
                    </a:p>
                  </a:txBody>
                  <a:tcPr marL="68580" marR="68580" marT="0" marB="0" anchor="ctr"/>
                </a:tc>
                <a:tc>
                  <a:txBody>
                    <a:bodyPr/>
                    <a:lstStyle/>
                    <a:p>
                      <a:pPr marL="0" marR="0" algn="just">
                        <a:lnSpc>
                          <a:spcPct val="115000"/>
                        </a:lnSpc>
                        <a:spcBef>
                          <a:spcPts val="0"/>
                        </a:spcBef>
                        <a:spcAft>
                          <a:spcPts val="0"/>
                        </a:spcAft>
                      </a:pPr>
                      <a:r>
                        <a:rPr lang="af-ZA" sz="2000">
                          <a:effectLst/>
                          <a:latin typeface="Arial" charset="0"/>
                          <a:ea typeface="Arial" charset="0"/>
                          <a:cs typeface="Arial" charset="0"/>
                        </a:rPr>
                        <a:t>Ao TN 1</a:t>
                      </a:r>
                      <a:endParaRPr lang="en-US" sz="2000">
                        <a:effectLst/>
                        <a:latin typeface="Arial" charset="0"/>
                        <a:ea typeface="Arial" charset="0"/>
                        <a:cs typeface="Arial" charset="0"/>
                      </a:endParaRPr>
                    </a:p>
                  </a:txBody>
                  <a:tcPr marL="68580" marR="68580" marT="0" marB="0" anchor="ctr"/>
                </a:tc>
                <a:tc>
                  <a:txBody>
                    <a:bodyPr/>
                    <a:lstStyle/>
                    <a:p>
                      <a:pPr marL="0" marR="0" algn="just">
                        <a:lnSpc>
                          <a:spcPct val="115000"/>
                        </a:lnSpc>
                        <a:spcBef>
                          <a:spcPts val="0"/>
                        </a:spcBef>
                        <a:spcAft>
                          <a:spcPts val="0"/>
                        </a:spcAft>
                      </a:pPr>
                      <a:r>
                        <a:rPr lang="af-ZA" sz="2000">
                          <a:effectLst/>
                          <a:latin typeface="Arial" charset="0"/>
                          <a:ea typeface="Arial" charset="0"/>
                          <a:cs typeface="Arial" charset="0"/>
                        </a:rPr>
                        <a:t>Ao TN 2</a:t>
                      </a:r>
                      <a:endParaRPr lang="en-US" sz="2000">
                        <a:effectLst/>
                        <a:latin typeface="Arial" charset="0"/>
                        <a:ea typeface="Arial" charset="0"/>
                        <a:cs typeface="Arial" charset="0"/>
                      </a:endParaRPr>
                    </a:p>
                  </a:txBody>
                  <a:tcPr marL="68580" marR="68580" marT="0" marB="0" anchor="ctr"/>
                </a:tc>
                <a:tc>
                  <a:txBody>
                    <a:bodyPr/>
                    <a:lstStyle/>
                    <a:p>
                      <a:pPr marL="0" marR="0" algn="just">
                        <a:lnSpc>
                          <a:spcPct val="115000"/>
                        </a:lnSpc>
                        <a:spcBef>
                          <a:spcPts val="0"/>
                        </a:spcBef>
                        <a:spcAft>
                          <a:spcPts val="0"/>
                        </a:spcAft>
                      </a:pPr>
                      <a:r>
                        <a:rPr lang="af-ZA" sz="2000">
                          <a:effectLst/>
                          <a:latin typeface="Arial" charset="0"/>
                          <a:ea typeface="Arial" charset="0"/>
                          <a:cs typeface="Arial" charset="0"/>
                        </a:rPr>
                        <a:t>Ao ĐC</a:t>
                      </a:r>
                      <a:endParaRPr lang="en-US" sz="2000">
                        <a:effectLst/>
                        <a:latin typeface="Arial" charset="0"/>
                        <a:ea typeface="Arial" charset="0"/>
                        <a:cs typeface="Arial" charset="0"/>
                      </a:endParaRPr>
                    </a:p>
                  </a:txBody>
                  <a:tcPr marL="68580" marR="68580" marT="0" marB="0" anchor="ctr"/>
                </a:tc>
                <a:extLst>
                  <a:ext uri="{0D108BD9-81ED-4DB2-BD59-A6C34878D82A}">
                    <a16:rowId xmlns="" xmlns:a16="http://schemas.microsoft.com/office/drawing/2014/main" val="10000"/>
                  </a:ext>
                </a:extLst>
              </a:tr>
              <a:tr h="570334">
                <a:tc>
                  <a:txBody>
                    <a:bodyPr/>
                    <a:lstStyle/>
                    <a:p>
                      <a:pPr marL="0" marR="0" algn="just">
                        <a:lnSpc>
                          <a:spcPct val="115000"/>
                        </a:lnSpc>
                        <a:spcBef>
                          <a:spcPts val="0"/>
                        </a:spcBef>
                        <a:spcAft>
                          <a:spcPts val="0"/>
                        </a:spcAft>
                      </a:pPr>
                      <a:r>
                        <a:rPr lang="af-ZA" sz="2000">
                          <a:effectLst/>
                          <a:latin typeface="Arial" charset="0"/>
                          <a:ea typeface="Arial" charset="0"/>
                          <a:cs typeface="Arial" charset="0"/>
                        </a:rPr>
                        <a:t>FCR</a:t>
                      </a:r>
                      <a:endParaRPr lang="en-US" sz="2000">
                        <a:effectLst/>
                        <a:latin typeface="Arial" charset="0"/>
                        <a:ea typeface="Arial" charset="0"/>
                        <a:cs typeface="Arial" charset="0"/>
                      </a:endParaRPr>
                    </a:p>
                  </a:txBody>
                  <a:tcPr marL="68580" marR="68580" marT="0" marB="0" anchor="ctr"/>
                </a:tc>
                <a:tc>
                  <a:txBody>
                    <a:bodyPr/>
                    <a:lstStyle/>
                    <a:p>
                      <a:pPr marL="0" marR="0" algn="ctr">
                        <a:lnSpc>
                          <a:spcPct val="115000"/>
                        </a:lnSpc>
                        <a:spcBef>
                          <a:spcPts val="0"/>
                        </a:spcBef>
                        <a:spcAft>
                          <a:spcPts val="0"/>
                        </a:spcAft>
                      </a:pPr>
                      <a:r>
                        <a:rPr lang="af-ZA" sz="2000">
                          <a:effectLst/>
                          <a:latin typeface="Arial" charset="0"/>
                          <a:ea typeface="Arial" charset="0"/>
                          <a:cs typeface="Arial" charset="0"/>
                        </a:rPr>
                        <a:t>1,25</a:t>
                      </a:r>
                      <a:endParaRPr lang="en-US" sz="2000">
                        <a:effectLst/>
                        <a:latin typeface="Arial" charset="0"/>
                        <a:ea typeface="Arial" charset="0"/>
                        <a:cs typeface="Arial" charset="0"/>
                      </a:endParaRPr>
                    </a:p>
                  </a:txBody>
                  <a:tcPr marL="68580" marR="68580" marT="0" marB="0" anchor="ctr"/>
                </a:tc>
                <a:tc>
                  <a:txBody>
                    <a:bodyPr/>
                    <a:lstStyle/>
                    <a:p>
                      <a:pPr marL="0" marR="0" algn="ctr">
                        <a:lnSpc>
                          <a:spcPct val="115000"/>
                        </a:lnSpc>
                        <a:spcBef>
                          <a:spcPts val="0"/>
                        </a:spcBef>
                        <a:spcAft>
                          <a:spcPts val="0"/>
                        </a:spcAft>
                      </a:pPr>
                      <a:r>
                        <a:rPr lang="af-ZA" sz="2000">
                          <a:effectLst/>
                          <a:latin typeface="Arial" charset="0"/>
                          <a:ea typeface="Arial" charset="0"/>
                          <a:cs typeface="Arial" charset="0"/>
                        </a:rPr>
                        <a:t>1,32</a:t>
                      </a:r>
                      <a:endParaRPr lang="en-US" sz="2000">
                        <a:effectLst/>
                        <a:latin typeface="Arial" charset="0"/>
                        <a:ea typeface="Arial" charset="0"/>
                        <a:cs typeface="Arial" charset="0"/>
                      </a:endParaRPr>
                    </a:p>
                  </a:txBody>
                  <a:tcPr marL="68580" marR="68580" marT="0" marB="0" anchor="ctr"/>
                </a:tc>
                <a:tc>
                  <a:txBody>
                    <a:bodyPr/>
                    <a:lstStyle/>
                    <a:p>
                      <a:pPr marL="0" marR="0" algn="ctr">
                        <a:lnSpc>
                          <a:spcPct val="115000"/>
                        </a:lnSpc>
                        <a:spcBef>
                          <a:spcPts val="0"/>
                        </a:spcBef>
                        <a:spcAft>
                          <a:spcPts val="0"/>
                        </a:spcAft>
                      </a:pPr>
                      <a:r>
                        <a:rPr lang="af-ZA" sz="2000" b="1" dirty="0">
                          <a:effectLst/>
                          <a:latin typeface="Arial" charset="0"/>
                          <a:ea typeface="Arial" charset="0"/>
                          <a:cs typeface="Arial" charset="0"/>
                        </a:rPr>
                        <a:t>1,45</a:t>
                      </a:r>
                      <a:endParaRPr lang="en-US" sz="2000" b="1" dirty="0">
                        <a:effectLst/>
                        <a:latin typeface="Arial" charset="0"/>
                        <a:ea typeface="Arial" charset="0"/>
                        <a:cs typeface="Arial" charset="0"/>
                      </a:endParaRPr>
                    </a:p>
                  </a:txBody>
                  <a:tcPr marL="68580" marR="68580" marT="0" marB="0" anchor="ctr"/>
                </a:tc>
                <a:extLst>
                  <a:ext uri="{0D108BD9-81ED-4DB2-BD59-A6C34878D82A}">
                    <a16:rowId xmlns="" xmlns:a16="http://schemas.microsoft.com/office/drawing/2014/main" val="10001"/>
                  </a:ext>
                </a:extLst>
              </a:tr>
              <a:tr h="569430">
                <a:tc>
                  <a:txBody>
                    <a:bodyPr/>
                    <a:lstStyle/>
                    <a:p>
                      <a:pPr marL="0" marR="0" algn="just">
                        <a:lnSpc>
                          <a:spcPct val="115000"/>
                        </a:lnSpc>
                        <a:spcBef>
                          <a:spcPts val="0"/>
                        </a:spcBef>
                        <a:spcAft>
                          <a:spcPts val="0"/>
                        </a:spcAft>
                      </a:pPr>
                      <a:r>
                        <a:rPr lang="af-ZA" sz="2000">
                          <a:effectLst/>
                          <a:latin typeface="Arial" charset="0"/>
                          <a:ea typeface="Arial" charset="0"/>
                          <a:cs typeface="Arial" charset="0"/>
                        </a:rPr>
                        <a:t>Tỷ lệ sống (%)</a:t>
                      </a:r>
                      <a:endParaRPr lang="en-US" sz="2000">
                        <a:effectLst/>
                        <a:latin typeface="Arial" charset="0"/>
                        <a:ea typeface="Arial" charset="0"/>
                        <a:cs typeface="Arial" charset="0"/>
                      </a:endParaRPr>
                    </a:p>
                  </a:txBody>
                  <a:tcPr marL="68580" marR="68580" marT="0" marB="0" anchor="ctr"/>
                </a:tc>
                <a:tc>
                  <a:txBody>
                    <a:bodyPr/>
                    <a:lstStyle/>
                    <a:p>
                      <a:pPr marL="0" marR="0" algn="ctr">
                        <a:lnSpc>
                          <a:spcPct val="115000"/>
                        </a:lnSpc>
                        <a:spcBef>
                          <a:spcPts val="0"/>
                        </a:spcBef>
                        <a:spcAft>
                          <a:spcPts val="0"/>
                        </a:spcAft>
                      </a:pPr>
                      <a:r>
                        <a:rPr lang="en-US" sz="2000">
                          <a:effectLst/>
                          <a:latin typeface="Arial" charset="0"/>
                          <a:ea typeface="Arial" charset="0"/>
                          <a:cs typeface="Arial" charset="0"/>
                        </a:rPr>
                        <a:t>86,5%</a:t>
                      </a:r>
                    </a:p>
                  </a:txBody>
                  <a:tcPr marL="68580" marR="68580" marT="0" marB="0" anchor="ctr"/>
                </a:tc>
                <a:tc>
                  <a:txBody>
                    <a:bodyPr/>
                    <a:lstStyle/>
                    <a:p>
                      <a:pPr marL="0" marR="0" algn="ctr">
                        <a:lnSpc>
                          <a:spcPct val="115000"/>
                        </a:lnSpc>
                        <a:spcBef>
                          <a:spcPts val="0"/>
                        </a:spcBef>
                        <a:spcAft>
                          <a:spcPts val="0"/>
                        </a:spcAft>
                      </a:pPr>
                      <a:r>
                        <a:rPr lang="en-US" sz="2000">
                          <a:effectLst/>
                          <a:latin typeface="Arial" charset="0"/>
                          <a:ea typeface="Arial" charset="0"/>
                          <a:cs typeface="Arial" charset="0"/>
                        </a:rPr>
                        <a:t>84%</a:t>
                      </a:r>
                    </a:p>
                  </a:txBody>
                  <a:tcPr marL="68580" marR="68580" marT="0" marB="0" anchor="ctr"/>
                </a:tc>
                <a:tc>
                  <a:txBody>
                    <a:bodyPr/>
                    <a:lstStyle/>
                    <a:p>
                      <a:pPr marL="0" marR="0" algn="ctr">
                        <a:lnSpc>
                          <a:spcPct val="115000"/>
                        </a:lnSpc>
                        <a:spcBef>
                          <a:spcPts val="0"/>
                        </a:spcBef>
                        <a:spcAft>
                          <a:spcPts val="0"/>
                        </a:spcAft>
                      </a:pPr>
                      <a:r>
                        <a:rPr lang="en-US" sz="2000" b="1" dirty="0">
                          <a:effectLst/>
                          <a:latin typeface="Arial" charset="0"/>
                          <a:ea typeface="Arial" charset="0"/>
                          <a:cs typeface="Arial" charset="0"/>
                        </a:rPr>
                        <a:t>65,8%</a:t>
                      </a:r>
                    </a:p>
                  </a:txBody>
                  <a:tcPr marL="68580" marR="68580" marT="0" marB="0" anchor="ctr"/>
                </a:tc>
                <a:extLst>
                  <a:ext uri="{0D108BD9-81ED-4DB2-BD59-A6C34878D82A}">
                    <a16:rowId xmlns="" xmlns:a16="http://schemas.microsoft.com/office/drawing/2014/main" val="10002"/>
                  </a:ext>
                </a:extLst>
              </a:tr>
              <a:tr h="628000">
                <a:tc>
                  <a:txBody>
                    <a:bodyPr/>
                    <a:lstStyle/>
                    <a:p>
                      <a:pPr marL="0" marR="0" algn="just">
                        <a:lnSpc>
                          <a:spcPct val="115000"/>
                        </a:lnSpc>
                        <a:spcBef>
                          <a:spcPts val="0"/>
                        </a:spcBef>
                        <a:spcAft>
                          <a:spcPts val="0"/>
                        </a:spcAft>
                      </a:pPr>
                      <a:r>
                        <a:rPr lang="af-ZA" sz="2000" dirty="0" err="1">
                          <a:effectLst/>
                          <a:latin typeface="Arial" charset="0"/>
                          <a:ea typeface="Arial" charset="0"/>
                          <a:cs typeface="Arial" charset="0"/>
                        </a:rPr>
                        <a:t>Cỡ</a:t>
                      </a:r>
                      <a:r>
                        <a:rPr lang="af-ZA" sz="2000" dirty="0">
                          <a:effectLst/>
                          <a:latin typeface="Arial" charset="0"/>
                          <a:ea typeface="Arial" charset="0"/>
                          <a:cs typeface="Arial" charset="0"/>
                        </a:rPr>
                        <a:t> </a:t>
                      </a:r>
                      <a:r>
                        <a:rPr lang="af-ZA" sz="2000" dirty="0" err="1">
                          <a:effectLst/>
                          <a:latin typeface="Arial" charset="0"/>
                          <a:ea typeface="Arial" charset="0"/>
                          <a:cs typeface="Arial" charset="0"/>
                        </a:rPr>
                        <a:t>tôm</a:t>
                      </a:r>
                      <a:r>
                        <a:rPr lang="af-ZA" sz="2000" dirty="0">
                          <a:effectLst/>
                          <a:latin typeface="Arial" charset="0"/>
                          <a:ea typeface="Arial" charset="0"/>
                          <a:cs typeface="Arial" charset="0"/>
                        </a:rPr>
                        <a:t> </a:t>
                      </a:r>
                      <a:r>
                        <a:rPr lang="af-ZA" sz="2000" dirty="0" smtClean="0">
                          <a:effectLst/>
                          <a:latin typeface="Arial" charset="0"/>
                          <a:ea typeface="Arial" charset="0"/>
                          <a:cs typeface="Arial" charset="0"/>
                        </a:rPr>
                        <a:t>(</a:t>
                      </a:r>
                      <a:r>
                        <a:rPr lang="af-ZA" sz="2000" dirty="0" err="1">
                          <a:effectLst/>
                          <a:latin typeface="Arial" charset="0"/>
                          <a:ea typeface="Arial" charset="0"/>
                          <a:cs typeface="Arial" charset="0"/>
                        </a:rPr>
                        <a:t>con</a:t>
                      </a:r>
                      <a:r>
                        <a:rPr lang="af-ZA" sz="2000" dirty="0">
                          <a:effectLst/>
                          <a:latin typeface="Arial" charset="0"/>
                          <a:ea typeface="Arial" charset="0"/>
                          <a:cs typeface="Arial" charset="0"/>
                        </a:rPr>
                        <a:t>/kg)</a:t>
                      </a:r>
                      <a:endParaRPr lang="en-US" sz="2000" dirty="0">
                        <a:effectLst/>
                        <a:latin typeface="Arial" charset="0"/>
                        <a:ea typeface="Arial" charset="0"/>
                        <a:cs typeface="Arial" charset="0"/>
                      </a:endParaRPr>
                    </a:p>
                  </a:txBody>
                  <a:tcPr marL="68580" marR="68580" marT="0" marB="0" anchor="ctr"/>
                </a:tc>
                <a:tc>
                  <a:txBody>
                    <a:bodyPr/>
                    <a:lstStyle/>
                    <a:p>
                      <a:pPr marL="0" marR="0" algn="ctr">
                        <a:lnSpc>
                          <a:spcPct val="115000"/>
                        </a:lnSpc>
                        <a:spcBef>
                          <a:spcPts val="0"/>
                        </a:spcBef>
                        <a:spcAft>
                          <a:spcPts val="0"/>
                        </a:spcAft>
                      </a:pPr>
                      <a:r>
                        <a:rPr lang="af-ZA" sz="2000" dirty="0">
                          <a:effectLst/>
                          <a:latin typeface="Arial" charset="0"/>
                          <a:ea typeface="Arial" charset="0"/>
                          <a:cs typeface="Arial" charset="0"/>
                        </a:rPr>
                        <a:t>50</a:t>
                      </a:r>
                      <a:endParaRPr lang="en-US" sz="2000" dirty="0">
                        <a:effectLst/>
                        <a:latin typeface="Arial" charset="0"/>
                        <a:ea typeface="Arial" charset="0"/>
                        <a:cs typeface="Arial" charset="0"/>
                      </a:endParaRPr>
                    </a:p>
                  </a:txBody>
                  <a:tcPr marL="68580" marR="68580" marT="0" marB="0" anchor="ctr"/>
                </a:tc>
                <a:tc>
                  <a:txBody>
                    <a:bodyPr/>
                    <a:lstStyle/>
                    <a:p>
                      <a:pPr marL="0" marR="0" algn="ctr">
                        <a:lnSpc>
                          <a:spcPct val="115000"/>
                        </a:lnSpc>
                        <a:spcBef>
                          <a:spcPts val="0"/>
                        </a:spcBef>
                        <a:spcAft>
                          <a:spcPts val="0"/>
                        </a:spcAft>
                      </a:pPr>
                      <a:r>
                        <a:rPr lang="af-ZA" sz="2000">
                          <a:effectLst/>
                          <a:latin typeface="Arial" charset="0"/>
                          <a:ea typeface="Arial" charset="0"/>
                          <a:cs typeface="Arial" charset="0"/>
                        </a:rPr>
                        <a:t>50</a:t>
                      </a:r>
                      <a:endParaRPr lang="en-US" sz="2000">
                        <a:effectLst/>
                        <a:latin typeface="Arial" charset="0"/>
                        <a:ea typeface="Arial" charset="0"/>
                        <a:cs typeface="Arial" charset="0"/>
                      </a:endParaRPr>
                    </a:p>
                  </a:txBody>
                  <a:tcPr marL="68580" marR="68580" marT="0" marB="0" anchor="ctr"/>
                </a:tc>
                <a:tc>
                  <a:txBody>
                    <a:bodyPr/>
                    <a:lstStyle/>
                    <a:p>
                      <a:pPr marL="0" marR="0" algn="ctr">
                        <a:lnSpc>
                          <a:spcPct val="115000"/>
                        </a:lnSpc>
                        <a:spcBef>
                          <a:spcPts val="0"/>
                        </a:spcBef>
                        <a:spcAft>
                          <a:spcPts val="0"/>
                        </a:spcAft>
                      </a:pPr>
                      <a:r>
                        <a:rPr lang="af-ZA" sz="2000">
                          <a:effectLst/>
                          <a:latin typeface="Arial" charset="0"/>
                          <a:ea typeface="Arial" charset="0"/>
                          <a:cs typeface="Arial" charset="0"/>
                        </a:rPr>
                        <a:t>52</a:t>
                      </a:r>
                      <a:endParaRPr lang="en-US" sz="2000">
                        <a:effectLst/>
                        <a:latin typeface="Arial" charset="0"/>
                        <a:ea typeface="Arial" charset="0"/>
                        <a:cs typeface="Arial" charset="0"/>
                      </a:endParaRPr>
                    </a:p>
                  </a:txBody>
                  <a:tcPr marL="68580" marR="68580" marT="0" marB="0" anchor="ctr"/>
                </a:tc>
                <a:extLst>
                  <a:ext uri="{0D108BD9-81ED-4DB2-BD59-A6C34878D82A}">
                    <a16:rowId xmlns="" xmlns:a16="http://schemas.microsoft.com/office/drawing/2014/main" val="10003"/>
                  </a:ext>
                </a:extLst>
              </a:tr>
              <a:tr h="522429">
                <a:tc>
                  <a:txBody>
                    <a:bodyPr/>
                    <a:lstStyle/>
                    <a:p>
                      <a:pPr marL="0" marR="0" algn="just">
                        <a:lnSpc>
                          <a:spcPct val="115000"/>
                        </a:lnSpc>
                        <a:spcBef>
                          <a:spcPts val="0"/>
                        </a:spcBef>
                        <a:spcAft>
                          <a:spcPts val="0"/>
                        </a:spcAft>
                      </a:pPr>
                      <a:r>
                        <a:rPr lang="af-ZA" sz="2000">
                          <a:effectLst/>
                          <a:latin typeface="Arial" charset="0"/>
                          <a:ea typeface="Arial" charset="0"/>
                          <a:cs typeface="Arial" charset="0"/>
                        </a:rPr>
                        <a:t>Sản lượng (tấn)</a:t>
                      </a:r>
                      <a:endParaRPr lang="en-US" sz="2000">
                        <a:effectLst/>
                        <a:latin typeface="Arial" charset="0"/>
                        <a:ea typeface="Arial" charset="0"/>
                        <a:cs typeface="Arial" charset="0"/>
                      </a:endParaRPr>
                    </a:p>
                  </a:txBody>
                  <a:tcPr marL="68580" marR="68580" marT="0" marB="0" anchor="ctr"/>
                </a:tc>
                <a:tc>
                  <a:txBody>
                    <a:bodyPr/>
                    <a:lstStyle/>
                    <a:p>
                      <a:pPr marL="0" marR="0" algn="ctr">
                        <a:lnSpc>
                          <a:spcPct val="115000"/>
                        </a:lnSpc>
                        <a:spcBef>
                          <a:spcPts val="0"/>
                        </a:spcBef>
                        <a:spcAft>
                          <a:spcPts val="0"/>
                        </a:spcAft>
                      </a:pPr>
                      <a:r>
                        <a:rPr lang="af-ZA" sz="2000">
                          <a:effectLst/>
                          <a:latin typeface="Arial" charset="0"/>
                          <a:ea typeface="Arial" charset="0"/>
                          <a:cs typeface="Arial" charset="0"/>
                        </a:rPr>
                        <a:t>5,19</a:t>
                      </a:r>
                      <a:endParaRPr lang="en-US" sz="2000">
                        <a:effectLst/>
                        <a:latin typeface="Arial" charset="0"/>
                        <a:ea typeface="Arial" charset="0"/>
                        <a:cs typeface="Arial" charset="0"/>
                      </a:endParaRPr>
                    </a:p>
                  </a:txBody>
                  <a:tcPr marL="68580" marR="68580" marT="0" marB="0" anchor="ctr"/>
                </a:tc>
                <a:tc>
                  <a:txBody>
                    <a:bodyPr/>
                    <a:lstStyle/>
                    <a:p>
                      <a:pPr marL="0" marR="0" algn="ctr">
                        <a:lnSpc>
                          <a:spcPct val="115000"/>
                        </a:lnSpc>
                        <a:spcBef>
                          <a:spcPts val="0"/>
                        </a:spcBef>
                        <a:spcAft>
                          <a:spcPts val="0"/>
                        </a:spcAft>
                      </a:pPr>
                      <a:r>
                        <a:rPr lang="af-ZA" sz="2000">
                          <a:effectLst/>
                          <a:latin typeface="Arial" charset="0"/>
                          <a:ea typeface="Arial" charset="0"/>
                          <a:cs typeface="Arial" charset="0"/>
                        </a:rPr>
                        <a:t>5,04</a:t>
                      </a:r>
                      <a:endParaRPr lang="en-US" sz="2000">
                        <a:effectLst/>
                        <a:latin typeface="Arial" charset="0"/>
                        <a:ea typeface="Arial" charset="0"/>
                        <a:cs typeface="Arial" charset="0"/>
                      </a:endParaRPr>
                    </a:p>
                  </a:txBody>
                  <a:tcPr marL="68580" marR="68580" marT="0" marB="0" anchor="ctr"/>
                </a:tc>
                <a:tc>
                  <a:txBody>
                    <a:bodyPr/>
                    <a:lstStyle/>
                    <a:p>
                      <a:pPr marL="0" marR="0" algn="ctr">
                        <a:lnSpc>
                          <a:spcPct val="115000"/>
                        </a:lnSpc>
                        <a:spcBef>
                          <a:spcPts val="0"/>
                        </a:spcBef>
                        <a:spcAft>
                          <a:spcPts val="0"/>
                        </a:spcAft>
                      </a:pPr>
                      <a:r>
                        <a:rPr lang="af-ZA" sz="2000" b="1" dirty="0">
                          <a:effectLst/>
                          <a:latin typeface="Arial" charset="0"/>
                          <a:ea typeface="Arial" charset="0"/>
                          <a:cs typeface="Arial" charset="0"/>
                        </a:rPr>
                        <a:t>3,8</a:t>
                      </a:r>
                      <a:endParaRPr lang="en-US" sz="2000" b="1" dirty="0">
                        <a:effectLst/>
                        <a:latin typeface="Arial" charset="0"/>
                        <a:ea typeface="Arial" charset="0"/>
                        <a:cs typeface="Arial" charset="0"/>
                      </a:endParaRPr>
                    </a:p>
                  </a:txBody>
                  <a:tcPr marL="68580" marR="68580" marT="0" marB="0" anchor="ctr"/>
                </a:tc>
                <a:extLst>
                  <a:ext uri="{0D108BD9-81ED-4DB2-BD59-A6C34878D82A}">
                    <a16:rowId xmlns="" xmlns:a16="http://schemas.microsoft.com/office/drawing/2014/main" val="10004"/>
                  </a:ext>
                </a:extLst>
              </a:tr>
              <a:tr h="619142">
                <a:tc>
                  <a:txBody>
                    <a:bodyPr/>
                    <a:lstStyle/>
                    <a:p>
                      <a:pPr marL="0" marR="0" algn="just">
                        <a:lnSpc>
                          <a:spcPct val="115000"/>
                        </a:lnSpc>
                        <a:spcBef>
                          <a:spcPts val="0"/>
                        </a:spcBef>
                        <a:spcAft>
                          <a:spcPts val="0"/>
                        </a:spcAft>
                      </a:pPr>
                      <a:r>
                        <a:rPr lang="af-ZA" sz="2000">
                          <a:effectLst/>
                          <a:latin typeface="Arial" charset="0"/>
                          <a:ea typeface="Arial" charset="0"/>
                          <a:cs typeface="Arial" charset="0"/>
                        </a:rPr>
                        <a:t>Năng suất (tấn/ha)</a:t>
                      </a:r>
                      <a:endParaRPr lang="en-US" sz="2000">
                        <a:effectLst/>
                        <a:latin typeface="Arial" charset="0"/>
                        <a:ea typeface="Arial" charset="0"/>
                        <a:cs typeface="Arial" charset="0"/>
                      </a:endParaRPr>
                    </a:p>
                  </a:txBody>
                  <a:tcPr marL="68580" marR="68580" marT="0" marB="0" anchor="ctr"/>
                </a:tc>
                <a:tc>
                  <a:txBody>
                    <a:bodyPr/>
                    <a:lstStyle/>
                    <a:p>
                      <a:pPr marL="0" marR="0" algn="ctr">
                        <a:lnSpc>
                          <a:spcPct val="115000"/>
                        </a:lnSpc>
                        <a:spcBef>
                          <a:spcPts val="0"/>
                        </a:spcBef>
                        <a:spcAft>
                          <a:spcPts val="0"/>
                        </a:spcAft>
                      </a:pPr>
                      <a:r>
                        <a:rPr lang="af-ZA" sz="2000">
                          <a:effectLst/>
                          <a:latin typeface="Arial" charset="0"/>
                          <a:ea typeface="Arial" charset="0"/>
                          <a:cs typeface="Arial" charset="0"/>
                        </a:rPr>
                        <a:t>20,76</a:t>
                      </a:r>
                      <a:endParaRPr lang="en-US" sz="2000">
                        <a:effectLst/>
                        <a:latin typeface="Arial" charset="0"/>
                        <a:ea typeface="Arial" charset="0"/>
                        <a:cs typeface="Arial" charset="0"/>
                      </a:endParaRPr>
                    </a:p>
                  </a:txBody>
                  <a:tcPr marL="68580" marR="68580" marT="0" marB="0" anchor="ctr"/>
                </a:tc>
                <a:tc>
                  <a:txBody>
                    <a:bodyPr/>
                    <a:lstStyle/>
                    <a:p>
                      <a:pPr marL="0" marR="0" algn="ctr">
                        <a:lnSpc>
                          <a:spcPct val="115000"/>
                        </a:lnSpc>
                        <a:spcBef>
                          <a:spcPts val="0"/>
                        </a:spcBef>
                        <a:spcAft>
                          <a:spcPts val="0"/>
                        </a:spcAft>
                      </a:pPr>
                      <a:r>
                        <a:rPr lang="af-ZA" sz="2000">
                          <a:effectLst/>
                          <a:latin typeface="Arial" charset="0"/>
                          <a:ea typeface="Arial" charset="0"/>
                          <a:cs typeface="Arial" charset="0"/>
                        </a:rPr>
                        <a:t>20.16</a:t>
                      </a:r>
                      <a:endParaRPr lang="en-US" sz="2000">
                        <a:effectLst/>
                        <a:latin typeface="Arial" charset="0"/>
                        <a:ea typeface="Arial" charset="0"/>
                        <a:cs typeface="Arial" charset="0"/>
                      </a:endParaRPr>
                    </a:p>
                  </a:txBody>
                  <a:tcPr marL="68580" marR="68580" marT="0" marB="0" anchor="ctr"/>
                </a:tc>
                <a:tc>
                  <a:txBody>
                    <a:bodyPr/>
                    <a:lstStyle/>
                    <a:p>
                      <a:pPr marL="0" marR="0" algn="ctr">
                        <a:lnSpc>
                          <a:spcPct val="115000"/>
                        </a:lnSpc>
                        <a:spcBef>
                          <a:spcPts val="0"/>
                        </a:spcBef>
                        <a:spcAft>
                          <a:spcPts val="0"/>
                        </a:spcAft>
                      </a:pPr>
                      <a:r>
                        <a:rPr lang="af-ZA" sz="2000" b="1" dirty="0">
                          <a:effectLst/>
                          <a:latin typeface="Arial" charset="0"/>
                          <a:ea typeface="Arial" charset="0"/>
                          <a:cs typeface="Arial" charset="0"/>
                        </a:rPr>
                        <a:t>15.18</a:t>
                      </a:r>
                      <a:endParaRPr lang="en-US" sz="2000" b="1" dirty="0">
                        <a:effectLst/>
                        <a:latin typeface="Arial" charset="0"/>
                        <a:ea typeface="Arial" charset="0"/>
                        <a:cs typeface="Arial" charset="0"/>
                      </a:endParaRPr>
                    </a:p>
                  </a:txBody>
                  <a:tcPr marL="68580" marR="68580" marT="0" marB="0" anchor="ctr"/>
                </a:tc>
                <a:extLst>
                  <a:ext uri="{0D108BD9-81ED-4DB2-BD59-A6C34878D82A}">
                    <a16:rowId xmlns="" xmlns:a16="http://schemas.microsoft.com/office/drawing/2014/main" val="10005"/>
                  </a:ext>
                </a:extLst>
              </a:tr>
            </a:tbl>
          </a:graphicData>
        </a:graphic>
      </p:graphicFrame>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l="25303"/>
          <a:stretch/>
        </p:blipFill>
        <p:spPr>
          <a:xfrm>
            <a:off x="0" y="3963790"/>
            <a:ext cx="4447309" cy="2894209"/>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l="16212" r="11970"/>
          <a:stretch/>
        </p:blipFill>
        <p:spPr>
          <a:xfrm>
            <a:off x="4868793" y="3963790"/>
            <a:ext cx="4275207" cy="2893732"/>
          </a:xfrm>
          <a:prstGeom prst="rect">
            <a:avLst/>
          </a:prstGeom>
        </p:spPr>
      </p:pic>
      <p:sp>
        <p:nvSpPr>
          <p:cNvPr id="6" name="Slide Number Placeholder 5"/>
          <p:cNvSpPr>
            <a:spLocks noGrp="1"/>
          </p:cNvSpPr>
          <p:nvPr>
            <p:ph type="sldNum" sz="quarter" idx="12"/>
          </p:nvPr>
        </p:nvSpPr>
        <p:spPr/>
        <p:txBody>
          <a:bodyPr/>
          <a:lstStyle/>
          <a:p>
            <a:fld id="{5D3FEEAC-6021-184A-936A-D26E75467C87}" type="slidenum">
              <a:rPr lang="en-US" smtClean="0"/>
              <a:t>30</a:t>
            </a:fld>
            <a:endParaRPr lang="en-US"/>
          </a:p>
        </p:txBody>
      </p:sp>
    </p:spTree>
    <p:extLst>
      <p:ext uri="{BB962C8B-B14F-4D97-AF65-F5344CB8AC3E}">
        <p14:creationId xmlns:p14="http://schemas.microsoft.com/office/powerpoint/2010/main" val="8233788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7477"/>
            <a:ext cx="7886700" cy="492123"/>
          </a:xfrm>
        </p:spPr>
        <p:txBody>
          <a:bodyPr>
            <a:normAutofit fontScale="90000"/>
          </a:bodyPr>
          <a:lstStyle/>
          <a:p>
            <a:pPr algn="ctr"/>
            <a:r>
              <a:rPr lang="en-US" sz="3200" dirty="0" err="1" smtClean="0">
                <a:latin typeface="Arial" charset="0"/>
                <a:ea typeface="Arial" charset="0"/>
                <a:cs typeface="Arial" charset="0"/>
              </a:rPr>
              <a:t>Tôm</a:t>
            </a:r>
            <a:r>
              <a:rPr lang="en-US" sz="3200" dirty="0" smtClean="0">
                <a:latin typeface="Arial" charset="0"/>
                <a:ea typeface="Arial" charset="0"/>
                <a:cs typeface="Arial" charset="0"/>
              </a:rPr>
              <a:t> </a:t>
            </a:r>
            <a:r>
              <a:rPr lang="en-US" sz="3200" dirty="0" err="1" smtClean="0">
                <a:latin typeface="Arial" charset="0"/>
                <a:ea typeface="Arial" charset="0"/>
                <a:cs typeface="Arial" charset="0"/>
              </a:rPr>
              <a:t>tảo</a:t>
            </a:r>
            <a:r>
              <a:rPr lang="en-US" sz="3200" dirty="0" smtClean="0">
                <a:latin typeface="Arial" charset="0"/>
                <a:ea typeface="Arial" charset="0"/>
                <a:cs typeface="Arial" charset="0"/>
              </a:rPr>
              <a:t>: </a:t>
            </a:r>
            <a:r>
              <a:rPr lang="en-US" sz="3200" dirty="0" err="1" smtClean="0">
                <a:latin typeface="Arial" charset="0"/>
                <a:ea typeface="Arial" charset="0"/>
                <a:cs typeface="Arial" charset="0"/>
              </a:rPr>
              <a:t>Bến</a:t>
            </a:r>
            <a:r>
              <a:rPr lang="en-US" sz="3200" dirty="0" smtClean="0">
                <a:latin typeface="Arial" charset="0"/>
                <a:ea typeface="Arial" charset="0"/>
                <a:cs typeface="Arial" charset="0"/>
              </a:rPr>
              <a:t> Tre </a:t>
            </a:r>
            <a:r>
              <a:rPr lang="mr-IN" sz="3200" dirty="0" smtClean="0">
                <a:latin typeface="Arial" charset="0"/>
                <a:ea typeface="Arial" charset="0"/>
                <a:cs typeface="Arial" charset="0"/>
              </a:rPr>
              <a:t>–</a:t>
            </a:r>
            <a:r>
              <a:rPr lang="en-US" sz="3200" dirty="0" smtClean="0">
                <a:latin typeface="Arial" charset="0"/>
                <a:ea typeface="Arial" charset="0"/>
                <a:cs typeface="Arial" charset="0"/>
              </a:rPr>
              <a:t> </a:t>
            </a:r>
            <a:r>
              <a:rPr lang="en-US" sz="3200" dirty="0" err="1" smtClean="0">
                <a:latin typeface="Arial" charset="0"/>
                <a:ea typeface="Arial" charset="0"/>
                <a:cs typeface="Arial" charset="0"/>
              </a:rPr>
              <a:t>Hiệu</a:t>
            </a:r>
            <a:r>
              <a:rPr lang="en-US" sz="3200" dirty="0" smtClean="0">
                <a:latin typeface="Arial" charset="0"/>
                <a:ea typeface="Arial" charset="0"/>
                <a:cs typeface="Arial" charset="0"/>
              </a:rPr>
              <a:t> </a:t>
            </a:r>
            <a:r>
              <a:rPr lang="en-US" sz="3200" dirty="0" err="1" smtClean="0">
                <a:latin typeface="Arial" charset="0"/>
                <a:ea typeface="Arial" charset="0"/>
                <a:cs typeface="Arial" charset="0"/>
              </a:rPr>
              <a:t>quả</a:t>
            </a:r>
            <a:r>
              <a:rPr lang="en-US" sz="3200" dirty="0" smtClean="0">
                <a:latin typeface="Arial" charset="0"/>
                <a:ea typeface="Arial" charset="0"/>
                <a:cs typeface="Arial" charset="0"/>
              </a:rPr>
              <a:t> </a:t>
            </a:r>
            <a:r>
              <a:rPr lang="en-US" sz="3200" dirty="0" err="1" smtClean="0">
                <a:latin typeface="Arial" charset="0"/>
                <a:ea typeface="Arial" charset="0"/>
                <a:cs typeface="Arial" charset="0"/>
              </a:rPr>
              <a:t>kinh</a:t>
            </a:r>
            <a:r>
              <a:rPr lang="en-US" sz="3200" dirty="0" smtClean="0">
                <a:latin typeface="Arial" charset="0"/>
                <a:ea typeface="Arial" charset="0"/>
                <a:cs typeface="Arial" charset="0"/>
              </a:rPr>
              <a:t> </a:t>
            </a:r>
            <a:r>
              <a:rPr lang="en-US" sz="3200" dirty="0" err="1" smtClean="0">
                <a:latin typeface="Arial" charset="0"/>
                <a:ea typeface="Arial" charset="0"/>
                <a:cs typeface="Arial" charset="0"/>
              </a:rPr>
              <a:t>tế</a:t>
            </a:r>
            <a:endParaRPr lang="en-US" sz="3200" dirty="0">
              <a:latin typeface="Arial" charset="0"/>
              <a:ea typeface="Arial" charset="0"/>
              <a:cs typeface="Arial"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0830675"/>
              </p:ext>
            </p:extLst>
          </p:nvPr>
        </p:nvGraphicFramePr>
        <p:xfrm>
          <a:off x="0" y="864108"/>
          <a:ext cx="9144000" cy="5993892"/>
        </p:xfrm>
        <a:graphic>
          <a:graphicData uri="http://schemas.openxmlformats.org/drawingml/2006/table">
            <a:tbl>
              <a:tblPr firstRow="1" firstCol="1" bandRow="1">
                <a:tableStyleId>{5C22544A-7EE6-4342-B048-85BDC9FD1C3A}</a:tableStyleId>
              </a:tblPr>
              <a:tblGrid>
                <a:gridCol w="2670048">
                  <a:extLst>
                    <a:ext uri="{9D8B030D-6E8A-4147-A177-3AD203B41FA5}">
                      <a16:colId xmlns="" xmlns:a16="http://schemas.microsoft.com/office/drawing/2014/main" val="20000"/>
                    </a:ext>
                  </a:extLst>
                </a:gridCol>
                <a:gridCol w="2249424">
                  <a:extLst>
                    <a:ext uri="{9D8B030D-6E8A-4147-A177-3AD203B41FA5}">
                      <a16:colId xmlns="" xmlns:a16="http://schemas.microsoft.com/office/drawing/2014/main" val="20001"/>
                    </a:ext>
                  </a:extLst>
                </a:gridCol>
                <a:gridCol w="2106778">
                  <a:extLst>
                    <a:ext uri="{9D8B030D-6E8A-4147-A177-3AD203B41FA5}">
                      <a16:colId xmlns="" xmlns:a16="http://schemas.microsoft.com/office/drawing/2014/main" val="20002"/>
                    </a:ext>
                  </a:extLst>
                </a:gridCol>
                <a:gridCol w="2117750">
                  <a:extLst>
                    <a:ext uri="{9D8B030D-6E8A-4147-A177-3AD203B41FA5}">
                      <a16:colId xmlns="" xmlns:a16="http://schemas.microsoft.com/office/drawing/2014/main" val="20003"/>
                    </a:ext>
                  </a:extLst>
                </a:gridCol>
              </a:tblGrid>
              <a:tr h="202565">
                <a:tc>
                  <a:txBody>
                    <a:bodyPr/>
                    <a:lstStyle/>
                    <a:p>
                      <a:pPr marL="0" marR="0" algn="just">
                        <a:lnSpc>
                          <a:spcPct val="115000"/>
                        </a:lnSpc>
                        <a:spcBef>
                          <a:spcPts val="0"/>
                        </a:spcBef>
                        <a:spcAft>
                          <a:spcPts val="0"/>
                        </a:spcAft>
                      </a:pPr>
                      <a:r>
                        <a:rPr lang="en-US" sz="1800" dirty="0">
                          <a:effectLst/>
                          <a:latin typeface="Arial" charset="0"/>
                          <a:ea typeface="Arial" charset="0"/>
                          <a:cs typeface="Arial" charset="0"/>
                        </a:rPr>
                        <a:t>Chi </a:t>
                      </a:r>
                      <a:r>
                        <a:rPr lang="en-US" sz="1800" dirty="0" err="1">
                          <a:effectLst/>
                          <a:latin typeface="Arial" charset="0"/>
                          <a:ea typeface="Arial" charset="0"/>
                          <a:cs typeface="Arial" charset="0"/>
                        </a:rPr>
                        <a:t>phí</a:t>
                      </a:r>
                      <a:r>
                        <a:rPr lang="en-US" sz="1800" dirty="0">
                          <a:effectLst/>
                          <a:latin typeface="Arial" charset="0"/>
                          <a:ea typeface="Arial" charset="0"/>
                          <a:cs typeface="Arial" charset="0"/>
                        </a:rPr>
                        <a:t> (</a:t>
                      </a:r>
                      <a:r>
                        <a:rPr lang="en-US" sz="1800" dirty="0" err="1">
                          <a:effectLst/>
                          <a:latin typeface="Arial" charset="0"/>
                          <a:ea typeface="Arial" charset="0"/>
                          <a:cs typeface="Arial" charset="0"/>
                        </a:rPr>
                        <a:t>đồng</a:t>
                      </a:r>
                      <a:r>
                        <a:rPr lang="en-US" sz="1800" dirty="0">
                          <a:effectLst/>
                          <a:latin typeface="Arial" charset="0"/>
                          <a:ea typeface="Arial" charset="0"/>
                          <a:cs typeface="Arial" charset="0"/>
                        </a:rPr>
                        <a:t>)</a:t>
                      </a:r>
                    </a:p>
                  </a:txBody>
                  <a:tcPr marL="68580" marR="68580" marT="0" marB="0" anchor="b"/>
                </a:tc>
                <a:tc>
                  <a:txBody>
                    <a:bodyPr/>
                    <a:lstStyle/>
                    <a:p>
                      <a:pPr marL="0" marR="0" algn="ctr">
                        <a:lnSpc>
                          <a:spcPct val="115000"/>
                        </a:lnSpc>
                        <a:spcBef>
                          <a:spcPts val="0"/>
                        </a:spcBef>
                        <a:spcAft>
                          <a:spcPts val="0"/>
                        </a:spcAft>
                      </a:pPr>
                      <a:r>
                        <a:rPr lang="en-US" sz="1800" dirty="0" err="1">
                          <a:effectLst/>
                          <a:latin typeface="Arial" charset="0"/>
                          <a:ea typeface="Arial" charset="0"/>
                          <a:cs typeface="Arial" charset="0"/>
                        </a:rPr>
                        <a:t>Thực</a:t>
                      </a:r>
                      <a:r>
                        <a:rPr lang="en-US" sz="1800" dirty="0">
                          <a:effectLst/>
                          <a:latin typeface="Arial" charset="0"/>
                          <a:ea typeface="Arial" charset="0"/>
                          <a:cs typeface="Arial" charset="0"/>
                        </a:rPr>
                        <a:t> </a:t>
                      </a:r>
                      <a:r>
                        <a:rPr lang="en-US" sz="1800" dirty="0" err="1">
                          <a:effectLst/>
                          <a:latin typeface="Arial" charset="0"/>
                          <a:ea typeface="Arial" charset="0"/>
                          <a:cs typeface="Arial" charset="0"/>
                        </a:rPr>
                        <a:t>nghiệm</a:t>
                      </a:r>
                      <a:r>
                        <a:rPr lang="en-US" sz="1800" dirty="0">
                          <a:effectLst/>
                          <a:latin typeface="Arial" charset="0"/>
                          <a:ea typeface="Arial" charset="0"/>
                          <a:cs typeface="Arial" charset="0"/>
                        </a:rPr>
                        <a:t> (5000m</a:t>
                      </a:r>
                      <a:r>
                        <a:rPr lang="en-US" sz="1800" baseline="30000" dirty="0">
                          <a:effectLst/>
                          <a:latin typeface="Arial" charset="0"/>
                          <a:ea typeface="Arial" charset="0"/>
                          <a:cs typeface="Arial" charset="0"/>
                        </a:rPr>
                        <a:t>2</a:t>
                      </a:r>
                      <a:r>
                        <a:rPr lang="en-US" sz="1800" dirty="0">
                          <a:effectLst/>
                          <a:latin typeface="Arial" charset="0"/>
                          <a:ea typeface="Arial" charset="0"/>
                          <a:cs typeface="Arial" charset="0"/>
                        </a:rPr>
                        <a:t>)</a:t>
                      </a:r>
                    </a:p>
                  </a:txBody>
                  <a:tcPr marL="68580" marR="68580" marT="0" marB="0" anchor="b"/>
                </a:tc>
                <a:tc>
                  <a:txBody>
                    <a:bodyPr/>
                    <a:lstStyle/>
                    <a:p>
                      <a:pPr marL="0" marR="0" algn="ctr">
                        <a:lnSpc>
                          <a:spcPct val="115000"/>
                        </a:lnSpc>
                        <a:spcBef>
                          <a:spcPts val="1200"/>
                        </a:spcBef>
                        <a:spcAft>
                          <a:spcPts val="0"/>
                        </a:spcAft>
                      </a:pPr>
                      <a:r>
                        <a:rPr lang="en-US" sz="1800">
                          <a:effectLst/>
                          <a:latin typeface="Arial" charset="0"/>
                          <a:ea typeface="Arial" charset="0"/>
                          <a:cs typeface="Arial" charset="0"/>
                        </a:rPr>
                        <a:t>Thực nghiệm (2500m</a:t>
                      </a:r>
                      <a:r>
                        <a:rPr lang="en-US" sz="1800" baseline="30000">
                          <a:effectLst/>
                          <a:latin typeface="Arial" charset="0"/>
                          <a:ea typeface="Arial" charset="0"/>
                          <a:cs typeface="Arial" charset="0"/>
                        </a:rPr>
                        <a:t>2</a:t>
                      </a:r>
                      <a:endParaRPr lang="en-US" sz="1800">
                        <a:effectLst/>
                        <a:latin typeface="Arial" charset="0"/>
                        <a:ea typeface="Arial" charset="0"/>
                        <a:cs typeface="Arial" charset="0"/>
                      </a:endParaRPr>
                    </a:p>
                  </a:txBody>
                  <a:tcPr marL="68580" marR="68580" marT="0" marB="0" anchor="b"/>
                </a:tc>
                <a:tc>
                  <a:txBody>
                    <a:bodyPr/>
                    <a:lstStyle/>
                    <a:p>
                      <a:pPr marL="0" marR="0" algn="ctr">
                        <a:lnSpc>
                          <a:spcPct val="115000"/>
                        </a:lnSpc>
                        <a:spcBef>
                          <a:spcPts val="0"/>
                        </a:spcBef>
                        <a:spcAft>
                          <a:spcPts val="0"/>
                        </a:spcAft>
                      </a:pPr>
                      <a:r>
                        <a:rPr lang="en-US" sz="1800">
                          <a:effectLst/>
                          <a:latin typeface="Arial" charset="0"/>
                          <a:ea typeface="Arial" charset="0"/>
                          <a:cs typeface="Arial" charset="0"/>
                        </a:rPr>
                        <a:t>Đối chứng (2500m</a:t>
                      </a:r>
                      <a:r>
                        <a:rPr lang="en-US" sz="1800" baseline="30000">
                          <a:effectLst/>
                          <a:latin typeface="Arial" charset="0"/>
                          <a:ea typeface="Arial" charset="0"/>
                          <a:cs typeface="Arial" charset="0"/>
                        </a:rPr>
                        <a:t>2</a:t>
                      </a:r>
                      <a:r>
                        <a:rPr lang="en-US" sz="1800">
                          <a:effectLst/>
                          <a:latin typeface="Arial" charset="0"/>
                          <a:ea typeface="Arial" charset="0"/>
                          <a:cs typeface="Arial" charset="0"/>
                        </a:rPr>
                        <a:t>)</a:t>
                      </a:r>
                    </a:p>
                  </a:txBody>
                  <a:tcPr marL="68580" marR="68580" marT="0" marB="0" anchor="b"/>
                </a:tc>
                <a:extLst>
                  <a:ext uri="{0D108BD9-81ED-4DB2-BD59-A6C34878D82A}">
                    <a16:rowId xmlns="" xmlns:a16="http://schemas.microsoft.com/office/drawing/2014/main" val="10000"/>
                  </a:ext>
                </a:extLst>
              </a:tr>
              <a:tr h="202565">
                <a:tc>
                  <a:txBody>
                    <a:bodyPr/>
                    <a:lstStyle/>
                    <a:p>
                      <a:pPr marL="0" marR="0" algn="just">
                        <a:lnSpc>
                          <a:spcPct val="115000"/>
                        </a:lnSpc>
                        <a:spcBef>
                          <a:spcPts val="0"/>
                        </a:spcBef>
                        <a:spcAft>
                          <a:spcPts val="0"/>
                        </a:spcAft>
                      </a:pPr>
                      <a:r>
                        <a:rPr lang="en-US" sz="1800">
                          <a:effectLst/>
                          <a:latin typeface="Arial" charset="0"/>
                          <a:ea typeface="Arial" charset="0"/>
                          <a:cs typeface="Arial" charset="0"/>
                        </a:rPr>
                        <a:t>Chi phí cố định</a:t>
                      </a:r>
                    </a:p>
                  </a:txBody>
                  <a:tcPr marL="68580" marR="68580" marT="0" marB="0" anchor="b"/>
                </a:tc>
                <a:tc>
                  <a:txBody>
                    <a:bodyPr/>
                    <a:lstStyle/>
                    <a:p>
                      <a:pPr marL="0" marR="0" algn="ctr">
                        <a:lnSpc>
                          <a:spcPct val="115000"/>
                        </a:lnSpc>
                        <a:spcBef>
                          <a:spcPts val="0"/>
                        </a:spcBef>
                        <a:spcAft>
                          <a:spcPts val="0"/>
                        </a:spcAft>
                      </a:pPr>
                      <a:r>
                        <a:rPr lang="en-US" sz="1800">
                          <a:effectLst/>
                          <a:latin typeface="Arial" charset="0"/>
                          <a:ea typeface="Arial" charset="0"/>
                          <a:cs typeface="Arial" charset="0"/>
                        </a:rPr>
                        <a:t>681.220.000</a:t>
                      </a:r>
                    </a:p>
                  </a:txBody>
                  <a:tcPr marL="68580" marR="68580" marT="0" marB="0" anchor="b"/>
                </a:tc>
                <a:tc>
                  <a:txBody>
                    <a:bodyPr/>
                    <a:lstStyle/>
                    <a:p>
                      <a:pPr marL="0" marR="0" algn="ctr">
                        <a:lnSpc>
                          <a:spcPct val="115000"/>
                        </a:lnSpc>
                        <a:spcBef>
                          <a:spcPts val="0"/>
                        </a:spcBef>
                        <a:spcAft>
                          <a:spcPts val="0"/>
                        </a:spcAft>
                      </a:pPr>
                      <a:r>
                        <a:rPr lang="en-US" sz="1800" dirty="0">
                          <a:solidFill>
                            <a:srgbClr val="FF0000"/>
                          </a:solidFill>
                          <a:effectLst/>
                          <a:latin typeface="Arial" charset="0"/>
                          <a:ea typeface="Arial" charset="0"/>
                          <a:cs typeface="Arial" charset="0"/>
                        </a:rPr>
                        <a:t>340.610.000</a:t>
                      </a:r>
                    </a:p>
                  </a:txBody>
                  <a:tcPr marL="68580" marR="68580" marT="0" marB="0" anchor="b"/>
                </a:tc>
                <a:tc>
                  <a:txBody>
                    <a:bodyPr/>
                    <a:lstStyle/>
                    <a:p>
                      <a:pPr marL="0" marR="0" algn="ctr">
                        <a:lnSpc>
                          <a:spcPct val="115000"/>
                        </a:lnSpc>
                        <a:spcBef>
                          <a:spcPts val="0"/>
                        </a:spcBef>
                        <a:spcAft>
                          <a:spcPts val="0"/>
                        </a:spcAft>
                      </a:pPr>
                      <a:r>
                        <a:rPr lang="en-US" sz="1800" dirty="0">
                          <a:solidFill>
                            <a:srgbClr val="FF0000"/>
                          </a:solidFill>
                          <a:effectLst/>
                          <a:latin typeface="Arial" charset="0"/>
                          <a:ea typeface="Arial" charset="0"/>
                          <a:cs typeface="Arial" charset="0"/>
                        </a:rPr>
                        <a:t>321.558.800</a:t>
                      </a:r>
                    </a:p>
                  </a:txBody>
                  <a:tcPr marL="68580" marR="68580" marT="0" marB="0" anchor="b"/>
                </a:tc>
                <a:extLst>
                  <a:ext uri="{0D108BD9-81ED-4DB2-BD59-A6C34878D82A}">
                    <a16:rowId xmlns="" xmlns:a16="http://schemas.microsoft.com/office/drawing/2014/main" val="10001"/>
                  </a:ext>
                </a:extLst>
              </a:tr>
              <a:tr h="202565">
                <a:tc>
                  <a:txBody>
                    <a:bodyPr/>
                    <a:lstStyle/>
                    <a:p>
                      <a:pPr marL="0" marR="0" algn="just">
                        <a:lnSpc>
                          <a:spcPct val="115000"/>
                        </a:lnSpc>
                        <a:spcBef>
                          <a:spcPts val="0"/>
                        </a:spcBef>
                        <a:spcAft>
                          <a:spcPts val="0"/>
                        </a:spcAft>
                      </a:pPr>
                      <a:r>
                        <a:rPr lang="en-US" sz="1800">
                          <a:effectLst/>
                          <a:latin typeface="Arial" charset="0"/>
                          <a:ea typeface="Arial" charset="0"/>
                          <a:cs typeface="Arial" charset="0"/>
                        </a:rPr>
                        <a:t>Chi phí sản xuất</a:t>
                      </a:r>
                    </a:p>
                  </a:txBody>
                  <a:tcPr marL="68580" marR="68580" marT="0" marB="0" anchor="b"/>
                </a:tc>
                <a:tc>
                  <a:txBody>
                    <a:bodyPr/>
                    <a:lstStyle/>
                    <a:p>
                      <a:pPr marL="0" marR="0" algn="ctr">
                        <a:lnSpc>
                          <a:spcPct val="115000"/>
                        </a:lnSpc>
                        <a:spcBef>
                          <a:spcPts val="0"/>
                        </a:spcBef>
                        <a:spcAft>
                          <a:spcPts val="0"/>
                        </a:spcAft>
                      </a:pPr>
                      <a:r>
                        <a:rPr lang="en-US" sz="1800">
                          <a:effectLst/>
                          <a:latin typeface="Arial" charset="0"/>
                          <a:ea typeface="Arial" charset="0"/>
                          <a:cs typeface="Arial" charset="0"/>
                        </a:rPr>
                        <a:t>697.979.300</a:t>
                      </a:r>
                    </a:p>
                  </a:txBody>
                  <a:tcPr marL="68580" marR="68580" marT="0" marB="0" anchor="b"/>
                </a:tc>
                <a:tc>
                  <a:txBody>
                    <a:bodyPr/>
                    <a:lstStyle/>
                    <a:p>
                      <a:pPr marL="0" marR="0" algn="ctr">
                        <a:lnSpc>
                          <a:spcPct val="115000"/>
                        </a:lnSpc>
                        <a:spcBef>
                          <a:spcPts val="0"/>
                        </a:spcBef>
                        <a:spcAft>
                          <a:spcPts val="0"/>
                        </a:spcAft>
                      </a:pPr>
                      <a:r>
                        <a:rPr lang="en-US" sz="1800">
                          <a:effectLst/>
                          <a:latin typeface="Arial" charset="0"/>
                          <a:ea typeface="Arial" charset="0"/>
                          <a:cs typeface="Arial" charset="0"/>
                        </a:rPr>
                        <a:t>348.989.650</a:t>
                      </a:r>
                    </a:p>
                  </a:txBody>
                  <a:tcPr marL="68580" marR="68580" marT="0" marB="0" anchor="b"/>
                </a:tc>
                <a:tc>
                  <a:txBody>
                    <a:bodyPr/>
                    <a:lstStyle/>
                    <a:p>
                      <a:pPr marL="0" marR="0" algn="ctr">
                        <a:lnSpc>
                          <a:spcPct val="115000"/>
                        </a:lnSpc>
                        <a:spcBef>
                          <a:spcPts val="0"/>
                        </a:spcBef>
                        <a:spcAft>
                          <a:spcPts val="0"/>
                        </a:spcAft>
                      </a:pPr>
                      <a:r>
                        <a:rPr lang="en-US" sz="1800">
                          <a:effectLst/>
                          <a:latin typeface="Arial" charset="0"/>
                          <a:ea typeface="Arial" charset="0"/>
                          <a:cs typeface="Arial" charset="0"/>
                        </a:rPr>
                        <a:t>315.033.115</a:t>
                      </a:r>
                    </a:p>
                  </a:txBody>
                  <a:tcPr marL="68580" marR="68580" marT="0" marB="0" anchor="b"/>
                </a:tc>
                <a:extLst>
                  <a:ext uri="{0D108BD9-81ED-4DB2-BD59-A6C34878D82A}">
                    <a16:rowId xmlns="" xmlns:a16="http://schemas.microsoft.com/office/drawing/2014/main" val="10002"/>
                  </a:ext>
                </a:extLst>
              </a:tr>
              <a:tr h="202565">
                <a:tc>
                  <a:txBody>
                    <a:bodyPr/>
                    <a:lstStyle/>
                    <a:p>
                      <a:pPr marL="0" marR="0" algn="just">
                        <a:lnSpc>
                          <a:spcPct val="115000"/>
                        </a:lnSpc>
                        <a:spcBef>
                          <a:spcPts val="0"/>
                        </a:spcBef>
                        <a:spcAft>
                          <a:spcPts val="0"/>
                        </a:spcAft>
                      </a:pPr>
                      <a:r>
                        <a:rPr lang="en-US" sz="1800">
                          <a:effectLst/>
                          <a:latin typeface="Arial" charset="0"/>
                          <a:ea typeface="Arial" charset="0"/>
                          <a:cs typeface="Arial" charset="0"/>
                        </a:rPr>
                        <a:t>Con giống</a:t>
                      </a:r>
                    </a:p>
                  </a:txBody>
                  <a:tcPr marL="68580" marR="68580" marT="0" marB="0" anchor="b"/>
                </a:tc>
                <a:tc>
                  <a:txBody>
                    <a:bodyPr/>
                    <a:lstStyle/>
                    <a:p>
                      <a:pPr marL="0" marR="0" algn="ctr">
                        <a:lnSpc>
                          <a:spcPct val="115000"/>
                        </a:lnSpc>
                        <a:spcBef>
                          <a:spcPts val="0"/>
                        </a:spcBef>
                        <a:spcAft>
                          <a:spcPts val="0"/>
                        </a:spcAft>
                      </a:pPr>
                      <a:r>
                        <a:rPr lang="en-US" sz="1800">
                          <a:effectLst/>
                          <a:latin typeface="Arial" charset="0"/>
                          <a:ea typeface="Arial" charset="0"/>
                          <a:cs typeface="Arial" charset="0"/>
                        </a:rPr>
                        <a:t>81.000.000</a:t>
                      </a:r>
                    </a:p>
                  </a:txBody>
                  <a:tcPr marL="68580" marR="68580" marT="0" marB="0" anchor="b"/>
                </a:tc>
                <a:tc>
                  <a:txBody>
                    <a:bodyPr/>
                    <a:lstStyle/>
                    <a:p>
                      <a:pPr marL="0" marR="0" algn="ctr">
                        <a:lnSpc>
                          <a:spcPct val="115000"/>
                        </a:lnSpc>
                        <a:spcBef>
                          <a:spcPts val="0"/>
                        </a:spcBef>
                        <a:spcAft>
                          <a:spcPts val="0"/>
                        </a:spcAft>
                      </a:pPr>
                      <a:r>
                        <a:rPr lang="en-US" sz="1800">
                          <a:effectLst/>
                          <a:latin typeface="Arial" charset="0"/>
                          <a:ea typeface="Arial" charset="0"/>
                          <a:cs typeface="Arial" charset="0"/>
                        </a:rPr>
                        <a:t>40.500.000</a:t>
                      </a:r>
                    </a:p>
                  </a:txBody>
                  <a:tcPr marL="68580" marR="68580" marT="0" marB="0" anchor="b"/>
                </a:tc>
                <a:tc>
                  <a:txBody>
                    <a:bodyPr/>
                    <a:lstStyle/>
                    <a:p>
                      <a:pPr marL="0" marR="0" algn="ctr">
                        <a:lnSpc>
                          <a:spcPct val="115000"/>
                        </a:lnSpc>
                        <a:spcBef>
                          <a:spcPts val="0"/>
                        </a:spcBef>
                        <a:spcAft>
                          <a:spcPts val="0"/>
                        </a:spcAft>
                      </a:pPr>
                      <a:r>
                        <a:rPr lang="en-US" sz="1800">
                          <a:effectLst/>
                          <a:latin typeface="Arial" charset="0"/>
                          <a:ea typeface="Arial" charset="0"/>
                          <a:cs typeface="Arial" charset="0"/>
                        </a:rPr>
                        <a:t>40.500.000</a:t>
                      </a:r>
                    </a:p>
                  </a:txBody>
                  <a:tcPr marL="68580" marR="68580" marT="0" marB="0" anchor="b"/>
                </a:tc>
                <a:extLst>
                  <a:ext uri="{0D108BD9-81ED-4DB2-BD59-A6C34878D82A}">
                    <a16:rowId xmlns="" xmlns:a16="http://schemas.microsoft.com/office/drawing/2014/main" val="10003"/>
                  </a:ext>
                </a:extLst>
              </a:tr>
              <a:tr h="202565">
                <a:tc>
                  <a:txBody>
                    <a:bodyPr/>
                    <a:lstStyle/>
                    <a:p>
                      <a:pPr marL="0" marR="0" algn="just">
                        <a:lnSpc>
                          <a:spcPct val="115000"/>
                        </a:lnSpc>
                        <a:spcBef>
                          <a:spcPts val="0"/>
                        </a:spcBef>
                        <a:spcAft>
                          <a:spcPts val="0"/>
                        </a:spcAft>
                      </a:pPr>
                      <a:r>
                        <a:rPr lang="en-US" sz="1800">
                          <a:effectLst/>
                          <a:latin typeface="Arial" charset="0"/>
                          <a:ea typeface="Arial" charset="0"/>
                          <a:cs typeface="Arial" charset="0"/>
                        </a:rPr>
                        <a:t>Thức ăn</a:t>
                      </a:r>
                    </a:p>
                  </a:txBody>
                  <a:tcPr marL="68580" marR="68580" marT="0" marB="0" anchor="b"/>
                </a:tc>
                <a:tc>
                  <a:txBody>
                    <a:bodyPr/>
                    <a:lstStyle/>
                    <a:p>
                      <a:pPr marL="0" marR="0" algn="ctr">
                        <a:lnSpc>
                          <a:spcPct val="115000"/>
                        </a:lnSpc>
                        <a:spcBef>
                          <a:spcPts val="0"/>
                        </a:spcBef>
                        <a:spcAft>
                          <a:spcPts val="0"/>
                        </a:spcAft>
                      </a:pPr>
                      <a:r>
                        <a:rPr lang="en-US" sz="1800">
                          <a:effectLst/>
                          <a:latin typeface="Arial" charset="0"/>
                          <a:ea typeface="Arial" charset="0"/>
                          <a:cs typeface="Arial" charset="0"/>
                        </a:rPr>
                        <a:t>416.649.300</a:t>
                      </a:r>
                    </a:p>
                  </a:txBody>
                  <a:tcPr marL="68580" marR="68580" marT="0" marB="0" anchor="b"/>
                </a:tc>
                <a:tc>
                  <a:txBody>
                    <a:bodyPr/>
                    <a:lstStyle/>
                    <a:p>
                      <a:pPr marL="0" marR="0" algn="ctr">
                        <a:lnSpc>
                          <a:spcPct val="115000"/>
                        </a:lnSpc>
                        <a:spcBef>
                          <a:spcPts val="0"/>
                        </a:spcBef>
                        <a:spcAft>
                          <a:spcPts val="0"/>
                        </a:spcAft>
                      </a:pPr>
                      <a:r>
                        <a:rPr lang="en-US" sz="1800">
                          <a:effectLst/>
                          <a:latin typeface="Arial" charset="0"/>
                          <a:ea typeface="Arial" charset="0"/>
                          <a:cs typeface="Arial" charset="0"/>
                        </a:rPr>
                        <a:t>208.324.650</a:t>
                      </a:r>
                    </a:p>
                  </a:txBody>
                  <a:tcPr marL="68580" marR="68580" marT="0" marB="0" anchor="b"/>
                </a:tc>
                <a:tc>
                  <a:txBody>
                    <a:bodyPr/>
                    <a:lstStyle/>
                    <a:p>
                      <a:pPr marL="0" marR="0" algn="ctr">
                        <a:lnSpc>
                          <a:spcPct val="115000"/>
                        </a:lnSpc>
                        <a:spcBef>
                          <a:spcPts val="0"/>
                        </a:spcBef>
                        <a:spcAft>
                          <a:spcPts val="0"/>
                        </a:spcAft>
                      </a:pPr>
                      <a:r>
                        <a:rPr lang="en-US" sz="1800">
                          <a:effectLst/>
                          <a:latin typeface="Arial" charset="0"/>
                          <a:ea typeface="Arial" charset="0"/>
                          <a:cs typeface="Arial" charset="0"/>
                        </a:rPr>
                        <a:t>171.912.115</a:t>
                      </a:r>
                    </a:p>
                  </a:txBody>
                  <a:tcPr marL="68580" marR="68580" marT="0" marB="0" anchor="b"/>
                </a:tc>
                <a:extLst>
                  <a:ext uri="{0D108BD9-81ED-4DB2-BD59-A6C34878D82A}">
                    <a16:rowId xmlns="" xmlns:a16="http://schemas.microsoft.com/office/drawing/2014/main" val="10004"/>
                  </a:ext>
                </a:extLst>
              </a:tr>
              <a:tr h="202565">
                <a:tc>
                  <a:txBody>
                    <a:bodyPr/>
                    <a:lstStyle/>
                    <a:p>
                      <a:pPr marL="0" marR="0" algn="just">
                        <a:lnSpc>
                          <a:spcPct val="115000"/>
                        </a:lnSpc>
                        <a:spcBef>
                          <a:spcPts val="0"/>
                        </a:spcBef>
                        <a:spcAft>
                          <a:spcPts val="0"/>
                        </a:spcAft>
                      </a:pPr>
                      <a:r>
                        <a:rPr lang="fr-FR" sz="1800">
                          <a:effectLst/>
                          <a:latin typeface="Arial" charset="0"/>
                          <a:ea typeface="Arial" charset="0"/>
                          <a:cs typeface="Arial" charset="0"/>
                        </a:rPr>
                        <a:t>Chi phí nguồn các bon</a:t>
                      </a:r>
                      <a:endParaRPr lang="en-US" sz="1800">
                        <a:effectLst/>
                        <a:latin typeface="Arial" charset="0"/>
                        <a:ea typeface="Arial" charset="0"/>
                        <a:cs typeface="Arial" charset="0"/>
                      </a:endParaRPr>
                    </a:p>
                  </a:txBody>
                  <a:tcPr marL="68580" marR="68580" marT="0" marB="0" anchor="b"/>
                </a:tc>
                <a:tc>
                  <a:txBody>
                    <a:bodyPr/>
                    <a:lstStyle/>
                    <a:p>
                      <a:pPr marL="0" marR="0" algn="ctr">
                        <a:lnSpc>
                          <a:spcPct val="115000"/>
                        </a:lnSpc>
                        <a:spcBef>
                          <a:spcPts val="0"/>
                        </a:spcBef>
                        <a:spcAft>
                          <a:spcPts val="0"/>
                        </a:spcAft>
                      </a:pPr>
                      <a:r>
                        <a:rPr lang="en-US" sz="1800">
                          <a:effectLst/>
                          <a:latin typeface="Arial" charset="0"/>
                          <a:ea typeface="Arial" charset="0"/>
                          <a:cs typeface="Arial" charset="0"/>
                        </a:rPr>
                        <a:t>2.355.000</a:t>
                      </a:r>
                    </a:p>
                  </a:txBody>
                  <a:tcPr marL="68580" marR="68580" marT="0" marB="0" anchor="b"/>
                </a:tc>
                <a:tc>
                  <a:txBody>
                    <a:bodyPr/>
                    <a:lstStyle/>
                    <a:p>
                      <a:pPr marL="0" marR="0" algn="ctr">
                        <a:lnSpc>
                          <a:spcPct val="115000"/>
                        </a:lnSpc>
                        <a:spcBef>
                          <a:spcPts val="0"/>
                        </a:spcBef>
                        <a:spcAft>
                          <a:spcPts val="0"/>
                        </a:spcAft>
                      </a:pPr>
                      <a:r>
                        <a:rPr lang="en-US" sz="1800">
                          <a:effectLst/>
                          <a:latin typeface="Arial" charset="0"/>
                          <a:ea typeface="Arial" charset="0"/>
                          <a:cs typeface="Arial" charset="0"/>
                        </a:rPr>
                        <a:t>1.177.500</a:t>
                      </a:r>
                    </a:p>
                  </a:txBody>
                  <a:tcPr marL="68580" marR="68580" marT="0" marB="0" anchor="b"/>
                </a:tc>
                <a:tc>
                  <a:txBody>
                    <a:bodyPr/>
                    <a:lstStyle/>
                    <a:p>
                      <a:pPr marL="0" marR="0" algn="ctr">
                        <a:lnSpc>
                          <a:spcPct val="115000"/>
                        </a:lnSpc>
                        <a:spcBef>
                          <a:spcPts val="0"/>
                        </a:spcBef>
                        <a:spcAft>
                          <a:spcPts val="0"/>
                        </a:spcAft>
                      </a:pPr>
                      <a:r>
                        <a:rPr lang="en-US" sz="1800">
                          <a:effectLst/>
                          <a:latin typeface="Arial" charset="0"/>
                          <a:ea typeface="Arial" charset="0"/>
                          <a:cs typeface="Arial" charset="0"/>
                        </a:rPr>
                        <a:t>840.000</a:t>
                      </a:r>
                    </a:p>
                  </a:txBody>
                  <a:tcPr marL="68580" marR="68580" marT="0" marB="0" anchor="b"/>
                </a:tc>
                <a:extLst>
                  <a:ext uri="{0D108BD9-81ED-4DB2-BD59-A6C34878D82A}">
                    <a16:rowId xmlns="" xmlns:a16="http://schemas.microsoft.com/office/drawing/2014/main" val="10005"/>
                  </a:ext>
                </a:extLst>
              </a:tr>
              <a:tr h="202565">
                <a:tc>
                  <a:txBody>
                    <a:bodyPr/>
                    <a:lstStyle/>
                    <a:p>
                      <a:pPr marL="0" marR="0" algn="just">
                        <a:lnSpc>
                          <a:spcPct val="115000"/>
                        </a:lnSpc>
                        <a:spcBef>
                          <a:spcPts val="0"/>
                        </a:spcBef>
                        <a:spcAft>
                          <a:spcPts val="0"/>
                        </a:spcAft>
                      </a:pPr>
                      <a:r>
                        <a:rPr lang="en-US" sz="1800">
                          <a:effectLst/>
                          <a:latin typeface="Arial" charset="0"/>
                          <a:ea typeface="Arial" charset="0"/>
                          <a:cs typeface="Arial" charset="0"/>
                        </a:rPr>
                        <a:t>Chế phẩm sinh học</a:t>
                      </a:r>
                    </a:p>
                  </a:txBody>
                  <a:tcPr marL="68580" marR="68580" marT="0" marB="0" anchor="b"/>
                </a:tc>
                <a:tc>
                  <a:txBody>
                    <a:bodyPr/>
                    <a:lstStyle/>
                    <a:p>
                      <a:pPr marL="0" marR="0" algn="ctr">
                        <a:lnSpc>
                          <a:spcPct val="115000"/>
                        </a:lnSpc>
                        <a:spcBef>
                          <a:spcPts val="0"/>
                        </a:spcBef>
                        <a:spcAft>
                          <a:spcPts val="0"/>
                        </a:spcAft>
                      </a:pPr>
                      <a:r>
                        <a:rPr lang="en-US" sz="1800">
                          <a:effectLst/>
                          <a:latin typeface="Arial" charset="0"/>
                          <a:ea typeface="Arial" charset="0"/>
                          <a:cs typeface="Arial" charset="0"/>
                        </a:rPr>
                        <a:t>28.000.000</a:t>
                      </a:r>
                    </a:p>
                  </a:txBody>
                  <a:tcPr marL="68580" marR="68580" marT="0" marB="0" anchor="b"/>
                </a:tc>
                <a:tc>
                  <a:txBody>
                    <a:bodyPr/>
                    <a:lstStyle/>
                    <a:p>
                      <a:pPr marL="0" marR="0" algn="ctr">
                        <a:lnSpc>
                          <a:spcPct val="115000"/>
                        </a:lnSpc>
                        <a:spcBef>
                          <a:spcPts val="0"/>
                        </a:spcBef>
                        <a:spcAft>
                          <a:spcPts val="0"/>
                        </a:spcAft>
                      </a:pPr>
                      <a:r>
                        <a:rPr lang="en-US" sz="1800">
                          <a:effectLst/>
                          <a:latin typeface="Arial" charset="0"/>
                          <a:ea typeface="Arial" charset="0"/>
                          <a:cs typeface="Arial" charset="0"/>
                        </a:rPr>
                        <a:t>14.000.000</a:t>
                      </a:r>
                    </a:p>
                  </a:txBody>
                  <a:tcPr marL="68580" marR="68580" marT="0" marB="0" anchor="b"/>
                </a:tc>
                <a:tc>
                  <a:txBody>
                    <a:bodyPr/>
                    <a:lstStyle/>
                    <a:p>
                      <a:pPr marL="0" marR="0" algn="ctr">
                        <a:lnSpc>
                          <a:spcPct val="115000"/>
                        </a:lnSpc>
                        <a:spcBef>
                          <a:spcPts val="0"/>
                        </a:spcBef>
                        <a:spcAft>
                          <a:spcPts val="0"/>
                        </a:spcAft>
                      </a:pPr>
                      <a:r>
                        <a:rPr lang="en-US" sz="1800">
                          <a:effectLst/>
                          <a:latin typeface="Arial" charset="0"/>
                          <a:ea typeface="Arial" charset="0"/>
                          <a:cs typeface="Arial" charset="0"/>
                        </a:rPr>
                        <a:t>6.025.000</a:t>
                      </a:r>
                    </a:p>
                  </a:txBody>
                  <a:tcPr marL="68580" marR="68580" marT="0" marB="0" anchor="b"/>
                </a:tc>
                <a:extLst>
                  <a:ext uri="{0D108BD9-81ED-4DB2-BD59-A6C34878D82A}">
                    <a16:rowId xmlns="" xmlns:a16="http://schemas.microsoft.com/office/drawing/2014/main" val="10006"/>
                  </a:ext>
                </a:extLst>
              </a:tr>
              <a:tr h="202565">
                <a:tc>
                  <a:txBody>
                    <a:bodyPr/>
                    <a:lstStyle/>
                    <a:p>
                      <a:pPr marL="0" marR="0" algn="just">
                        <a:lnSpc>
                          <a:spcPct val="115000"/>
                        </a:lnSpc>
                        <a:spcBef>
                          <a:spcPts val="0"/>
                        </a:spcBef>
                        <a:spcAft>
                          <a:spcPts val="0"/>
                        </a:spcAft>
                      </a:pPr>
                      <a:r>
                        <a:rPr lang="en-US" sz="1800">
                          <a:effectLst/>
                          <a:latin typeface="Arial" charset="0"/>
                          <a:ea typeface="Arial" charset="0"/>
                          <a:cs typeface="Arial" charset="0"/>
                        </a:rPr>
                        <a:t>Hóa chất</a:t>
                      </a:r>
                    </a:p>
                  </a:txBody>
                  <a:tcPr marL="68580" marR="68580" marT="0" marB="0" anchor="b"/>
                </a:tc>
                <a:tc>
                  <a:txBody>
                    <a:bodyPr/>
                    <a:lstStyle/>
                    <a:p>
                      <a:pPr marL="0" marR="0" algn="ctr">
                        <a:lnSpc>
                          <a:spcPct val="115000"/>
                        </a:lnSpc>
                        <a:spcBef>
                          <a:spcPts val="0"/>
                        </a:spcBef>
                        <a:spcAft>
                          <a:spcPts val="0"/>
                        </a:spcAft>
                      </a:pPr>
                      <a:r>
                        <a:rPr lang="en-US" sz="1800">
                          <a:effectLst/>
                          <a:latin typeface="Arial" charset="0"/>
                          <a:ea typeface="Arial" charset="0"/>
                          <a:cs typeface="Arial" charset="0"/>
                        </a:rPr>
                        <a:t>53.580.000</a:t>
                      </a:r>
                    </a:p>
                  </a:txBody>
                  <a:tcPr marL="68580" marR="68580" marT="0" marB="0" anchor="b"/>
                </a:tc>
                <a:tc>
                  <a:txBody>
                    <a:bodyPr/>
                    <a:lstStyle/>
                    <a:p>
                      <a:pPr marL="0" marR="0" algn="ctr">
                        <a:lnSpc>
                          <a:spcPct val="115000"/>
                        </a:lnSpc>
                        <a:spcBef>
                          <a:spcPts val="0"/>
                        </a:spcBef>
                        <a:spcAft>
                          <a:spcPts val="0"/>
                        </a:spcAft>
                      </a:pPr>
                      <a:r>
                        <a:rPr lang="en-US" sz="1800" dirty="0">
                          <a:solidFill>
                            <a:srgbClr val="FF0000"/>
                          </a:solidFill>
                          <a:effectLst/>
                          <a:latin typeface="Arial" charset="0"/>
                          <a:ea typeface="Arial" charset="0"/>
                          <a:cs typeface="Arial" charset="0"/>
                        </a:rPr>
                        <a:t>26.790.000</a:t>
                      </a:r>
                    </a:p>
                  </a:txBody>
                  <a:tcPr marL="68580" marR="68580" marT="0" marB="0" anchor="b"/>
                </a:tc>
                <a:tc>
                  <a:txBody>
                    <a:bodyPr/>
                    <a:lstStyle/>
                    <a:p>
                      <a:pPr marL="0" marR="0" algn="ctr">
                        <a:lnSpc>
                          <a:spcPct val="115000"/>
                        </a:lnSpc>
                        <a:spcBef>
                          <a:spcPts val="0"/>
                        </a:spcBef>
                        <a:spcAft>
                          <a:spcPts val="0"/>
                        </a:spcAft>
                      </a:pPr>
                      <a:r>
                        <a:rPr lang="en-US" sz="1800" dirty="0">
                          <a:solidFill>
                            <a:srgbClr val="FF0000"/>
                          </a:solidFill>
                          <a:effectLst/>
                          <a:latin typeface="Arial" charset="0"/>
                          <a:ea typeface="Arial" charset="0"/>
                          <a:cs typeface="Arial" charset="0"/>
                        </a:rPr>
                        <a:t>35.821.000</a:t>
                      </a:r>
                    </a:p>
                  </a:txBody>
                  <a:tcPr marL="68580" marR="68580" marT="0" marB="0" anchor="b"/>
                </a:tc>
                <a:extLst>
                  <a:ext uri="{0D108BD9-81ED-4DB2-BD59-A6C34878D82A}">
                    <a16:rowId xmlns="" xmlns:a16="http://schemas.microsoft.com/office/drawing/2014/main" val="10007"/>
                  </a:ext>
                </a:extLst>
              </a:tr>
              <a:tr h="202565">
                <a:tc>
                  <a:txBody>
                    <a:bodyPr/>
                    <a:lstStyle/>
                    <a:p>
                      <a:pPr marL="0" marR="0" algn="just">
                        <a:lnSpc>
                          <a:spcPct val="115000"/>
                        </a:lnSpc>
                        <a:spcBef>
                          <a:spcPts val="0"/>
                        </a:spcBef>
                        <a:spcAft>
                          <a:spcPts val="0"/>
                        </a:spcAft>
                      </a:pPr>
                      <a:r>
                        <a:rPr lang="en-US" sz="1800">
                          <a:effectLst/>
                          <a:latin typeface="Arial" charset="0"/>
                          <a:ea typeface="Arial" charset="0"/>
                          <a:cs typeface="Arial" charset="0"/>
                        </a:rPr>
                        <a:t>Năng lượng</a:t>
                      </a:r>
                    </a:p>
                  </a:txBody>
                  <a:tcPr marL="68580" marR="68580" marT="0" marB="0" anchor="b"/>
                </a:tc>
                <a:tc>
                  <a:txBody>
                    <a:bodyPr/>
                    <a:lstStyle/>
                    <a:p>
                      <a:pPr marL="0" marR="0" algn="ctr">
                        <a:lnSpc>
                          <a:spcPct val="115000"/>
                        </a:lnSpc>
                        <a:spcBef>
                          <a:spcPts val="0"/>
                        </a:spcBef>
                        <a:spcAft>
                          <a:spcPts val="0"/>
                        </a:spcAft>
                      </a:pPr>
                      <a:r>
                        <a:rPr lang="en-US" sz="1800">
                          <a:effectLst/>
                          <a:latin typeface="Arial" charset="0"/>
                          <a:ea typeface="Arial" charset="0"/>
                          <a:cs typeface="Arial" charset="0"/>
                        </a:rPr>
                        <a:t>47.250.000</a:t>
                      </a:r>
                    </a:p>
                  </a:txBody>
                  <a:tcPr marL="68580" marR="68580" marT="0" marB="0" anchor="b"/>
                </a:tc>
                <a:tc>
                  <a:txBody>
                    <a:bodyPr/>
                    <a:lstStyle/>
                    <a:p>
                      <a:pPr marL="0" marR="0" algn="ctr">
                        <a:lnSpc>
                          <a:spcPct val="115000"/>
                        </a:lnSpc>
                        <a:spcBef>
                          <a:spcPts val="0"/>
                        </a:spcBef>
                        <a:spcAft>
                          <a:spcPts val="0"/>
                        </a:spcAft>
                      </a:pPr>
                      <a:r>
                        <a:rPr lang="en-US" sz="1800">
                          <a:effectLst/>
                          <a:latin typeface="Arial" charset="0"/>
                          <a:ea typeface="Arial" charset="0"/>
                          <a:cs typeface="Arial" charset="0"/>
                        </a:rPr>
                        <a:t>23.625.000</a:t>
                      </a:r>
                    </a:p>
                  </a:txBody>
                  <a:tcPr marL="68580" marR="68580" marT="0" marB="0" anchor="b"/>
                </a:tc>
                <a:tc>
                  <a:txBody>
                    <a:bodyPr/>
                    <a:lstStyle/>
                    <a:p>
                      <a:pPr marL="0" marR="0" algn="ctr">
                        <a:lnSpc>
                          <a:spcPct val="115000"/>
                        </a:lnSpc>
                        <a:spcBef>
                          <a:spcPts val="0"/>
                        </a:spcBef>
                        <a:spcAft>
                          <a:spcPts val="0"/>
                        </a:spcAft>
                      </a:pPr>
                      <a:r>
                        <a:rPr lang="en-US" sz="1800">
                          <a:effectLst/>
                          <a:latin typeface="Arial" charset="0"/>
                          <a:ea typeface="Arial" charset="0"/>
                          <a:cs typeface="Arial" charset="0"/>
                        </a:rPr>
                        <a:t>31.500.000</a:t>
                      </a:r>
                    </a:p>
                  </a:txBody>
                  <a:tcPr marL="68580" marR="68580" marT="0" marB="0" anchor="b"/>
                </a:tc>
                <a:extLst>
                  <a:ext uri="{0D108BD9-81ED-4DB2-BD59-A6C34878D82A}">
                    <a16:rowId xmlns="" xmlns:a16="http://schemas.microsoft.com/office/drawing/2014/main" val="10008"/>
                  </a:ext>
                </a:extLst>
              </a:tr>
              <a:tr h="202565">
                <a:tc>
                  <a:txBody>
                    <a:bodyPr/>
                    <a:lstStyle/>
                    <a:p>
                      <a:pPr marL="0" marR="0" algn="just">
                        <a:lnSpc>
                          <a:spcPct val="115000"/>
                        </a:lnSpc>
                        <a:spcBef>
                          <a:spcPts val="0"/>
                        </a:spcBef>
                        <a:spcAft>
                          <a:spcPts val="0"/>
                        </a:spcAft>
                      </a:pPr>
                      <a:r>
                        <a:rPr lang="en-US" sz="1800">
                          <a:effectLst/>
                          <a:latin typeface="Arial" charset="0"/>
                          <a:ea typeface="Arial" charset="0"/>
                          <a:cs typeface="Arial" charset="0"/>
                        </a:rPr>
                        <a:t>Nhân công</a:t>
                      </a:r>
                    </a:p>
                  </a:txBody>
                  <a:tcPr marL="68580" marR="68580" marT="0" marB="0" anchor="b"/>
                </a:tc>
                <a:tc>
                  <a:txBody>
                    <a:bodyPr/>
                    <a:lstStyle/>
                    <a:p>
                      <a:pPr marL="0" marR="0" algn="ctr">
                        <a:lnSpc>
                          <a:spcPct val="115000"/>
                        </a:lnSpc>
                        <a:spcBef>
                          <a:spcPts val="0"/>
                        </a:spcBef>
                        <a:spcAft>
                          <a:spcPts val="0"/>
                        </a:spcAft>
                      </a:pPr>
                      <a:r>
                        <a:rPr lang="en-US" sz="1800">
                          <a:effectLst/>
                          <a:latin typeface="Arial" charset="0"/>
                          <a:ea typeface="Arial" charset="0"/>
                          <a:cs typeface="Arial" charset="0"/>
                        </a:rPr>
                        <a:t>42.000.000</a:t>
                      </a:r>
                    </a:p>
                  </a:txBody>
                  <a:tcPr marL="68580" marR="68580" marT="0" marB="0" anchor="b"/>
                </a:tc>
                <a:tc>
                  <a:txBody>
                    <a:bodyPr/>
                    <a:lstStyle/>
                    <a:p>
                      <a:pPr marL="0" marR="0" algn="ctr">
                        <a:lnSpc>
                          <a:spcPct val="115000"/>
                        </a:lnSpc>
                        <a:spcBef>
                          <a:spcPts val="0"/>
                        </a:spcBef>
                        <a:spcAft>
                          <a:spcPts val="0"/>
                        </a:spcAft>
                      </a:pPr>
                      <a:r>
                        <a:rPr lang="en-US" sz="1800">
                          <a:effectLst/>
                          <a:latin typeface="Arial" charset="0"/>
                          <a:ea typeface="Arial" charset="0"/>
                          <a:cs typeface="Arial" charset="0"/>
                        </a:rPr>
                        <a:t>21.000.000</a:t>
                      </a:r>
                    </a:p>
                  </a:txBody>
                  <a:tcPr marL="68580" marR="68580" marT="0" marB="0" anchor="b"/>
                </a:tc>
                <a:tc>
                  <a:txBody>
                    <a:bodyPr/>
                    <a:lstStyle/>
                    <a:p>
                      <a:pPr marL="0" marR="0" algn="ctr">
                        <a:lnSpc>
                          <a:spcPct val="115000"/>
                        </a:lnSpc>
                        <a:spcBef>
                          <a:spcPts val="0"/>
                        </a:spcBef>
                        <a:spcAft>
                          <a:spcPts val="0"/>
                        </a:spcAft>
                      </a:pPr>
                      <a:r>
                        <a:rPr lang="en-US" sz="1800">
                          <a:effectLst/>
                          <a:latin typeface="Arial" charset="0"/>
                          <a:ea typeface="Arial" charset="0"/>
                          <a:cs typeface="Arial" charset="0"/>
                        </a:rPr>
                        <a:t>21.000.000</a:t>
                      </a:r>
                    </a:p>
                  </a:txBody>
                  <a:tcPr marL="68580" marR="68580" marT="0" marB="0" anchor="b"/>
                </a:tc>
                <a:extLst>
                  <a:ext uri="{0D108BD9-81ED-4DB2-BD59-A6C34878D82A}">
                    <a16:rowId xmlns="" xmlns:a16="http://schemas.microsoft.com/office/drawing/2014/main" val="10009"/>
                  </a:ext>
                </a:extLst>
              </a:tr>
              <a:tr h="202565">
                <a:tc>
                  <a:txBody>
                    <a:bodyPr/>
                    <a:lstStyle/>
                    <a:p>
                      <a:pPr marL="0" marR="0" algn="just">
                        <a:lnSpc>
                          <a:spcPct val="115000"/>
                        </a:lnSpc>
                        <a:spcBef>
                          <a:spcPts val="0"/>
                        </a:spcBef>
                        <a:spcAft>
                          <a:spcPts val="0"/>
                        </a:spcAft>
                      </a:pPr>
                      <a:r>
                        <a:rPr lang="en-US" sz="1800">
                          <a:effectLst/>
                          <a:latin typeface="Arial" charset="0"/>
                          <a:ea typeface="Arial" charset="0"/>
                          <a:cs typeface="Arial" charset="0"/>
                        </a:rPr>
                        <a:t>Chi khác</a:t>
                      </a:r>
                    </a:p>
                  </a:txBody>
                  <a:tcPr marL="68580" marR="68580" marT="0" marB="0" anchor="b"/>
                </a:tc>
                <a:tc>
                  <a:txBody>
                    <a:bodyPr/>
                    <a:lstStyle/>
                    <a:p>
                      <a:pPr marL="0" marR="0" algn="ctr">
                        <a:lnSpc>
                          <a:spcPct val="115000"/>
                        </a:lnSpc>
                        <a:spcBef>
                          <a:spcPts val="0"/>
                        </a:spcBef>
                        <a:spcAft>
                          <a:spcPts val="0"/>
                        </a:spcAft>
                      </a:pPr>
                      <a:r>
                        <a:rPr lang="en-US" sz="1800">
                          <a:effectLst/>
                          <a:latin typeface="Arial" charset="0"/>
                          <a:ea typeface="Arial" charset="0"/>
                          <a:cs typeface="Arial" charset="0"/>
                        </a:rPr>
                        <a:t>15.000.000</a:t>
                      </a:r>
                    </a:p>
                  </a:txBody>
                  <a:tcPr marL="68580" marR="68580" marT="0" marB="0" anchor="b"/>
                </a:tc>
                <a:tc>
                  <a:txBody>
                    <a:bodyPr/>
                    <a:lstStyle/>
                    <a:p>
                      <a:pPr marL="0" marR="0" algn="ctr">
                        <a:lnSpc>
                          <a:spcPct val="115000"/>
                        </a:lnSpc>
                        <a:spcBef>
                          <a:spcPts val="0"/>
                        </a:spcBef>
                        <a:spcAft>
                          <a:spcPts val="0"/>
                        </a:spcAft>
                      </a:pPr>
                      <a:r>
                        <a:rPr lang="en-US" sz="1800">
                          <a:effectLst/>
                          <a:latin typeface="Arial" charset="0"/>
                          <a:ea typeface="Arial" charset="0"/>
                          <a:cs typeface="Arial" charset="0"/>
                        </a:rPr>
                        <a:t>7.500.000</a:t>
                      </a:r>
                    </a:p>
                  </a:txBody>
                  <a:tcPr marL="68580" marR="68580" marT="0" marB="0" anchor="b"/>
                </a:tc>
                <a:tc>
                  <a:txBody>
                    <a:bodyPr/>
                    <a:lstStyle/>
                    <a:p>
                      <a:pPr marL="0" marR="0" algn="ctr">
                        <a:lnSpc>
                          <a:spcPct val="115000"/>
                        </a:lnSpc>
                        <a:spcBef>
                          <a:spcPts val="0"/>
                        </a:spcBef>
                        <a:spcAft>
                          <a:spcPts val="0"/>
                        </a:spcAft>
                      </a:pPr>
                      <a:r>
                        <a:rPr lang="en-US" sz="1800">
                          <a:effectLst/>
                          <a:latin typeface="Arial" charset="0"/>
                          <a:ea typeface="Arial" charset="0"/>
                          <a:cs typeface="Arial" charset="0"/>
                        </a:rPr>
                        <a:t>9.000.000</a:t>
                      </a:r>
                    </a:p>
                  </a:txBody>
                  <a:tcPr marL="68580" marR="68580" marT="0" marB="0" anchor="b"/>
                </a:tc>
                <a:extLst>
                  <a:ext uri="{0D108BD9-81ED-4DB2-BD59-A6C34878D82A}">
                    <a16:rowId xmlns="" xmlns:a16="http://schemas.microsoft.com/office/drawing/2014/main" val="10010"/>
                  </a:ext>
                </a:extLst>
              </a:tr>
              <a:tr h="222885">
                <a:tc>
                  <a:txBody>
                    <a:bodyPr/>
                    <a:lstStyle/>
                    <a:p>
                      <a:pPr marL="0" marR="0" algn="just">
                        <a:lnSpc>
                          <a:spcPct val="115000"/>
                        </a:lnSpc>
                        <a:spcBef>
                          <a:spcPts val="0"/>
                        </a:spcBef>
                        <a:spcAft>
                          <a:spcPts val="0"/>
                        </a:spcAft>
                      </a:pPr>
                      <a:r>
                        <a:rPr lang="en-US" sz="1800">
                          <a:effectLst/>
                          <a:latin typeface="Arial" charset="0"/>
                          <a:ea typeface="Arial" charset="0"/>
                          <a:cs typeface="Arial" charset="0"/>
                        </a:rPr>
                        <a:t>Tổng chi phí</a:t>
                      </a:r>
                    </a:p>
                  </a:txBody>
                  <a:tcPr marL="68580" marR="68580" marT="0" marB="0" anchor="b"/>
                </a:tc>
                <a:tc>
                  <a:txBody>
                    <a:bodyPr/>
                    <a:lstStyle/>
                    <a:p>
                      <a:pPr marL="0" marR="0" algn="ctr">
                        <a:lnSpc>
                          <a:spcPct val="115000"/>
                        </a:lnSpc>
                        <a:spcBef>
                          <a:spcPts val="0"/>
                        </a:spcBef>
                        <a:spcAft>
                          <a:spcPts val="0"/>
                        </a:spcAft>
                      </a:pPr>
                      <a:r>
                        <a:rPr lang="en-US" sz="1800">
                          <a:effectLst/>
                          <a:latin typeface="Arial" charset="0"/>
                          <a:ea typeface="Arial" charset="0"/>
                          <a:cs typeface="Arial" charset="0"/>
                        </a:rPr>
                        <a:t>1.379.199.300</a:t>
                      </a:r>
                    </a:p>
                  </a:txBody>
                  <a:tcPr marL="68580" marR="68580" marT="0" marB="0" anchor="b"/>
                </a:tc>
                <a:tc>
                  <a:txBody>
                    <a:bodyPr/>
                    <a:lstStyle/>
                    <a:p>
                      <a:pPr marL="0" marR="0" algn="ctr">
                        <a:lnSpc>
                          <a:spcPct val="115000"/>
                        </a:lnSpc>
                        <a:spcBef>
                          <a:spcPts val="0"/>
                        </a:spcBef>
                        <a:spcAft>
                          <a:spcPts val="0"/>
                        </a:spcAft>
                      </a:pPr>
                      <a:r>
                        <a:rPr lang="en-US" sz="1800">
                          <a:effectLst/>
                          <a:latin typeface="Arial" charset="0"/>
                          <a:ea typeface="Arial" charset="0"/>
                          <a:cs typeface="Arial" charset="0"/>
                        </a:rPr>
                        <a:t>689.599.650</a:t>
                      </a:r>
                    </a:p>
                  </a:txBody>
                  <a:tcPr marL="68580" marR="68580" marT="0" marB="0" anchor="b"/>
                </a:tc>
                <a:tc>
                  <a:txBody>
                    <a:bodyPr/>
                    <a:lstStyle/>
                    <a:p>
                      <a:pPr marL="0" marR="0" algn="ctr">
                        <a:lnSpc>
                          <a:spcPct val="115000"/>
                        </a:lnSpc>
                        <a:spcBef>
                          <a:spcPts val="0"/>
                        </a:spcBef>
                        <a:spcAft>
                          <a:spcPts val="0"/>
                        </a:spcAft>
                      </a:pPr>
                      <a:r>
                        <a:rPr lang="en-US" sz="1800">
                          <a:effectLst/>
                          <a:latin typeface="Arial" charset="0"/>
                          <a:ea typeface="Arial" charset="0"/>
                          <a:cs typeface="Arial" charset="0"/>
                        </a:rPr>
                        <a:t>636.591.915</a:t>
                      </a:r>
                    </a:p>
                  </a:txBody>
                  <a:tcPr marL="68580" marR="68580" marT="0" marB="0" anchor="b"/>
                </a:tc>
                <a:extLst>
                  <a:ext uri="{0D108BD9-81ED-4DB2-BD59-A6C34878D82A}">
                    <a16:rowId xmlns="" xmlns:a16="http://schemas.microsoft.com/office/drawing/2014/main" val="10011"/>
                  </a:ext>
                </a:extLst>
              </a:tr>
              <a:tr h="202565">
                <a:tc>
                  <a:txBody>
                    <a:bodyPr/>
                    <a:lstStyle/>
                    <a:p>
                      <a:pPr marL="0" marR="0" algn="just">
                        <a:lnSpc>
                          <a:spcPct val="115000"/>
                        </a:lnSpc>
                        <a:spcBef>
                          <a:spcPts val="0"/>
                        </a:spcBef>
                        <a:spcAft>
                          <a:spcPts val="0"/>
                        </a:spcAft>
                      </a:pPr>
                      <a:r>
                        <a:rPr lang="en-US" sz="1800">
                          <a:effectLst/>
                          <a:latin typeface="Arial" charset="0"/>
                          <a:ea typeface="Arial" charset="0"/>
                          <a:cs typeface="Arial" charset="0"/>
                        </a:rPr>
                        <a:t>Doanh thu</a:t>
                      </a:r>
                    </a:p>
                  </a:txBody>
                  <a:tcPr marL="68580" marR="68580" marT="0" marB="0" anchor="b"/>
                </a:tc>
                <a:tc>
                  <a:txBody>
                    <a:bodyPr/>
                    <a:lstStyle/>
                    <a:p>
                      <a:pPr marL="0" marR="0" algn="ctr">
                        <a:lnSpc>
                          <a:spcPct val="115000"/>
                        </a:lnSpc>
                        <a:spcBef>
                          <a:spcPts val="0"/>
                        </a:spcBef>
                        <a:spcAft>
                          <a:spcPts val="0"/>
                        </a:spcAft>
                      </a:pPr>
                      <a:r>
                        <a:rPr lang="en-US" sz="1800">
                          <a:effectLst/>
                          <a:latin typeface="Arial" charset="0"/>
                          <a:ea typeface="Arial" charset="0"/>
                          <a:cs typeface="Arial" charset="0"/>
                        </a:rPr>
                        <a:t>1.176.450.000</a:t>
                      </a:r>
                    </a:p>
                  </a:txBody>
                  <a:tcPr marL="68580" marR="68580" marT="0" marB="0" anchor="b"/>
                </a:tc>
                <a:tc>
                  <a:txBody>
                    <a:bodyPr/>
                    <a:lstStyle/>
                    <a:p>
                      <a:pPr marL="0" marR="0" algn="ctr">
                        <a:lnSpc>
                          <a:spcPct val="115000"/>
                        </a:lnSpc>
                        <a:spcBef>
                          <a:spcPts val="0"/>
                        </a:spcBef>
                        <a:spcAft>
                          <a:spcPts val="0"/>
                        </a:spcAft>
                      </a:pPr>
                      <a:r>
                        <a:rPr lang="en-US" sz="1800">
                          <a:effectLst/>
                          <a:latin typeface="Arial" charset="0"/>
                          <a:ea typeface="Arial" charset="0"/>
                          <a:cs typeface="Arial" charset="0"/>
                        </a:rPr>
                        <a:t>588.225.000</a:t>
                      </a:r>
                    </a:p>
                  </a:txBody>
                  <a:tcPr marL="68580" marR="68580" marT="0" marB="0" anchor="b"/>
                </a:tc>
                <a:tc>
                  <a:txBody>
                    <a:bodyPr/>
                    <a:lstStyle/>
                    <a:p>
                      <a:pPr marL="0" marR="0" algn="ctr">
                        <a:lnSpc>
                          <a:spcPct val="115000"/>
                        </a:lnSpc>
                        <a:spcBef>
                          <a:spcPts val="0"/>
                        </a:spcBef>
                        <a:spcAft>
                          <a:spcPts val="0"/>
                        </a:spcAft>
                      </a:pPr>
                      <a:r>
                        <a:rPr lang="en-US" sz="1800">
                          <a:effectLst/>
                          <a:latin typeface="Arial" charset="0"/>
                          <a:ea typeface="Arial" charset="0"/>
                          <a:cs typeface="Arial" charset="0"/>
                        </a:rPr>
                        <a:t>436.557.692</a:t>
                      </a:r>
                    </a:p>
                  </a:txBody>
                  <a:tcPr marL="68580" marR="68580" marT="0" marB="0" anchor="b"/>
                </a:tc>
                <a:extLst>
                  <a:ext uri="{0D108BD9-81ED-4DB2-BD59-A6C34878D82A}">
                    <a16:rowId xmlns="" xmlns:a16="http://schemas.microsoft.com/office/drawing/2014/main" val="10012"/>
                  </a:ext>
                </a:extLst>
              </a:tr>
              <a:tr h="202565">
                <a:tc>
                  <a:txBody>
                    <a:bodyPr/>
                    <a:lstStyle/>
                    <a:p>
                      <a:pPr marL="0" marR="0" algn="just">
                        <a:lnSpc>
                          <a:spcPct val="115000"/>
                        </a:lnSpc>
                        <a:spcBef>
                          <a:spcPts val="0"/>
                        </a:spcBef>
                        <a:spcAft>
                          <a:spcPts val="0"/>
                        </a:spcAft>
                      </a:pPr>
                      <a:r>
                        <a:rPr lang="en-US" sz="1800" dirty="0" err="1">
                          <a:effectLst/>
                          <a:latin typeface="Arial" charset="0"/>
                          <a:ea typeface="Arial" charset="0"/>
                          <a:cs typeface="Arial" charset="0"/>
                        </a:rPr>
                        <a:t>Doanh</a:t>
                      </a:r>
                      <a:r>
                        <a:rPr lang="en-US" sz="1800" dirty="0">
                          <a:effectLst/>
                          <a:latin typeface="Arial" charset="0"/>
                          <a:ea typeface="Arial" charset="0"/>
                          <a:cs typeface="Arial" charset="0"/>
                        </a:rPr>
                        <a:t> </a:t>
                      </a:r>
                      <a:r>
                        <a:rPr lang="en-US" sz="1800" dirty="0" err="1">
                          <a:effectLst/>
                          <a:latin typeface="Arial" charset="0"/>
                          <a:ea typeface="Arial" charset="0"/>
                          <a:cs typeface="Arial" charset="0"/>
                        </a:rPr>
                        <a:t>thu</a:t>
                      </a:r>
                      <a:r>
                        <a:rPr lang="en-US" sz="1800" dirty="0">
                          <a:effectLst/>
                          <a:latin typeface="Arial" charset="0"/>
                          <a:ea typeface="Arial" charset="0"/>
                          <a:cs typeface="Arial" charset="0"/>
                        </a:rPr>
                        <a:t> - Chi </a:t>
                      </a:r>
                      <a:r>
                        <a:rPr lang="en-US" sz="1800" dirty="0" err="1">
                          <a:effectLst/>
                          <a:latin typeface="Arial" charset="0"/>
                          <a:ea typeface="Arial" charset="0"/>
                          <a:cs typeface="Arial" charset="0"/>
                        </a:rPr>
                        <a:t>phí</a:t>
                      </a:r>
                      <a:r>
                        <a:rPr lang="en-US" sz="1800" dirty="0">
                          <a:effectLst/>
                          <a:latin typeface="Arial" charset="0"/>
                          <a:ea typeface="Arial" charset="0"/>
                          <a:cs typeface="Arial" charset="0"/>
                        </a:rPr>
                        <a:t> </a:t>
                      </a:r>
                      <a:r>
                        <a:rPr lang="en-US" sz="1800" dirty="0" err="1">
                          <a:effectLst/>
                          <a:latin typeface="Arial" charset="0"/>
                          <a:ea typeface="Arial" charset="0"/>
                          <a:cs typeface="Arial" charset="0"/>
                        </a:rPr>
                        <a:t>sản</a:t>
                      </a:r>
                      <a:r>
                        <a:rPr lang="en-US" sz="1800" dirty="0">
                          <a:effectLst/>
                          <a:latin typeface="Arial" charset="0"/>
                          <a:ea typeface="Arial" charset="0"/>
                          <a:cs typeface="Arial" charset="0"/>
                        </a:rPr>
                        <a:t> </a:t>
                      </a:r>
                      <a:r>
                        <a:rPr lang="en-US" sz="1800" dirty="0" err="1">
                          <a:effectLst/>
                          <a:latin typeface="Arial" charset="0"/>
                          <a:ea typeface="Arial" charset="0"/>
                          <a:cs typeface="Arial" charset="0"/>
                        </a:rPr>
                        <a:t>xuất</a:t>
                      </a:r>
                      <a:endParaRPr lang="en-US" sz="1800" dirty="0">
                        <a:effectLst/>
                        <a:latin typeface="Arial" charset="0"/>
                        <a:ea typeface="Arial" charset="0"/>
                        <a:cs typeface="Arial" charset="0"/>
                      </a:endParaRPr>
                    </a:p>
                  </a:txBody>
                  <a:tcPr marL="68580" marR="68580" marT="0" marB="0" anchor="b"/>
                </a:tc>
                <a:tc>
                  <a:txBody>
                    <a:bodyPr/>
                    <a:lstStyle/>
                    <a:p>
                      <a:pPr marL="0" marR="0" algn="ctr">
                        <a:lnSpc>
                          <a:spcPct val="115000"/>
                        </a:lnSpc>
                        <a:spcBef>
                          <a:spcPts val="0"/>
                        </a:spcBef>
                        <a:spcAft>
                          <a:spcPts val="0"/>
                        </a:spcAft>
                      </a:pPr>
                      <a:r>
                        <a:rPr lang="en-US" sz="1800">
                          <a:effectLst/>
                          <a:latin typeface="Arial" charset="0"/>
                          <a:ea typeface="Arial" charset="0"/>
                          <a:cs typeface="Arial" charset="0"/>
                        </a:rPr>
                        <a:t>478.470.700</a:t>
                      </a:r>
                    </a:p>
                  </a:txBody>
                  <a:tcPr marL="68580" marR="68580" marT="0" marB="0" anchor="b"/>
                </a:tc>
                <a:tc>
                  <a:txBody>
                    <a:bodyPr/>
                    <a:lstStyle/>
                    <a:p>
                      <a:pPr marL="0" marR="0" algn="ctr">
                        <a:lnSpc>
                          <a:spcPct val="115000"/>
                        </a:lnSpc>
                        <a:spcBef>
                          <a:spcPts val="0"/>
                        </a:spcBef>
                        <a:spcAft>
                          <a:spcPts val="0"/>
                        </a:spcAft>
                      </a:pPr>
                      <a:r>
                        <a:rPr lang="en-US" sz="1800">
                          <a:effectLst/>
                          <a:latin typeface="Arial" charset="0"/>
                          <a:ea typeface="Arial" charset="0"/>
                          <a:cs typeface="Arial" charset="0"/>
                        </a:rPr>
                        <a:t>239.235.350</a:t>
                      </a:r>
                    </a:p>
                  </a:txBody>
                  <a:tcPr marL="68580" marR="68580" marT="0" marB="0" anchor="b"/>
                </a:tc>
                <a:tc>
                  <a:txBody>
                    <a:bodyPr/>
                    <a:lstStyle/>
                    <a:p>
                      <a:pPr marL="0" marR="0" algn="ctr">
                        <a:lnSpc>
                          <a:spcPct val="115000"/>
                        </a:lnSpc>
                        <a:spcBef>
                          <a:spcPts val="0"/>
                        </a:spcBef>
                        <a:spcAft>
                          <a:spcPts val="0"/>
                        </a:spcAft>
                      </a:pPr>
                      <a:r>
                        <a:rPr lang="en-US" sz="1800">
                          <a:effectLst/>
                          <a:latin typeface="Arial" charset="0"/>
                          <a:ea typeface="Arial" charset="0"/>
                          <a:cs typeface="Arial" charset="0"/>
                        </a:rPr>
                        <a:t>121.524.577</a:t>
                      </a:r>
                    </a:p>
                  </a:txBody>
                  <a:tcPr marL="68580" marR="68580" marT="0" marB="0" anchor="b"/>
                </a:tc>
                <a:extLst>
                  <a:ext uri="{0D108BD9-81ED-4DB2-BD59-A6C34878D82A}">
                    <a16:rowId xmlns="" xmlns:a16="http://schemas.microsoft.com/office/drawing/2014/main" val="10013"/>
                  </a:ext>
                </a:extLst>
              </a:tr>
              <a:tr h="202565">
                <a:tc>
                  <a:txBody>
                    <a:bodyPr/>
                    <a:lstStyle/>
                    <a:p>
                      <a:pPr marL="0" marR="0" algn="just">
                        <a:lnSpc>
                          <a:spcPct val="115000"/>
                        </a:lnSpc>
                        <a:spcBef>
                          <a:spcPts val="0"/>
                        </a:spcBef>
                        <a:spcAft>
                          <a:spcPts val="0"/>
                        </a:spcAft>
                      </a:pPr>
                      <a:r>
                        <a:rPr lang="en-US" sz="1800" dirty="0" smtClean="0">
                          <a:effectLst/>
                          <a:latin typeface="Arial" charset="0"/>
                          <a:ea typeface="Arial" charset="0"/>
                          <a:cs typeface="Arial" charset="0"/>
                        </a:rPr>
                        <a:t>NPV</a:t>
                      </a:r>
                      <a:endParaRPr lang="en-US" sz="1800" dirty="0">
                        <a:effectLst/>
                        <a:latin typeface="Arial" charset="0"/>
                        <a:ea typeface="Arial" charset="0"/>
                        <a:cs typeface="Arial" charset="0"/>
                      </a:endParaRPr>
                    </a:p>
                  </a:txBody>
                  <a:tcPr marL="68580" marR="68580" marT="0" marB="0" anchor="b"/>
                </a:tc>
                <a:tc>
                  <a:txBody>
                    <a:bodyPr/>
                    <a:lstStyle/>
                    <a:p>
                      <a:pPr>
                        <a:lnSpc>
                          <a:spcPct val="115000"/>
                        </a:lnSpc>
                      </a:pPr>
                      <a:endParaRPr lang="en-US" sz="1800">
                        <a:effectLst/>
                        <a:latin typeface="Arial" charset="0"/>
                        <a:ea typeface="Arial" charset="0"/>
                        <a:cs typeface="Arial" charset="0"/>
                      </a:endParaRPr>
                    </a:p>
                  </a:txBody>
                  <a:tcPr marL="68580" marR="68580" marT="0" marB="0" anchor="b"/>
                </a:tc>
                <a:tc>
                  <a:txBody>
                    <a:bodyPr/>
                    <a:lstStyle/>
                    <a:p>
                      <a:pPr marL="0" marR="0" algn="ctr">
                        <a:lnSpc>
                          <a:spcPct val="115000"/>
                        </a:lnSpc>
                        <a:spcBef>
                          <a:spcPts val="0"/>
                        </a:spcBef>
                        <a:spcAft>
                          <a:spcPts val="0"/>
                        </a:spcAft>
                      </a:pPr>
                      <a:r>
                        <a:rPr lang="en-US" sz="1800" b="1" dirty="0">
                          <a:effectLst/>
                          <a:latin typeface="Arial" charset="0"/>
                          <a:ea typeface="Arial" charset="0"/>
                          <a:cs typeface="Arial" charset="0"/>
                        </a:rPr>
                        <a:t>566.280.200</a:t>
                      </a:r>
                    </a:p>
                  </a:txBody>
                  <a:tcPr marL="68580" marR="68580" marT="0" marB="0" anchor="b"/>
                </a:tc>
                <a:tc>
                  <a:txBody>
                    <a:bodyPr/>
                    <a:lstStyle/>
                    <a:p>
                      <a:pPr marL="0" marR="0" algn="ctr">
                        <a:lnSpc>
                          <a:spcPct val="115000"/>
                        </a:lnSpc>
                        <a:spcBef>
                          <a:spcPts val="0"/>
                        </a:spcBef>
                        <a:spcAft>
                          <a:spcPts val="0"/>
                        </a:spcAft>
                      </a:pPr>
                      <a:r>
                        <a:rPr lang="en-US" sz="1800">
                          <a:effectLst/>
                          <a:latin typeface="Arial" charset="0"/>
                          <a:ea typeface="Arial" charset="0"/>
                          <a:cs typeface="Arial" charset="0"/>
                        </a:rPr>
                        <a:t>139.114.958</a:t>
                      </a:r>
                    </a:p>
                  </a:txBody>
                  <a:tcPr marL="68580" marR="68580" marT="0" marB="0" anchor="b"/>
                </a:tc>
                <a:extLst>
                  <a:ext uri="{0D108BD9-81ED-4DB2-BD59-A6C34878D82A}">
                    <a16:rowId xmlns="" xmlns:a16="http://schemas.microsoft.com/office/drawing/2014/main" val="10014"/>
                  </a:ext>
                </a:extLst>
              </a:tr>
              <a:tr h="202565">
                <a:tc>
                  <a:txBody>
                    <a:bodyPr/>
                    <a:lstStyle/>
                    <a:p>
                      <a:pPr marL="0" marR="0" algn="just">
                        <a:lnSpc>
                          <a:spcPct val="115000"/>
                        </a:lnSpc>
                        <a:spcBef>
                          <a:spcPts val="0"/>
                        </a:spcBef>
                        <a:spcAft>
                          <a:spcPts val="0"/>
                        </a:spcAft>
                      </a:pPr>
                      <a:r>
                        <a:rPr lang="en-US" sz="1800" dirty="0" smtClean="0">
                          <a:effectLst/>
                          <a:latin typeface="Arial" charset="0"/>
                          <a:ea typeface="Arial" charset="0"/>
                          <a:cs typeface="Arial" charset="0"/>
                        </a:rPr>
                        <a:t>IRR</a:t>
                      </a:r>
                      <a:endParaRPr lang="en-US" sz="1800" dirty="0">
                        <a:effectLst/>
                        <a:latin typeface="Arial" charset="0"/>
                        <a:ea typeface="Arial" charset="0"/>
                        <a:cs typeface="Arial" charset="0"/>
                      </a:endParaRPr>
                    </a:p>
                  </a:txBody>
                  <a:tcPr marL="68580" marR="68580" marT="0" marB="0" anchor="b"/>
                </a:tc>
                <a:tc>
                  <a:txBody>
                    <a:bodyPr/>
                    <a:lstStyle/>
                    <a:p>
                      <a:pPr>
                        <a:lnSpc>
                          <a:spcPct val="115000"/>
                        </a:lnSpc>
                      </a:pPr>
                      <a:endParaRPr lang="en-US" sz="1800">
                        <a:effectLst/>
                        <a:latin typeface="Arial" charset="0"/>
                        <a:ea typeface="Arial" charset="0"/>
                        <a:cs typeface="Arial" charset="0"/>
                      </a:endParaRPr>
                    </a:p>
                  </a:txBody>
                  <a:tcPr marL="68580" marR="68580" marT="0" marB="0" anchor="b"/>
                </a:tc>
                <a:tc>
                  <a:txBody>
                    <a:bodyPr/>
                    <a:lstStyle/>
                    <a:p>
                      <a:pPr marL="0" marR="0" algn="ctr">
                        <a:lnSpc>
                          <a:spcPct val="115000"/>
                        </a:lnSpc>
                        <a:spcBef>
                          <a:spcPts val="0"/>
                        </a:spcBef>
                        <a:spcAft>
                          <a:spcPts val="0"/>
                        </a:spcAft>
                      </a:pPr>
                      <a:r>
                        <a:rPr lang="en-US" sz="1800" b="1" dirty="0">
                          <a:effectLst/>
                          <a:latin typeface="Arial" charset="0"/>
                          <a:ea typeface="Arial" charset="0"/>
                          <a:cs typeface="Arial" charset="0"/>
                        </a:rPr>
                        <a:t>64,39%</a:t>
                      </a:r>
                    </a:p>
                  </a:txBody>
                  <a:tcPr marL="68580" marR="68580" marT="0" marB="0" anchor="b"/>
                </a:tc>
                <a:tc>
                  <a:txBody>
                    <a:bodyPr/>
                    <a:lstStyle/>
                    <a:p>
                      <a:pPr marL="0" marR="0" algn="ctr">
                        <a:lnSpc>
                          <a:spcPct val="115000"/>
                        </a:lnSpc>
                        <a:spcBef>
                          <a:spcPts val="0"/>
                        </a:spcBef>
                        <a:spcAft>
                          <a:spcPts val="0"/>
                        </a:spcAft>
                      </a:pPr>
                      <a:r>
                        <a:rPr lang="en-US" sz="1800" dirty="0">
                          <a:effectLst/>
                          <a:latin typeface="Arial" charset="0"/>
                          <a:ea typeface="Arial" charset="0"/>
                          <a:cs typeface="Arial" charset="0"/>
                        </a:rPr>
                        <a:t>25,79%</a:t>
                      </a:r>
                    </a:p>
                  </a:txBody>
                  <a:tcPr marL="68580" marR="68580" marT="0" marB="0" anchor="b"/>
                </a:tc>
                <a:extLst>
                  <a:ext uri="{0D108BD9-81ED-4DB2-BD59-A6C34878D82A}">
                    <a16:rowId xmlns="" xmlns:a16="http://schemas.microsoft.com/office/drawing/2014/main" val="10015"/>
                  </a:ext>
                </a:extLst>
              </a:tr>
              <a:tr h="202565">
                <a:tc>
                  <a:txBody>
                    <a:bodyPr/>
                    <a:lstStyle/>
                    <a:p>
                      <a:pPr marL="0" marR="0" algn="just">
                        <a:lnSpc>
                          <a:spcPct val="115000"/>
                        </a:lnSpc>
                        <a:spcBef>
                          <a:spcPts val="0"/>
                        </a:spcBef>
                        <a:spcAft>
                          <a:spcPts val="0"/>
                        </a:spcAft>
                      </a:pPr>
                      <a:r>
                        <a:rPr lang="en-US" sz="1800" dirty="0" smtClean="0">
                          <a:effectLst/>
                          <a:latin typeface="Arial" charset="0"/>
                          <a:ea typeface="Arial" charset="0"/>
                          <a:cs typeface="Arial" charset="0"/>
                        </a:rPr>
                        <a:t>PP</a:t>
                      </a:r>
                      <a:endParaRPr lang="en-US" sz="1800" dirty="0">
                        <a:effectLst/>
                        <a:latin typeface="Arial" charset="0"/>
                        <a:ea typeface="Arial" charset="0"/>
                        <a:cs typeface="Arial" charset="0"/>
                      </a:endParaRPr>
                    </a:p>
                  </a:txBody>
                  <a:tcPr marL="68580" marR="68580" marT="0" marB="0" anchor="b"/>
                </a:tc>
                <a:tc>
                  <a:txBody>
                    <a:bodyPr/>
                    <a:lstStyle/>
                    <a:p>
                      <a:pPr>
                        <a:lnSpc>
                          <a:spcPct val="115000"/>
                        </a:lnSpc>
                      </a:pPr>
                      <a:endParaRPr lang="en-US" sz="1800" dirty="0">
                        <a:effectLst/>
                        <a:latin typeface="Arial" charset="0"/>
                        <a:ea typeface="Arial" charset="0"/>
                        <a:cs typeface="Arial" charset="0"/>
                      </a:endParaRPr>
                    </a:p>
                  </a:txBody>
                  <a:tcPr marL="68580" marR="68580" marT="0" marB="0" anchor="b"/>
                </a:tc>
                <a:tc>
                  <a:txBody>
                    <a:bodyPr/>
                    <a:lstStyle/>
                    <a:p>
                      <a:pPr marL="0" marR="0" algn="ctr">
                        <a:lnSpc>
                          <a:spcPct val="115000"/>
                        </a:lnSpc>
                        <a:spcBef>
                          <a:spcPts val="0"/>
                        </a:spcBef>
                        <a:spcAft>
                          <a:spcPts val="0"/>
                        </a:spcAft>
                      </a:pPr>
                      <a:r>
                        <a:rPr lang="en-US" sz="1800" b="1" dirty="0">
                          <a:effectLst/>
                          <a:latin typeface="Arial" charset="0"/>
                          <a:ea typeface="Arial" charset="0"/>
                          <a:cs typeface="Arial" charset="0"/>
                        </a:rPr>
                        <a:t>1,57</a:t>
                      </a:r>
                    </a:p>
                  </a:txBody>
                  <a:tcPr marL="68580" marR="68580" marT="0" marB="0" anchor="b"/>
                </a:tc>
                <a:tc>
                  <a:txBody>
                    <a:bodyPr/>
                    <a:lstStyle/>
                    <a:p>
                      <a:pPr marL="0" marR="0" algn="ctr">
                        <a:lnSpc>
                          <a:spcPct val="115000"/>
                        </a:lnSpc>
                        <a:spcBef>
                          <a:spcPts val="0"/>
                        </a:spcBef>
                        <a:spcAft>
                          <a:spcPts val="0"/>
                        </a:spcAft>
                      </a:pPr>
                      <a:r>
                        <a:rPr lang="en-US" sz="1800" dirty="0">
                          <a:effectLst/>
                          <a:latin typeface="Arial" charset="0"/>
                          <a:ea typeface="Arial" charset="0"/>
                          <a:cs typeface="Arial" charset="0"/>
                        </a:rPr>
                        <a:t>2,91</a:t>
                      </a:r>
                    </a:p>
                  </a:txBody>
                  <a:tcPr marL="68580" marR="68580" marT="0" marB="0" anchor="b"/>
                </a:tc>
                <a:extLst>
                  <a:ext uri="{0D108BD9-81ED-4DB2-BD59-A6C34878D82A}">
                    <a16:rowId xmlns="" xmlns:a16="http://schemas.microsoft.com/office/drawing/2014/main" val="10016"/>
                  </a:ext>
                </a:extLst>
              </a:tr>
            </a:tbl>
          </a:graphicData>
        </a:graphic>
      </p:graphicFrame>
      <p:sp>
        <p:nvSpPr>
          <p:cNvPr id="3" name="Slide Number Placeholder 2"/>
          <p:cNvSpPr>
            <a:spLocks noGrp="1"/>
          </p:cNvSpPr>
          <p:nvPr>
            <p:ph type="sldNum" sz="quarter" idx="12"/>
          </p:nvPr>
        </p:nvSpPr>
        <p:spPr/>
        <p:txBody>
          <a:bodyPr/>
          <a:lstStyle/>
          <a:p>
            <a:fld id="{5D3FEEAC-6021-184A-936A-D26E75467C87}" type="slidenum">
              <a:rPr lang="en-US" smtClean="0"/>
              <a:t>31</a:t>
            </a:fld>
            <a:endParaRPr lang="en-US"/>
          </a:p>
        </p:txBody>
      </p:sp>
    </p:spTree>
    <p:extLst>
      <p:ext uri="{BB962C8B-B14F-4D97-AF65-F5344CB8AC3E}">
        <p14:creationId xmlns:p14="http://schemas.microsoft.com/office/powerpoint/2010/main" val="14412823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7477"/>
            <a:ext cx="7886700" cy="739773"/>
          </a:xfrm>
        </p:spPr>
        <p:txBody>
          <a:bodyPr>
            <a:normAutofit/>
          </a:bodyPr>
          <a:lstStyle/>
          <a:p>
            <a:pPr algn="ctr"/>
            <a:r>
              <a:rPr lang="en-US" sz="3200" dirty="0" err="1" smtClean="0">
                <a:latin typeface="Arial" charset="0"/>
                <a:ea typeface="Arial" charset="0"/>
                <a:cs typeface="Arial" charset="0"/>
              </a:rPr>
              <a:t>Tôm</a:t>
            </a:r>
            <a:r>
              <a:rPr lang="en-US" sz="3200" dirty="0" smtClean="0">
                <a:latin typeface="Arial" charset="0"/>
                <a:ea typeface="Arial" charset="0"/>
                <a:cs typeface="Arial" charset="0"/>
              </a:rPr>
              <a:t> </a:t>
            </a:r>
            <a:r>
              <a:rPr lang="en-US" sz="3200" dirty="0" err="1" smtClean="0">
                <a:latin typeface="Arial" charset="0"/>
                <a:ea typeface="Arial" charset="0"/>
                <a:cs typeface="Arial" charset="0"/>
              </a:rPr>
              <a:t>tảo</a:t>
            </a:r>
            <a:r>
              <a:rPr lang="en-US" sz="3200" dirty="0" smtClean="0">
                <a:latin typeface="Arial" charset="0"/>
                <a:ea typeface="Arial" charset="0"/>
                <a:cs typeface="Arial" charset="0"/>
              </a:rPr>
              <a:t>: </a:t>
            </a:r>
            <a:r>
              <a:rPr lang="en-US" sz="3200" dirty="0" err="1" smtClean="0">
                <a:latin typeface="Arial" charset="0"/>
                <a:ea typeface="Arial" charset="0"/>
                <a:cs typeface="Arial" charset="0"/>
              </a:rPr>
              <a:t>Bến</a:t>
            </a:r>
            <a:r>
              <a:rPr lang="en-US" sz="3200" dirty="0" smtClean="0">
                <a:latin typeface="Arial" charset="0"/>
                <a:ea typeface="Arial" charset="0"/>
                <a:cs typeface="Arial" charset="0"/>
              </a:rPr>
              <a:t> Tre </a:t>
            </a:r>
            <a:r>
              <a:rPr lang="mr-IN" sz="3200" smtClean="0">
                <a:latin typeface="Arial" charset="0"/>
                <a:ea typeface="Arial" charset="0"/>
                <a:cs typeface="Arial" charset="0"/>
              </a:rPr>
              <a:t>–</a:t>
            </a:r>
            <a:r>
              <a:rPr lang="en-US" sz="3200" smtClean="0">
                <a:latin typeface="Arial" charset="0"/>
                <a:ea typeface="Arial" charset="0"/>
                <a:cs typeface="Arial" charset="0"/>
              </a:rPr>
              <a:t> </a:t>
            </a:r>
            <a:r>
              <a:rPr lang="en-US" sz="3200" dirty="0" err="1">
                <a:latin typeface="Arial" charset="0"/>
                <a:ea typeface="Arial" charset="0"/>
                <a:cs typeface="Arial" charset="0"/>
              </a:rPr>
              <a:t>H</a:t>
            </a:r>
            <a:r>
              <a:rPr lang="en-US" sz="3200" smtClean="0">
                <a:latin typeface="Arial" charset="0"/>
                <a:ea typeface="Arial" charset="0"/>
                <a:cs typeface="Arial" charset="0"/>
              </a:rPr>
              <a:t>iệu </a:t>
            </a:r>
            <a:r>
              <a:rPr lang="en-US" sz="3200" dirty="0" err="1" smtClean="0">
                <a:latin typeface="Arial" charset="0"/>
                <a:ea typeface="Arial" charset="0"/>
                <a:cs typeface="Arial" charset="0"/>
              </a:rPr>
              <a:t>quả</a:t>
            </a:r>
            <a:r>
              <a:rPr lang="en-US" sz="3200" dirty="0" smtClean="0">
                <a:latin typeface="Arial" charset="0"/>
                <a:ea typeface="Arial" charset="0"/>
                <a:cs typeface="Arial" charset="0"/>
              </a:rPr>
              <a:t> </a:t>
            </a:r>
            <a:r>
              <a:rPr lang="en-US" sz="3200" dirty="0" err="1" smtClean="0">
                <a:latin typeface="Arial" charset="0"/>
                <a:ea typeface="Arial" charset="0"/>
                <a:cs typeface="Arial" charset="0"/>
              </a:rPr>
              <a:t>môi</a:t>
            </a:r>
            <a:r>
              <a:rPr lang="en-US" sz="3200" dirty="0" smtClean="0">
                <a:latin typeface="Arial" charset="0"/>
                <a:ea typeface="Arial" charset="0"/>
                <a:cs typeface="Arial" charset="0"/>
              </a:rPr>
              <a:t> </a:t>
            </a:r>
            <a:r>
              <a:rPr lang="en-US" sz="3200" dirty="0" err="1" smtClean="0">
                <a:latin typeface="Arial" charset="0"/>
                <a:ea typeface="Arial" charset="0"/>
                <a:cs typeface="Arial" charset="0"/>
              </a:rPr>
              <a:t>trường</a:t>
            </a:r>
            <a:endParaRPr lang="en-US" sz="3200" dirty="0">
              <a:latin typeface="Arial" charset="0"/>
              <a:ea typeface="Arial" charset="0"/>
              <a:cs typeface="Arial"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0755539"/>
              </p:ext>
            </p:extLst>
          </p:nvPr>
        </p:nvGraphicFramePr>
        <p:xfrm>
          <a:off x="56148" y="1219199"/>
          <a:ext cx="9031704" cy="3827668"/>
        </p:xfrm>
        <a:graphic>
          <a:graphicData uri="http://schemas.openxmlformats.org/drawingml/2006/table">
            <a:tbl>
              <a:tblPr firstRow="1" firstCol="1" bandRow="1">
                <a:tableStyleId>{5C22544A-7EE6-4342-B048-85BDC9FD1C3A}</a:tableStyleId>
              </a:tblPr>
              <a:tblGrid>
                <a:gridCol w="1447452">
                  <a:extLst>
                    <a:ext uri="{9D8B030D-6E8A-4147-A177-3AD203B41FA5}">
                      <a16:colId xmlns="" xmlns:a16="http://schemas.microsoft.com/office/drawing/2014/main" val="20000"/>
                    </a:ext>
                  </a:extLst>
                </a:gridCol>
                <a:gridCol w="1606076">
                  <a:extLst>
                    <a:ext uri="{9D8B030D-6E8A-4147-A177-3AD203B41FA5}">
                      <a16:colId xmlns="" xmlns:a16="http://schemas.microsoft.com/office/drawing/2014/main" val="20001"/>
                    </a:ext>
                  </a:extLst>
                </a:gridCol>
                <a:gridCol w="1784530">
                  <a:extLst>
                    <a:ext uri="{9D8B030D-6E8A-4147-A177-3AD203B41FA5}">
                      <a16:colId xmlns="" xmlns:a16="http://schemas.microsoft.com/office/drawing/2014/main" val="20002"/>
                    </a:ext>
                  </a:extLst>
                </a:gridCol>
                <a:gridCol w="2052209">
                  <a:extLst>
                    <a:ext uri="{9D8B030D-6E8A-4147-A177-3AD203B41FA5}">
                      <a16:colId xmlns="" xmlns:a16="http://schemas.microsoft.com/office/drawing/2014/main" val="20003"/>
                    </a:ext>
                  </a:extLst>
                </a:gridCol>
                <a:gridCol w="2141437">
                  <a:extLst>
                    <a:ext uri="{9D8B030D-6E8A-4147-A177-3AD203B41FA5}">
                      <a16:colId xmlns="" xmlns:a16="http://schemas.microsoft.com/office/drawing/2014/main" val="20004"/>
                    </a:ext>
                  </a:extLst>
                </a:gridCol>
              </a:tblGrid>
              <a:tr h="850873">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Thời gian (năm)</a:t>
                      </a:r>
                    </a:p>
                  </a:txBody>
                  <a:tcPr marL="68580" marR="68580" marT="0" marB="0" anchor="b"/>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Dòng tiền</a:t>
                      </a:r>
                    </a:p>
                    <a:p>
                      <a:pPr marL="0" marR="0" algn="just">
                        <a:lnSpc>
                          <a:spcPct val="115000"/>
                        </a:lnSpc>
                        <a:spcBef>
                          <a:spcPts val="600"/>
                        </a:spcBef>
                        <a:spcAft>
                          <a:spcPts val="600"/>
                        </a:spcAft>
                      </a:pPr>
                      <a:r>
                        <a:rPr lang="en-US" sz="1800">
                          <a:effectLst/>
                          <a:latin typeface="Arial" charset="0"/>
                          <a:ea typeface="Arial" charset="0"/>
                          <a:cs typeface="Arial" charset="0"/>
                        </a:rPr>
                        <a:t> ( đồng)</a:t>
                      </a:r>
                    </a:p>
                  </a:txBody>
                  <a:tcPr marL="68580" marR="68580" marT="0" marB="0" anchor="b"/>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Hệ số chiết khấu</a:t>
                      </a:r>
                    </a:p>
                  </a:txBody>
                  <a:tcPr marL="68580" marR="68580" marT="0" marB="0" anchor="b"/>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Giá trị chiết khấu (đồng)</a:t>
                      </a:r>
                    </a:p>
                  </a:txBody>
                  <a:tcPr marL="68580" marR="68580" marT="0" marB="0" anchor="b"/>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Giá trị còn lại (đồng)</a:t>
                      </a:r>
                    </a:p>
                  </a:txBody>
                  <a:tcPr marL="68580" marR="68580" marT="0" marB="0" anchor="b"/>
                </a:tc>
                <a:extLst>
                  <a:ext uri="{0D108BD9-81ED-4DB2-BD59-A6C34878D82A}">
                    <a16:rowId xmlns="" xmlns:a16="http://schemas.microsoft.com/office/drawing/2014/main" val="10000"/>
                  </a:ext>
                </a:extLst>
              </a:tr>
              <a:tr h="330755">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0</a:t>
                      </a:r>
                    </a:p>
                  </a:txBody>
                  <a:tcPr marL="68580" marR="68580" marT="0" marB="0" anchor="b"/>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-19.051.200</a:t>
                      </a:r>
                    </a:p>
                  </a:txBody>
                  <a:tcPr marL="68580" marR="68580" marT="0" marB="0" anchor="b"/>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1</a:t>
                      </a:r>
                    </a:p>
                  </a:txBody>
                  <a:tcPr marL="68580" marR="68580" marT="0" marB="0" anchor="b"/>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-19.051.200</a:t>
                      </a:r>
                    </a:p>
                  </a:txBody>
                  <a:tcPr marL="68580" marR="68580" marT="0" marB="0" anchor="b"/>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-19.051.200</a:t>
                      </a:r>
                    </a:p>
                  </a:txBody>
                  <a:tcPr marL="68580" marR="68580" marT="0" marB="0" anchor="b"/>
                </a:tc>
                <a:extLst>
                  <a:ext uri="{0D108BD9-81ED-4DB2-BD59-A6C34878D82A}">
                    <a16:rowId xmlns="" xmlns:a16="http://schemas.microsoft.com/office/drawing/2014/main" val="10001"/>
                  </a:ext>
                </a:extLst>
              </a:tr>
              <a:tr h="330755">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1</a:t>
                      </a:r>
                    </a:p>
                  </a:txBody>
                  <a:tcPr marL="68580" marR="68580" marT="0" marB="0" anchor="b"/>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27.093.000</a:t>
                      </a:r>
                    </a:p>
                  </a:txBody>
                  <a:tcPr marL="68580" marR="68580" marT="0" marB="0" anchor="b"/>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0,91</a:t>
                      </a:r>
                    </a:p>
                  </a:txBody>
                  <a:tcPr marL="68580" marR="68580" marT="0" marB="0" anchor="b"/>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24.630.000</a:t>
                      </a:r>
                    </a:p>
                  </a:txBody>
                  <a:tcPr marL="68580" marR="68580" marT="0" marB="0" anchor="b"/>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5.578.800</a:t>
                      </a:r>
                    </a:p>
                  </a:txBody>
                  <a:tcPr marL="68580" marR="68580" marT="0" marB="0" anchor="b"/>
                </a:tc>
                <a:extLst>
                  <a:ext uri="{0D108BD9-81ED-4DB2-BD59-A6C34878D82A}">
                    <a16:rowId xmlns="" xmlns:a16="http://schemas.microsoft.com/office/drawing/2014/main" val="10002"/>
                  </a:ext>
                </a:extLst>
              </a:tr>
              <a:tr h="330755">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2</a:t>
                      </a:r>
                    </a:p>
                  </a:txBody>
                  <a:tcPr marL="68580" marR="68580" marT="0" marB="0" anchor="b"/>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27.093.000</a:t>
                      </a:r>
                    </a:p>
                  </a:txBody>
                  <a:tcPr marL="68580" marR="68580" marT="0" marB="0" anchor="b"/>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0,83</a:t>
                      </a:r>
                    </a:p>
                  </a:txBody>
                  <a:tcPr marL="68580" marR="68580" marT="0" marB="0" anchor="b"/>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22.390.909</a:t>
                      </a:r>
                    </a:p>
                  </a:txBody>
                  <a:tcPr marL="68580" marR="68580" marT="0" marB="0" anchor="b"/>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27.969.709</a:t>
                      </a:r>
                    </a:p>
                  </a:txBody>
                  <a:tcPr marL="68580" marR="68580" marT="0" marB="0" anchor="b"/>
                </a:tc>
                <a:extLst>
                  <a:ext uri="{0D108BD9-81ED-4DB2-BD59-A6C34878D82A}">
                    <a16:rowId xmlns="" xmlns:a16="http://schemas.microsoft.com/office/drawing/2014/main" val="10003"/>
                  </a:ext>
                </a:extLst>
              </a:tr>
              <a:tr h="330755">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3</a:t>
                      </a:r>
                    </a:p>
                  </a:txBody>
                  <a:tcPr marL="68580" marR="68580" marT="0" marB="0" anchor="b"/>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27.093.000</a:t>
                      </a:r>
                    </a:p>
                  </a:txBody>
                  <a:tcPr marL="68580" marR="68580" marT="0" marB="0" anchor="b"/>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0,75</a:t>
                      </a:r>
                    </a:p>
                  </a:txBody>
                  <a:tcPr marL="68580" marR="68580" marT="0" marB="0" anchor="b"/>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20.355.372</a:t>
                      </a:r>
                    </a:p>
                  </a:txBody>
                  <a:tcPr marL="68580" marR="68580" marT="0" marB="0" anchor="b"/>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48.325.081</a:t>
                      </a:r>
                    </a:p>
                  </a:txBody>
                  <a:tcPr marL="68580" marR="68580" marT="0" marB="0" anchor="b"/>
                </a:tc>
                <a:extLst>
                  <a:ext uri="{0D108BD9-81ED-4DB2-BD59-A6C34878D82A}">
                    <a16:rowId xmlns="" xmlns:a16="http://schemas.microsoft.com/office/drawing/2014/main" val="10004"/>
                  </a:ext>
                </a:extLst>
              </a:tr>
              <a:tr h="330755">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4</a:t>
                      </a:r>
                    </a:p>
                  </a:txBody>
                  <a:tcPr marL="68580" marR="68580" marT="0" marB="0" anchor="b"/>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27.093.000</a:t>
                      </a:r>
                    </a:p>
                  </a:txBody>
                  <a:tcPr marL="68580" marR="68580" marT="0" marB="0" anchor="b"/>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0,68</a:t>
                      </a:r>
                    </a:p>
                  </a:txBody>
                  <a:tcPr marL="68580" marR="68580" marT="0" marB="0" anchor="b"/>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18.504.884</a:t>
                      </a:r>
                    </a:p>
                  </a:txBody>
                  <a:tcPr marL="68580" marR="68580" marT="0" marB="0" anchor="b"/>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66.829.965</a:t>
                      </a:r>
                    </a:p>
                  </a:txBody>
                  <a:tcPr marL="68580" marR="68580" marT="0" marB="0" anchor="b"/>
                </a:tc>
                <a:extLst>
                  <a:ext uri="{0D108BD9-81ED-4DB2-BD59-A6C34878D82A}">
                    <a16:rowId xmlns="" xmlns:a16="http://schemas.microsoft.com/office/drawing/2014/main" val="10005"/>
                  </a:ext>
                </a:extLst>
              </a:tr>
              <a:tr h="330755">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5</a:t>
                      </a:r>
                    </a:p>
                  </a:txBody>
                  <a:tcPr marL="68580" marR="68580" marT="0" marB="0" anchor="b"/>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27.093.000</a:t>
                      </a:r>
                    </a:p>
                  </a:txBody>
                  <a:tcPr marL="68580" marR="68580" marT="0" marB="0" anchor="b"/>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0,62</a:t>
                      </a:r>
                    </a:p>
                  </a:txBody>
                  <a:tcPr marL="68580" marR="68580" marT="0" marB="0" anchor="b"/>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16.822.621</a:t>
                      </a:r>
                    </a:p>
                  </a:txBody>
                  <a:tcPr marL="68580" marR="68580" marT="0" marB="0" anchor="b"/>
                </a:tc>
                <a:tc>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83.652.586</a:t>
                      </a:r>
                    </a:p>
                  </a:txBody>
                  <a:tcPr marL="68580" marR="68580" marT="0" marB="0" anchor="b"/>
                </a:tc>
                <a:extLst>
                  <a:ext uri="{0D108BD9-81ED-4DB2-BD59-A6C34878D82A}">
                    <a16:rowId xmlns="" xmlns:a16="http://schemas.microsoft.com/office/drawing/2014/main" val="10006"/>
                  </a:ext>
                </a:extLst>
              </a:tr>
              <a:tr h="330755">
                <a:tc>
                  <a:txBody>
                    <a:bodyPr/>
                    <a:lstStyle/>
                    <a:p>
                      <a:pPr>
                        <a:lnSpc>
                          <a:spcPct val="115000"/>
                        </a:lnSpc>
                      </a:pPr>
                      <a:endParaRPr lang="en-US" sz="1800">
                        <a:effectLst/>
                        <a:latin typeface="Arial" charset="0"/>
                        <a:ea typeface="Arial" charset="0"/>
                        <a:cs typeface="Arial" charset="0"/>
                      </a:endParaRPr>
                    </a:p>
                  </a:txBody>
                  <a:tcPr marL="68580" marR="68580" marT="0" marB="0" anchor="b"/>
                </a:tc>
                <a:tc gridSpan="2">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Thời gian hoàn vốn</a:t>
                      </a:r>
                    </a:p>
                  </a:txBody>
                  <a:tcPr marL="68580" marR="68580" marT="0" marB="0" anchor="b"/>
                </a:tc>
                <a:tc hMerge="1">
                  <a:txBody>
                    <a:bodyPr/>
                    <a:lstStyle/>
                    <a:p>
                      <a:endParaRPr lang="en-US"/>
                    </a:p>
                  </a:txBody>
                  <a:tcPr/>
                </a:tc>
                <a:tc>
                  <a:txBody>
                    <a:bodyPr/>
                    <a:lstStyle/>
                    <a:p>
                      <a:pPr marL="0" marR="0" algn="just">
                        <a:lnSpc>
                          <a:spcPct val="115000"/>
                        </a:lnSpc>
                        <a:spcBef>
                          <a:spcPts val="600"/>
                        </a:spcBef>
                        <a:spcAft>
                          <a:spcPts val="600"/>
                        </a:spcAft>
                      </a:pPr>
                      <a:r>
                        <a:rPr lang="en-US" sz="1800" b="1" smtClean="0">
                          <a:effectLst/>
                          <a:latin typeface="Arial" charset="0"/>
                          <a:ea typeface="Arial" charset="0"/>
                          <a:cs typeface="Arial" charset="0"/>
                        </a:rPr>
                        <a:t>0,77</a:t>
                      </a:r>
                      <a:endParaRPr lang="en-US" sz="1800" b="1" dirty="0">
                        <a:effectLst/>
                        <a:latin typeface="Arial" charset="0"/>
                        <a:ea typeface="Arial" charset="0"/>
                        <a:cs typeface="Arial" charset="0"/>
                      </a:endParaRPr>
                    </a:p>
                  </a:txBody>
                  <a:tcPr marL="68580" marR="68580" marT="0" marB="0" anchor="b"/>
                </a:tc>
                <a:tc>
                  <a:txBody>
                    <a:bodyPr/>
                    <a:lstStyle/>
                    <a:p>
                      <a:pPr>
                        <a:lnSpc>
                          <a:spcPct val="115000"/>
                        </a:lnSpc>
                      </a:pPr>
                      <a:endParaRPr lang="en-US" sz="1800">
                        <a:effectLst/>
                        <a:latin typeface="Arial" charset="0"/>
                        <a:ea typeface="Arial" charset="0"/>
                        <a:cs typeface="Arial" charset="0"/>
                      </a:endParaRPr>
                    </a:p>
                  </a:txBody>
                  <a:tcPr marL="68580" marR="68580" marT="0" marB="0" anchor="b"/>
                </a:tc>
                <a:extLst>
                  <a:ext uri="{0D108BD9-81ED-4DB2-BD59-A6C34878D82A}">
                    <a16:rowId xmlns="" xmlns:a16="http://schemas.microsoft.com/office/drawing/2014/main" val="10007"/>
                  </a:ext>
                </a:extLst>
              </a:tr>
              <a:tr h="330755">
                <a:tc>
                  <a:txBody>
                    <a:bodyPr/>
                    <a:lstStyle/>
                    <a:p>
                      <a:pPr>
                        <a:lnSpc>
                          <a:spcPct val="115000"/>
                        </a:lnSpc>
                      </a:pPr>
                      <a:endParaRPr lang="en-US" sz="1800">
                        <a:effectLst/>
                        <a:latin typeface="Arial" charset="0"/>
                        <a:ea typeface="Arial" charset="0"/>
                        <a:cs typeface="Arial" charset="0"/>
                      </a:endParaRPr>
                    </a:p>
                  </a:txBody>
                  <a:tcPr marL="68580" marR="68580" marT="0" marB="0" anchor="b"/>
                </a:tc>
                <a:tc gridSpan="2">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IRR</a:t>
                      </a:r>
                    </a:p>
                  </a:txBody>
                  <a:tcPr marL="68580" marR="68580" marT="0" marB="0" anchor="b"/>
                </a:tc>
                <a:tc hMerge="1">
                  <a:txBody>
                    <a:bodyPr/>
                    <a:lstStyle/>
                    <a:p>
                      <a:endParaRPr lang="en-US"/>
                    </a:p>
                  </a:txBody>
                  <a:tcPr/>
                </a:tc>
                <a:tc>
                  <a:txBody>
                    <a:bodyPr/>
                    <a:lstStyle/>
                    <a:p>
                      <a:pPr marL="0" marR="0" algn="just">
                        <a:lnSpc>
                          <a:spcPct val="115000"/>
                        </a:lnSpc>
                        <a:spcBef>
                          <a:spcPts val="600"/>
                        </a:spcBef>
                        <a:spcAft>
                          <a:spcPts val="600"/>
                        </a:spcAft>
                      </a:pPr>
                      <a:r>
                        <a:rPr lang="en-US" sz="1800" b="1" smtClean="0">
                          <a:effectLst/>
                          <a:latin typeface="Arial" charset="0"/>
                          <a:ea typeface="Arial" charset="0"/>
                          <a:cs typeface="Arial" charset="0"/>
                        </a:rPr>
                        <a:t>140,44%</a:t>
                      </a:r>
                      <a:endParaRPr lang="en-US" sz="1800" b="1" dirty="0">
                        <a:effectLst/>
                        <a:latin typeface="Arial" charset="0"/>
                        <a:ea typeface="Arial" charset="0"/>
                        <a:cs typeface="Arial" charset="0"/>
                      </a:endParaRPr>
                    </a:p>
                  </a:txBody>
                  <a:tcPr marL="68580" marR="68580" marT="0" marB="0" anchor="b"/>
                </a:tc>
                <a:tc>
                  <a:txBody>
                    <a:bodyPr/>
                    <a:lstStyle/>
                    <a:p>
                      <a:pPr>
                        <a:lnSpc>
                          <a:spcPct val="115000"/>
                        </a:lnSpc>
                      </a:pPr>
                      <a:endParaRPr lang="en-US" sz="1800">
                        <a:effectLst/>
                        <a:latin typeface="Arial" charset="0"/>
                        <a:ea typeface="Arial" charset="0"/>
                        <a:cs typeface="Arial" charset="0"/>
                      </a:endParaRPr>
                    </a:p>
                  </a:txBody>
                  <a:tcPr marL="68580" marR="68580" marT="0" marB="0" anchor="b"/>
                </a:tc>
                <a:extLst>
                  <a:ext uri="{0D108BD9-81ED-4DB2-BD59-A6C34878D82A}">
                    <a16:rowId xmlns="" xmlns:a16="http://schemas.microsoft.com/office/drawing/2014/main" val="10008"/>
                  </a:ext>
                </a:extLst>
              </a:tr>
              <a:tr h="330755">
                <a:tc>
                  <a:txBody>
                    <a:bodyPr/>
                    <a:lstStyle/>
                    <a:p>
                      <a:pPr>
                        <a:lnSpc>
                          <a:spcPct val="115000"/>
                        </a:lnSpc>
                      </a:pPr>
                      <a:endParaRPr lang="en-US" sz="1800">
                        <a:effectLst/>
                        <a:latin typeface="Arial" charset="0"/>
                        <a:ea typeface="Arial" charset="0"/>
                        <a:cs typeface="Arial" charset="0"/>
                      </a:endParaRPr>
                    </a:p>
                  </a:txBody>
                  <a:tcPr marL="68580" marR="68580" marT="0" marB="0" anchor="b"/>
                </a:tc>
                <a:tc gridSpan="2">
                  <a:txBody>
                    <a:bodyPr/>
                    <a:lstStyle/>
                    <a:p>
                      <a:pPr marL="0" marR="0" algn="just">
                        <a:lnSpc>
                          <a:spcPct val="115000"/>
                        </a:lnSpc>
                        <a:spcBef>
                          <a:spcPts val="600"/>
                        </a:spcBef>
                        <a:spcAft>
                          <a:spcPts val="600"/>
                        </a:spcAft>
                      </a:pPr>
                      <a:r>
                        <a:rPr lang="en-US" sz="1800">
                          <a:effectLst/>
                          <a:latin typeface="Arial" charset="0"/>
                          <a:ea typeface="Arial" charset="0"/>
                          <a:cs typeface="Arial" charset="0"/>
                        </a:rPr>
                        <a:t>NPV</a:t>
                      </a:r>
                    </a:p>
                  </a:txBody>
                  <a:tcPr marL="68580" marR="68580" marT="0" marB="0" anchor="b"/>
                </a:tc>
                <a:tc hMerge="1">
                  <a:txBody>
                    <a:bodyPr/>
                    <a:lstStyle/>
                    <a:p>
                      <a:endParaRPr lang="en-US"/>
                    </a:p>
                  </a:txBody>
                  <a:tcPr/>
                </a:tc>
                <a:tc>
                  <a:txBody>
                    <a:bodyPr/>
                    <a:lstStyle/>
                    <a:p>
                      <a:pPr marL="0" marR="0" algn="just">
                        <a:lnSpc>
                          <a:spcPct val="115000"/>
                        </a:lnSpc>
                        <a:spcBef>
                          <a:spcPts val="600"/>
                        </a:spcBef>
                        <a:spcAft>
                          <a:spcPts val="600"/>
                        </a:spcAft>
                      </a:pPr>
                      <a:r>
                        <a:rPr lang="en-US" sz="1800" b="1" dirty="0" smtClean="0">
                          <a:effectLst/>
                          <a:latin typeface="Arial" charset="0"/>
                          <a:ea typeface="Arial" charset="0"/>
                          <a:cs typeface="Arial" charset="0"/>
                        </a:rPr>
                        <a:t>83.652.586</a:t>
                      </a:r>
                      <a:endParaRPr lang="en-US" sz="1800" b="1" dirty="0">
                        <a:effectLst/>
                        <a:latin typeface="Arial" charset="0"/>
                        <a:ea typeface="Arial" charset="0"/>
                        <a:cs typeface="Arial" charset="0"/>
                      </a:endParaRPr>
                    </a:p>
                  </a:txBody>
                  <a:tcPr marL="68580" marR="68580" marT="0" marB="0" anchor="b"/>
                </a:tc>
                <a:tc>
                  <a:txBody>
                    <a:bodyPr/>
                    <a:lstStyle/>
                    <a:p>
                      <a:pPr>
                        <a:lnSpc>
                          <a:spcPct val="115000"/>
                        </a:lnSpc>
                      </a:pPr>
                      <a:endParaRPr lang="en-US" sz="1800" dirty="0">
                        <a:effectLst/>
                        <a:latin typeface="Arial" charset="0"/>
                        <a:ea typeface="Arial" charset="0"/>
                        <a:cs typeface="Arial" charset="0"/>
                      </a:endParaRPr>
                    </a:p>
                  </a:txBody>
                  <a:tcPr marL="68580" marR="68580" marT="0" marB="0" anchor="b"/>
                </a:tc>
                <a:extLst>
                  <a:ext uri="{0D108BD9-81ED-4DB2-BD59-A6C34878D82A}">
                    <a16:rowId xmlns="" xmlns:a16="http://schemas.microsoft.com/office/drawing/2014/main" val="10009"/>
                  </a:ext>
                </a:extLst>
              </a:tr>
            </a:tbl>
          </a:graphicData>
        </a:graphic>
      </p:graphicFrame>
      <p:sp>
        <p:nvSpPr>
          <p:cNvPr id="5" name="Rectangle 4"/>
          <p:cNvSpPr/>
          <p:nvPr/>
        </p:nvSpPr>
        <p:spPr>
          <a:xfrm>
            <a:off x="931646" y="5427485"/>
            <a:ext cx="5985934" cy="830997"/>
          </a:xfrm>
          <a:prstGeom prst="rect">
            <a:avLst/>
          </a:prstGeom>
        </p:spPr>
        <p:txBody>
          <a:bodyPr wrap="none">
            <a:spAutoFit/>
          </a:bodyPr>
          <a:lstStyle/>
          <a:p>
            <a:r>
              <a:rPr lang="vi-VN" sz="2400" dirty="0" smtClean="0">
                <a:latin typeface="Arial" charset="0"/>
                <a:ea typeface="Arial" charset="0"/>
                <a:cs typeface="Arial" charset="0"/>
              </a:rPr>
              <a:t>- Chi phí hóa chất giảm </a:t>
            </a:r>
            <a:r>
              <a:rPr lang="vi-VN" sz="2400" dirty="0">
                <a:latin typeface="Arial" charset="0"/>
                <a:ea typeface="Arial" charset="0"/>
                <a:cs typeface="Arial" charset="0"/>
              </a:rPr>
              <a:t>khoảng </a:t>
            </a:r>
            <a:r>
              <a:rPr lang="vi-VN" sz="2400">
                <a:latin typeface="Arial" charset="0"/>
                <a:ea typeface="Arial" charset="0"/>
                <a:cs typeface="Arial" charset="0"/>
              </a:rPr>
              <a:t>9 </a:t>
            </a:r>
            <a:r>
              <a:rPr lang="vi-VN" sz="2400" smtClean="0">
                <a:latin typeface="Arial" charset="0"/>
                <a:ea typeface="Arial" charset="0"/>
                <a:cs typeface="Arial" charset="0"/>
              </a:rPr>
              <a:t>triệu </a:t>
            </a:r>
            <a:r>
              <a:rPr lang="vi-VN" sz="2400" dirty="0" smtClean="0">
                <a:latin typeface="Arial" charset="0"/>
                <a:ea typeface="Arial" charset="0"/>
                <a:cs typeface="Arial" charset="0"/>
              </a:rPr>
              <a:t>/vụ</a:t>
            </a:r>
            <a:r>
              <a:rPr lang="en-US" sz="2400" dirty="0" smtClean="0">
                <a:latin typeface="Arial" charset="0"/>
                <a:ea typeface="Arial" charset="0"/>
                <a:cs typeface="Arial" charset="0"/>
              </a:rPr>
              <a:t> </a:t>
            </a:r>
          </a:p>
          <a:p>
            <a:r>
              <a:rPr lang="en-US" sz="2400" dirty="0" smtClean="0">
                <a:latin typeface="Arial" charset="0"/>
                <a:ea typeface="Arial" charset="0"/>
                <a:cs typeface="Arial" charset="0"/>
              </a:rPr>
              <a:t>- </a:t>
            </a:r>
            <a:r>
              <a:rPr lang="en-US" sz="2400" dirty="0" err="1" smtClean="0">
                <a:latin typeface="Arial" charset="0"/>
                <a:ea typeface="Arial" charset="0"/>
                <a:cs typeface="Arial" charset="0"/>
              </a:rPr>
              <a:t>Không</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xảy</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ra</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dịch</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bệnh</a:t>
            </a:r>
            <a:endParaRPr lang="en-US" sz="2400" dirty="0">
              <a:latin typeface="Arial" charset="0"/>
              <a:ea typeface="Arial" charset="0"/>
              <a:cs typeface="Arial" charset="0"/>
            </a:endParaRPr>
          </a:p>
        </p:txBody>
      </p:sp>
      <p:sp>
        <p:nvSpPr>
          <p:cNvPr id="3" name="Slide Number Placeholder 2"/>
          <p:cNvSpPr>
            <a:spLocks noGrp="1"/>
          </p:cNvSpPr>
          <p:nvPr>
            <p:ph type="sldNum" sz="quarter" idx="12"/>
          </p:nvPr>
        </p:nvSpPr>
        <p:spPr/>
        <p:txBody>
          <a:bodyPr/>
          <a:lstStyle/>
          <a:p>
            <a:fld id="{5D3FEEAC-6021-184A-936A-D26E75467C87}" type="slidenum">
              <a:rPr lang="en-US" smtClean="0"/>
              <a:t>32</a:t>
            </a:fld>
            <a:endParaRPr lang="en-US"/>
          </a:p>
        </p:txBody>
      </p:sp>
    </p:spTree>
    <p:extLst>
      <p:ext uri="{BB962C8B-B14F-4D97-AF65-F5344CB8AC3E}">
        <p14:creationId xmlns:p14="http://schemas.microsoft.com/office/powerpoint/2010/main" val="8233788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7477"/>
            <a:ext cx="7886700" cy="739773"/>
          </a:xfrm>
        </p:spPr>
        <p:txBody>
          <a:bodyPr>
            <a:noAutofit/>
          </a:bodyPr>
          <a:lstStyle/>
          <a:p>
            <a:pPr algn="ctr"/>
            <a:r>
              <a:rPr lang="en-US" sz="2800" dirty="0" err="1" smtClean="0">
                <a:latin typeface="Arial" charset="0"/>
                <a:ea typeface="Arial" charset="0"/>
                <a:cs typeface="Arial" charset="0"/>
              </a:rPr>
              <a:t>Tôm</a:t>
            </a:r>
            <a:r>
              <a:rPr lang="en-US" sz="2800" dirty="0" smtClean="0">
                <a:latin typeface="Arial" charset="0"/>
                <a:ea typeface="Arial" charset="0"/>
                <a:cs typeface="Arial" charset="0"/>
              </a:rPr>
              <a:t> </a:t>
            </a:r>
            <a:r>
              <a:rPr lang="en-US" sz="2800" dirty="0" err="1" smtClean="0">
                <a:latin typeface="Arial" charset="0"/>
                <a:ea typeface="Arial" charset="0"/>
                <a:cs typeface="Arial" charset="0"/>
              </a:rPr>
              <a:t>tảo</a:t>
            </a:r>
            <a:r>
              <a:rPr lang="en-US" sz="2800" dirty="0" smtClean="0">
                <a:latin typeface="Arial" charset="0"/>
                <a:ea typeface="Arial" charset="0"/>
                <a:cs typeface="Arial" charset="0"/>
              </a:rPr>
              <a:t>: </a:t>
            </a:r>
            <a:r>
              <a:rPr lang="en-US" sz="2800" dirty="0" err="1" smtClean="0">
                <a:latin typeface="Arial" charset="0"/>
                <a:ea typeface="Arial" charset="0"/>
                <a:cs typeface="Arial" charset="0"/>
              </a:rPr>
              <a:t>Bình</a:t>
            </a:r>
            <a:r>
              <a:rPr lang="en-US" sz="2800" dirty="0" smtClean="0">
                <a:latin typeface="Arial" charset="0"/>
                <a:ea typeface="Arial" charset="0"/>
                <a:cs typeface="Arial" charset="0"/>
              </a:rPr>
              <a:t> </a:t>
            </a:r>
            <a:r>
              <a:rPr lang="en-US" sz="2800" dirty="0" err="1" smtClean="0">
                <a:latin typeface="Arial" charset="0"/>
                <a:ea typeface="Arial" charset="0"/>
                <a:cs typeface="Arial" charset="0"/>
              </a:rPr>
              <a:t>Định</a:t>
            </a:r>
            <a:r>
              <a:rPr lang="en-US" sz="2800" dirty="0" smtClean="0">
                <a:latin typeface="Arial" charset="0"/>
                <a:ea typeface="Arial" charset="0"/>
                <a:cs typeface="Arial" charset="0"/>
              </a:rPr>
              <a:t/>
            </a:r>
            <a:br>
              <a:rPr lang="en-US" sz="2800" dirty="0" smtClean="0">
                <a:latin typeface="Arial" charset="0"/>
                <a:ea typeface="Arial" charset="0"/>
                <a:cs typeface="Arial" charset="0"/>
              </a:rPr>
            </a:br>
            <a:r>
              <a:rPr lang="en-US" sz="2800" dirty="0" err="1" smtClean="0">
                <a:latin typeface="Arial" charset="0"/>
                <a:ea typeface="Arial" charset="0"/>
                <a:cs typeface="Arial" charset="0"/>
              </a:rPr>
              <a:t>Thưc</a:t>
            </a:r>
            <a:r>
              <a:rPr lang="en-US" sz="2800" dirty="0" smtClean="0">
                <a:latin typeface="Arial" charset="0"/>
                <a:ea typeface="Arial" charset="0"/>
                <a:cs typeface="Arial" charset="0"/>
              </a:rPr>
              <a:t> </a:t>
            </a:r>
            <a:r>
              <a:rPr lang="en-US" sz="2800" dirty="0" err="1" smtClean="0">
                <a:latin typeface="Arial" charset="0"/>
                <a:ea typeface="Arial" charset="0"/>
                <a:cs typeface="Arial" charset="0"/>
              </a:rPr>
              <a:t>hiện</a:t>
            </a:r>
            <a:r>
              <a:rPr lang="en-US" sz="2800" dirty="0" smtClean="0">
                <a:latin typeface="Arial" charset="0"/>
                <a:ea typeface="Arial" charset="0"/>
                <a:cs typeface="Arial" charset="0"/>
              </a:rPr>
              <a:t> </a:t>
            </a:r>
            <a:r>
              <a:rPr lang="en-US" sz="2800" dirty="0" err="1" smtClean="0">
                <a:latin typeface="Arial" charset="0"/>
                <a:ea typeface="Arial" charset="0"/>
                <a:cs typeface="Arial" charset="0"/>
              </a:rPr>
              <a:t>tại</a:t>
            </a:r>
            <a:r>
              <a:rPr lang="en-US" sz="2800" dirty="0" smtClean="0">
                <a:latin typeface="Arial" charset="0"/>
                <a:ea typeface="Arial" charset="0"/>
                <a:cs typeface="Arial" charset="0"/>
              </a:rPr>
              <a:t> CS </a:t>
            </a:r>
            <a:r>
              <a:rPr lang="en-US" sz="2800" dirty="0" err="1" smtClean="0">
                <a:latin typeface="Arial" charset="0"/>
                <a:ea typeface="Arial" charset="0"/>
                <a:cs typeface="Arial" charset="0"/>
              </a:rPr>
              <a:t>Đồng</a:t>
            </a:r>
            <a:r>
              <a:rPr lang="en-US" sz="2800" dirty="0" smtClean="0">
                <a:latin typeface="Arial" charset="0"/>
                <a:ea typeface="Arial" charset="0"/>
                <a:cs typeface="Arial" charset="0"/>
              </a:rPr>
              <a:t> Minh </a:t>
            </a:r>
            <a:r>
              <a:rPr lang="en-US" sz="2800" dirty="0" err="1" smtClean="0">
                <a:latin typeface="Arial" charset="0"/>
                <a:ea typeface="Arial" charset="0"/>
                <a:cs typeface="Arial" charset="0"/>
              </a:rPr>
              <a:t>Tịnh</a:t>
            </a:r>
            <a:r>
              <a:rPr lang="en-US" sz="2800" dirty="0" smtClean="0">
                <a:latin typeface="Arial" charset="0"/>
                <a:ea typeface="Arial" charset="0"/>
                <a:cs typeface="Arial" charset="0"/>
              </a:rPr>
              <a:t>, </a:t>
            </a:r>
            <a:r>
              <a:rPr lang="en-US" sz="2800" dirty="0" err="1" smtClean="0">
                <a:latin typeface="Arial" charset="0"/>
                <a:ea typeface="Arial" charset="0"/>
                <a:cs typeface="Arial" charset="0"/>
              </a:rPr>
              <a:t>Tuy</a:t>
            </a:r>
            <a:r>
              <a:rPr lang="en-US" sz="2800" dirty="0" smtClean="0">
                <a:latin typeface="Arial" charset="0"/>
                <a:ea typeface="Arial" charset="0"/>
                <a:cs typeface="Arial" charset="0"/>
              </a:rPr>
              <a:t> </a:t>
            </a:r>
            <a:r>
              <a:rPr lang="en-US" sz="2800" dirty="0" err="1" smtClean="0">
                <a:latin typeface="Arial" charset="0"/>
                <a:ea typeface="Arial" charset="0"/>
                <a:cs typeface="Arial" charset="0"/>
              </a:rPr>
              <a:t>Phước</a:t>
            </a:r>
            <a:endParaRPr lang="en-US" sz="2800" dirty="0">
              <a:latin typeface="Arial" charset="0"/>
              <a:ea typeface="Arial" charset="0"/>
              <a:cs typeface="Arial" charset="0"/>
            </a:endParaRPr>
          </a:p>
        </p:txBody>
      </p:sp>
      <p:sp>
        <p:nvSpPr>
          <p:cNvPr id="3" name="Content Placeholder 2"/>
          <p:cNvSpPr>
            <a:spLocks noGrp="1"/>
          </p:cNvSpPr>
          <p:nvPr>
            <p:ph idx="1"/>
          </p:nvPr>
        </p:nvSpPr>
        <p:spPr/>
        <p:txBody>
          <a:bodyPr/>
          <a:lstStyle/>
          <a:p>
            <a:endParaRPr lang="en-US"/>
          </a:p>
        </p:txBody>
      </p:sp>
      <p:pic>
        <p:nvPicPr>
          <p:cNvPr id="4" name="Picture 3" descr="C:\Users\ADMINI~1\AppData\Local\Temp\Rar$DIa4384.26311\Bình-Định-MB Tổng thể-1.jpg"/>
          <p:cNvPicPr/>
          <p:nvPr/>
        </p:nvPicPr>
        <p:blipFill rotWithShape="1">
          <a:blip r:embed="rId2" cstate="email">
            <a:extLst>
              <a:ext uri="{28A0092B-C50C-407E-A947-70E740481C1C}">
                <a14:useLocalDpi xmlns:a14="http://schemas.microsoft.com/office/drawing/2010/main"/>
              </a:ext>
            </a:extLst>
          </a:blip>
          <a:srcRect l="8731" t="13700" r="18936" b="3026"/>
          <a:stretch/>
        </p:blipFill>
        <p:spPr bwMode="auto">
          <a:xfrm>
            <a:off x="3949700" y="1425257"/>
            <a:ext cx="4864100" cy="4578985"/>
          </a:xfrm>
          <a:prstGeom prst="rect">
            <a:avLst/>
          </a:prstGeom>
          <a:noFill/>
          <a:ln>
            <a:noFill/>
          </a:ln>
          <a:extLst>
            <a:ext uri="{53640926-AAD7-44D8-BBD7-CCE9431645EC}">
              <a14:shadowObscured xmlns:a14="http://schemas.microsoft.com/office/drawing/2010/main"/>
            </a:ext>
          </a:extLst>
        </p:spPr>
      </p:pic>
      <p:sp useBgFill="1">
        <p:nvSpPr>
          <p:cNvPr id="5" name="Rectangle 4"/>
          <p:cNvSpPr/>
          <p:nvPr/>
        </p:nvSpPr>
        <p:spPr>
          <a:xfrm>
            <a:off x="31750" y="1225460"/>
            <a:ext cx="3619500" cy="1200329"/>
          </a:xfrm>
          <a:prstGeom prst="rect">
            <a:avLst/>
          </a:prstGeom>
        </p:spPr>
        <p:txBody>
          <a:bodyPr wrap="square">
            <a:spAutoFit/>
          </a:bodyPr>
          <a:lstStyle/>
          <a:p>
            <a:r>
              <a:rPr lang="fr-FR" sz="2400" dirty="0" smtClean="0">
                <a:latin typeface="Arial" charset="0"/>
                <a:ea typeface="Arial" charset="0"/>
                <a:cs typeface="Arial" charset="0"/>
              </a:rPr>
              <a:t>- </a:t>
            </a:r>
            <a:r>
              <a:rPr lang="fr-FR" sz="2400" dirty="0" err="1" smtClean="0">
                <a:latin typeface="Arial" charset="0"/>
                <a:ea typeface="Arial" charset="0"/>
                <a:cs typeface="Arial" charset="0"/>
              </a:rPr>
              <a:t>Diện</a:t>
            </a:r>
            <a:r>
              <a:rPr lang="fr-FR" sz="2400" dirty="0" smtClean="0">
                <a:latin typeface="Arial" charset="0"/>
                <a:ea typeface="Arial" charset="0"/>
                <a:cs typeface="Arial" charset="0"/>
              </a:rPr>
              <a:t> </a:t>
            </a:r>
            <a:r>
              <a:rPr lang="fr-FR" sz="2400" dirty="0" err="1">
                <a:latin typeface="Arial" charset="0"/>
                <a:ea typeface="Arial" charset="0"/>
                <a:cs typeface="Arial" charset="0"/>
              </a:rPr>
              <a:t>tích</a:t>
            </a:r>
            <a:r>
              <a:rPr lang="fr-FR" sz="2400" dirty="0">
                <a:latin typeface="Arial" charset="0"/>
                <a:ea typeface="Arial" charset="0"/>
                <a:cs typeface="Arial" charset="0"/>
              </a:rPr>
              <a:t> 2.500 </a:t>
            </a:r>
            <a:r>
              <a:rPr lang="fr-FR" sz="2400" dirty="0" smtClean="0">
                <a:latin typeface="Arial" charset="0"/>
                <a:ea typeface="Arial" charset="0"/>
                <a:cs typeface="Arial" charset="0"/>
              </a:rPr>
              <a:t>m</a:t>
            </a:r>
            <a:r>
              <a:rPr lang="fr-FR" sz="2400" baseline="30000" dirty="0" smtClean="0">
                <a:latin typeface="Arial" charset="0"/>
                <a:ea typeface="Arial" charset="0"/>
                <a:cs typeface="Arial" charset="0"/>
              </a:rPr>
              <a:t>2</a:t>
            </a:r>
          </a:p>
          <a:p>
            <a:r>
              <a:rPr lang="fr-FR" sz="2400" dirty="0" smtClean="0">
                <a:latin typeface="Arial" charset="0"/>
                <a:ea typeface="Arial" charset="0"/>
                <a:cs typeface="Arial" charset="0"/>
              </a:rPr>
              <a:t>- </a:t>
            </a:r>
            <a:r>
              <a:rPr lang="fr-FR" sz="2400" dirty="0" err="1" smtClean="0">
                <a:latin typeface="Arial" charset="0"/>
                <a:ea typeface="Arial" charset="0"/>
                <a:cs typeface="Arial" charset="0"/>
              </a:rPr>
              <a:t>Nuôi</a:t>
            </a:r>
            <a:r>
              <a:rPr lang="fr-FR" sz="2400" dirty="0" smtClean="0">
                <a:latin typeface="Arial" charset="0"/>
                <a:ea typeface="Arial" charset="0"/>
                <a:cs typeface="Arial" charset="0"/>
              </a:rPr>
              <a:t> 2 </a:t>
            </a:r>
            <a:r>
              <a:rPr lang="fr-FR" sz="2400" dirty="0" err="1" smtClean="0">
                <a:latin typeface="Arial" charset="0"/>
                <a:ea typeface="Arial" charset="0"/>
                <a:cs typeface="Arial" charset="0"/>
              </a:rPr>
              <a:t>giai</a:t>
            </a:r>
            <a:r>
              <a:rPr lang="fr-FR" sz="2400" dirty="0" smtClean="0">
                <a:latin typeface="Arial" charset="0"/>
                <a:ea typeface="Arial" charset="0"/>
                <a:cs typeface="Arial" charset="0"/>
              </a:rPr>
              <a:t> </a:t>
            </a:r>
            <a:r>
              <a:rPr lang="fr-FR" sz="2400" dirty="0" err="1" smtClean="0">
                <a:latin typeface="Arial" charset="0"/>
                <a:ea typeface="Arial" charset="0"/>
                <a:cs typeface="Arial" charset="0"/>
              </a:rPr>
              <a:t>đoạn</a:t>
            </a:r>
            <a:endParaRPr lang="fr-FR" sz="2400" dirty="0" smtClean="0">
              <a:latin typeface="Arial" charset="0"/>
              <a:ea typeface="Arial" charset="0"/>
              <a:cs typeface="Arial" charset="0"/>
            </a:endParaRPr>
          </a:p>
          <a:p>
            <a:r>
              <a:rPr lang="fr-FR" sz="2400" dirty="0" smtClean="0">
                <a:latin typeface="Arial" charset="0"/>
                <a:ea typeface="Arial" charset="0"/>
                <a:cs typeface="Arial" charset="0"/>
              </a:rPr>
              <a:t>- </a:t>
            </a:r>
            <a:r>
              <a:rPr lang="fr-FR" sz="2400" dirty="0" err="1" smtClean="0">
                <a:latin typeface="Arial" charset="0"/>
                <a:ea typeface="Arial" charset="0"/>
                <a:cs typeface="Arial" charset="0"/>
              </a:rPr>
              <a:t>Mật</a:t>
            </a:r>
            <a:r>
              <a:rPr lang="fr-FR" sz="2400" dirty="0" smtClean="0">
                <a:latin typeface="Arial" charset="0"/>
                <a:ea typeface="Arial" charset="0"/>
                <a:cs typeface="Arial" charset="0"/>
              </a:rPr>
              <a:t> </a:t>
            </a:r>
            <a:r>
              <a:rPr lang="fr-FR" sz="2400" dirty="0" err="1" smtClean="0">
                <a:latin typeface="Arial" charset="0"/>
                <a:ea typeface="Arial" charset="0"/>
                <a:cs typeface="Arial" charset="0"/>
              </a:rPr>
              <a:t>độ</a:t>
            </a:r>
            <a:r>
              <a:rPr lang="fr-FR" sz="2400" dirty="0" smtClean="0">
                <a:latin typeface="Arial" charset="0"/>
                <a:ea typeface="Arial" charset="0"/>
                <a:cs typeface="Arial" charset="0"/>
              </a:rPr>
              <a:t>: </a:t>
            </a:r>
            <a:r>
              <a:rPr lang="en-US" sz="2400" dirty="0">
                <a:latin typeface="Arial" charset="0"/>
                <a:ea typeface="Arial" charset="0"/>
                <a:cs typeface="Arial" charset="0"/>
              </a:rPr>
              <a:t>120 con/m</a:t>
            </a:r>
            <a:r>
              <a:rPr lang="en-US" sz="2400" baseline="30000" dirty="0">
                <a:latin typeface="Arial" charset="0"/>
                <a:ea typeface="Arial" charset="0"/>
                <a:cs typeface="Arial" charset="0"/>
              </a:rPr>
              <a:t>2</a:t>
            </a:r>
            <a:r>
              <a:rPr lang="en-US" sz="2400" dirty="0" smtClean="0">
                <a:latin typeface="Arial" charset="0"/>
                <a:ea typeface="Arial" charset="0"/>
                <a:cs typeface="Arial" charset="0"/>
              </a:rPr>
              <a:t> </a:t>
            </a:r>
            <a:endParaRPr lang="en-US" sz="2400" dirty="0">
              <a:latin typeface="Arial" charset="0"/>
              <a:ea typeface="Arial" charset="0"/>
              <a:cs typeface="Arial"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45" y="3813463"/>
            <a:ext cx="4059382" cy="3044537"/>
          </a:xfrm>
          <a:prstGeom prst="rect">
            <a:avLst/>
          </a:prstGeom>
        </p:spPr>
      </p:pic>
      <p:sp>
        <p:nvSpPr>
          <p:cNvPr id="7" name="Slide Number Placeholder 6"/>
          <p:cNvSpPr>
            <a:spLocks noGrp="1"/>
          </p:cNvSpPr>
          <p:nvPr>
            <p:ph type="sldNum" sz="quarter" idx="12"/>
          </p:nvPr>
        </p:nvSpPr>
        <p:spPr/>
        <p:txBody>
          <a:bodyPr/>
          <a:lstStyle/>
          <a:p>
            <a:fld id="{5D3FEEAC-6021-184A-936A-D26E75467C87}" type="slidenum">
              <a:rPr lang="en-US" smtClean="0"/>
              <a:t>33</a:t>
            </a:fld>
            <a:endParaRPr lang="en-US"/>
          </a:p>
        </p:txBody>
      </p:sp>
    </p:spTree>
    <p:extLst>
      <p:ext uri="{BB962C8B-B14F-4D97-AF65-F5344CB8AC3E}">
        <p14:creationId xmlns:p14="http://schemas.microsoft.com/office/powerpoint/2010/main" val="15619399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3286"/>
            <a:ext cx="7886700" cy="532945"/>
          </a:xfrm>
        </p:spPr>
        <p:txBody>
          <a:bodyPr>
            <a:normAutofit/>
          </a:bodyPr>
          <a:lstStyle/>
          <a:p>
            <a:pPr algn="ctr"/>
            <a:r>
              <a:rPr lang="en-US" sz="3200" dirty="0" err="1" smtClean="0">
                <a:latin typeface="Arial" charset="0"/>
                <a:ea typeface="Arial" charset="0"/>
                <a:cs typeface="Arial" charset="0"/>
              </a:rPr>
              <a:t>Tôm</a:t>
            </a:r>
            <a:r>
              <a:rPr lang="en-US" sz="3200" dirty="0" smtClean="0">
                <a:latin typeface="Arial" charset="0"/>
                <a:ea typeface="Arial" charset="0"/>
                <a:cs typeface="Arial" charset="0"/>
              </a:rPr>
              <a:t> </a:t>
            </a:r>
            <a:r>
              <a:rPr lang="en-US" sz="3200" dirty="0" err="1" smtClean="0">
                <a:latin typeface="Arial" charset="0"/>
                <a:ea typeface="Arial" charset="0"/>
                <a:cs typeface="Arial" charset="0"/>
              </a:rPr>
              <a:t>tảo-Bình</a:t>
            </a:r>
            <a:r>
              <a:rPr lang="en-US" sz="3200" dirty="0" smtClean="0">
                <a:latin typeface="Arial" charset="0"/>
                <a:ea typeface="Arial" charset="0"/>
                <a:cs typeface="Arial" charset="0"/>
              </a:rPr>
              <a:t> </a:t>
            </a:r>
            <a:r>
              <a:rPr lang="en-US" sz="3200" dirty="0" err="1" smtClean="0">
                <a:latin typeface="Arial" charset="0"/>
                <a:ea typeface="Arial" charset="0"/>
                <a:cs typeface="Arial" charset="0"/>
              </a:rPr>
              <a:t>Định</a:t>
            </a:r>
            <a:endParaRPr lang="en-US" sz="3200" dirty="0">
              <a:latin typeface="Arial" charset="0"/>
              <a:ea typeface="Arial" charset="0"/>
              <a:cs typeface="Arial" charset="0"/>
            </a:endParaRP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5D3FEEAC-6021-184A-936A-D26E75467C87}" type="slidenum">
              <a:rPr lang="en-US" smtClean="0"/>
              <a:t>34</a:t>
            </a:fld>
            <a:endParaRPr lang="en-US"/>
          </a:p>
        </p:txBody>
      </p:sp>
      <p:sp>
        <p:nvSpPr>
          <p:cNvPr id="5" name="AutoShape 2" descr="mage result for CP Bio Plus"/>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6" name="Picture 4" descr="hông có mô tả ảnh."/>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744664"/>
            <a:ext cx="3195560" cy="497681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ông có mô tả ảnh."/>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71174" y="696231"/>
            <a:ext cx="4172826" cy="6165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5531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t="22222"/>
          <a:stretch/>
        </p:blipFill>
        <p:spPr>
          <a:xfrm>
            <a:off x="5597237" y="1181150"/>
            <a:ext cx="3546764" cy="5676850"/>
          </a:xfrm>
          <a:prstGeom prst="rect">
            <a:avLst/>
          </a:prstGeom>
        </p:spPr>
      </p:pic>
      <p:sp>
        <p:nvSpPr>
          <p:cNvPr id="2" name="Title 1"/>
          <p:cNvSpPr>
            <a:spLocks noGrp="1"/>
          </p:cNvSpPr>
          <p:nvPr>
            <p:ph type="title"/>
          </p:nvPr>
        </p:nvSpPr>
        <p:spPr>
          <a:xfrm>
            <a:off x="628650" y="67595"/>
            <a:ext cx="7886700" cy="613442"/>
          </a:xfrm>
        </p:spPr>
        <p:txBody>
          <a:bodyPr>
            <a:normAutofit/>
          </a:bodyPr>
          <a:lstStyle/>
          <a:p>
            <a:pPr algn="ctr"/>
            <a:r>
              <a:rPr lang="en-US" sz="2800" b="1" dirty="0" err="1" smtClean="0">
                <a:latin typeface="Arial" charset="0"/>
                <a:ea typeface="Arial" charset="0"/>
                <a:cs typeface="Arial" charset="0"/>
              </a:rPr>
              <a:t>Tôm</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tảo</a:t>
            </a:r>
            <a:r>
              <a:rPr lang="en-US" sz="2800" b="1" dirty="0">
                <a:latin typeface="Arial" charset="0"/>
                <a:ea typeface="Arial" charset="0"/>
                <a:cs typeface="Arial" charset="0"/>
              </a:rPr>
              <a:t>:</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Bình</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Định</a:t>
            </a:r>
            <a:r>
              <a:rPr lang="en-US" sz="2800" b="1" dirty="0" smtClean="0">
                <a:latin typeface="Arial" charset="0"/>
                <a:ea typeface="Arial" charset="0"/>
                <a:cs typeface="Arial" charset="0"/>
              </a:rPr>
              <a:t> </a:t>
            </a:r>
            <a:r>
              <a:rPr lang="mr-IN" sz="2800" b="1" dirty="0" smtClean="0">
                <a:latin typeface="Arial" charset="0"/>
                <a:ea typeface="Arial" charset="0"/>
                <a:cs typeface="Arial" charset="0"/>
              </a:rPr>
              <a:t>–</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Hiệu</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quả</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giảm</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chất</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thải</a:t>
            </a:r>
            <a:endParaRPr lang="en-US" sz="2800" b="1" dirty="0">
              <a:latin typeface="Arial" charset="0"/>
              <a:ea typeface="Arial" charset="0"/>
              <a:cs typeface="Arial" charset="0"/>
            </a:endParaRPr>
          </a:p>
        </p:txBody>
      </p:sp>
      <p:sp>
        <p:nvSpPr>
          <p:cNvPr id="3" name="Content Placeholder 2"/>
          <p:cNvSpPr>
            <a:spLocks noGrp="1"/>
          </p:cNvSpPr>
          <p:nvPr>
            <p:ph idx="1"/>
          </p:nvPr>
        </p:nvSpPr>
        <p:spPr>
          <a:xfrm>
            <a:off x="0" y="855806"/>
            <a:ext cx="5597236" cy="4351338"/>
          </a:xfrm>
        </p:spPr>
        <p:txBody>
          <a:bodyPr>
            <a:normAutofit/>
          </a:bodyPr>
          <a:lstStyle/>
          <a:p>
            <a:pPr>
              <a:lnSpc>
                <a:spcPct val="100000"/>
              </a:lnSpc>
            </a:pPr>
            <a:r>
              <a:rPr lang="en-US" sz="2400" dirty="0" err="1" smtClean="0">
                <a:latin typeface="Arial" charset="0"/>
                <a:ea typeface="Arial" charset="0"/>
                <a:cs typeface="Arial" charset="0"/>
              </a:rPr>
              <a:t>Ao</a:t>
            </a:r>
            <a:r>
              <a:rPr lang="en-US" sz="2400" dirty="0" smtClean="0">
                <a:latin typeface="Arial" charset="0"/>
                <a:ea typeface="Arial" charset="0"/>
                <a:cs typeface="Arial" charset="0"/>
              </a:rPr>
              <a:t> 1: 770 kg, </a:t>
            </a:r>
            <a:r>
              <a:rPr lang="en-US" sz="2400" dirty="0" err="1" smtClean="0">
                <a:latin typeface="Arial" charset="0"/>
                <a:ea typeface="Arial" charset="0"/>
                <a:cs typeface="Arial" charset="0"/>
              </a:rPr>
              <a:t>giảm</a:t>
            </a:r>
            <a:r>
              <a:rPr lang="en-US" sz="2400" dirty="0" smtClean="0">
                <a:latin typeface="Arial" charset="0"/>
                <a:ea typeface="Arial" charset="0"/>
                <a:cs typeface="Arial" charset="0"/>
              </a:rPr>
              <a:t> </a:t>
            </a:r>
            <a:r>
              <a:rPr lang="en-US" sz="2400" b="1" i="1" dirty="0">
                <a:latin typeface="Arial" charset="0"/>
                <a:ea typeface="Arial" charset="0"/>
                <a:cs typeface="Arial" charset="0"/>
              </a:rPr>
              <a:t>28,81</a:t>
            </a:r>
            <a:r>
              <a:rPr lang="en-US" sz="2400" dirty="0">
                <a:latin typeface="Arial" charset="0"/>
                <a:ea typeface="Arial" charset="0"/>
                <a:cs typeface="Arial" charset="0"/>
              </a:rPr>
              <a:t> </a:t>
            </a:r>
            <a:r>
              <a:rPr lang="en-US" sz="2400" dirty="0" smtClean="0">
                <a:latin typeface="Arial" charset="0"/>
                <a:ea typeface="Arial" charset="0"/>
                <a:cs typeface="Arial" charset="0"/>
              </a:rPr>
              <a:t>%</a:t>
            </a:r>
          </a:p>
          <a:p>
            <a:pPr>
              <a:lnSpc>
                <a:spcPct val="100000"/>
              </a:lnSpc>
            </a:pPr>
            <a:r>
              <a:rPr lang="en-US" sz="2400" dirty="0" err="1" smtClean="0">
                <a:latin typeface="Arial" charset="0"/>
                <a:ea typeface="Arial" charset="0"/>
                <a:cs typeface="Arial" charset="0"/>
              </a:rPr>
              <a:t>Ao</a:t>
            </a:r>
            <a:r>
              <a:rPr lang="en-US" sz="2400" dirty="0" smtClean="0">
                <a:latin typeface="Arial" charset="0"/>
                <a:ea typeface="Arial" charset="0"/>
                <a:cs typeface="Arial" charset="0"/>
              </a:rPr>
              <a:t> 2: 691 kg, </a:t>
            </a:r>
            <a:r>
              <a:rPr lang="en-US" sz="2400" dirty="0" err="1" smtClean="0">
                <a:latin typeface="Arial" charset="0"/>
                <a:ea typeface="Arial" charset="0"/>
                <a:cs typeface="Arial" charset="0"/>
              </a:rPr>
              <a:t>giảm</a:t>
            </a:r>
            <a:r>
              <a:rPr lang="en-US" sz="2400" dirty="0" smtClean="0">
                <a:latin typeface="Arial" charset="0"/>
                <a:ea typeface="Arial" charset="0"/>
                <a:cs typeface="Arial" charset="0"/>
              </a:rPr>
              <a:t> </a:t>
            </a:r>
            <a:r>
              <a:rPr lang="en-US" sz="2400" b="1" i="1" dirty="0">
                <a:latin typeface="Arial" charset="0"/>
                <a:ea typeface="Arial" charset="0"/>
                <a:cs typeface="Arial" charset="0"/>
              </a:rPr>
              <a:t>36,09</a:t>
            </a:r>
            <a:r>
              <a:rPr lang="en-US" sz="2400" dirty="0">
                <a:latin typeface="Arial" charset="0"/>
                <a:ea typeface="Arial" charset="0"/>
                <a:cs typeface="Arial" charset="0"/>
              </a:rPr>
              <a:t> </a:t>
            </a:r>
            <a:r>
              <a:rPr lang="en-US" sz="2400" dirty="0" smtClean="0">
                <a:latin typeface="Arial" charset="0"/>
                <a:ea typeface="Arial" charset="0"/>
                <a:cs typeface="Arial" charset="0"/>
              </a:rPr>
              <a:t>%</a:t>
            </a:r>
          </a:p>
          <a:p>
            <a:pPr>
              <a:lnSpc>
                <a:spcPct val="100000"/>
              </a:lnSpc>
            </a:pPr>
            <a:r>
              <a:rPr lang="en-US" sz="2400" dirty="0" smtClean="0">
                <a:latin typeface="Arial" charset="0"/>
                <a:ea typeface="Arial" charset="0"/>
                <a:cs typeface="Arial" charset="0"/>
              </a:rPr>
              <a:t>ĐC: 1082 kg</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l="46061"/>
          <a:stretch/>
        </p:blipFill>
        <p:spPr>
          <a:xfrm rot="10800000">
            <a:off x="0" y="3099726"/>
            <a:ext cx="4170218" cy="3758273"/>
          </a:xfrm>
          <a:prstGeom prst="rect">
            <a:avLst/>
          </a:prstGeom>
        </p:spPr>
      </p:pic>
      <p:sp>
        <p:nvSpPr>
          <p:cNvPr id="7" name="Slide Number Placeholder 6"/>
          <p:cNvSpPr>
            <a:spLocks noGrp="1"/>
          </p:cNvSpPr>
          <p:nvPr>
            <p:ph type="sldNum" sz="quarter" idx="12"/>
          </p:nvPr>
        </p:nvSpPr>
        <p:spPr/>
        <p:txBody>
          <a:bodyPr/>
          <a:lstStyle/>
          <a:p>
            <a:fld id="{5D3FEEAC-6021-184A-936A-D26E75467C87}" type="slidenum">
              <a:rPr lang="en-US" smtClean="0"/>
              <a:t>35</a:t>
            </a:fld>
            <a:endParaRPr lang="en-US"/>
          </a:p>
        </p:txBody>
      </p:sp>
    </p:spTree>
    <p:extLst>
      <p:ext uri="{BB962C8B-B14F-4D97-AF65-F5344CB8AC3E}">
        <p14:creationId xmlns:p14="http://schemas.microsoft.com/office/powerpoint/2010/main" val="2721122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7595"/>
            <a:ext cx="7886700" cy="613442"/>
          </a:xfrm>
        </p:spPr>
        <p:txBody>
          <a:bodyPr>
            <a:normAutofit/>
          </a:bodyPr>
          <a:lstStyle/>
          <a:p>
            <a:pPr algn="ctr"/>
            <a:r>
              <a:rPr lang="en-US" sz="2800" b="1" dirty="0" err="1" smtClean="0">
                <a:latin typeface="Arial" charset="0"/>
                <a:ea typeface="Arial" charset="0"/>
                <a:cs typeface="Arial" charset="0"/>
              </a:rPr>
              <a:t>Tôm</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tảo</a:t>
            </a:r>
            <a:r>
              <a:rPr lang="en-US" sz="2800" b="1" dirty="0">
                <a:latin typeface="Arial" charset="0"/>
                <a:ea typeface="Arial" charset="0"/>
                <a:cs typeface="Arial" charset="0"/>
              </a:rPr>
              <a:t>:</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Bình</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Định</a:t>
            </a:r>
            <a:r>
              <a:rPr lang="en-US" sz="2800" b="1" dirty="0" smtClean="0">
                <a:latin typeface="Arial" charset="0"/>
                <a:ea typeface="Arial" charset="0"/>
                <a:cs typeface="Arial" charset="0"/>
              </a:rPr>
              <a:t> </a:t>
            </a:r>
            <a:r>
              <a:rPr lang="mr-IN" sz="2800" b="1" smtClean="0">
                <a:latin typeface="Arial" charset="0"/>
                <a:ea typeface="Arial" charset="0"/>
                <a:cs typeface="Arial" charset="0"/>
              </a:rPr>
              <a:t>–</a:t>
            </a:r>
            <a:r>
              <a:rPr lang="en-US" sz="2800" b="1" smtClean="0">
                <a:latin typeface="Arial" charset="0"/>
                <a:ea typeface="Arial" charset="0"/>
                <a:cs typeface="Arial" charset="0"/>
              </a:rPr>
              <a:t> </a:t>
            </a:r>
            <a:r>
              <a:rPr lang="en-US" sz="2800" b="1" dirty="0" err="1">
                <a:latin typeface="Arial" charset="0"/>
                <a:ea typeface="Arial" charset="0"/>
                <a:cs typeface="Arial" charset="0"/>
              </a:rPr>
              <a:t>H</a:t>
            </a:r>
            <a:r>
              <a:rPr lang="en-US" sz="2800" b="1" smtClean="0">
                <a:latin typeface="Arial" charset="0"/>
                <a:ea typeface="Arial" charset="0"/>
                <a:cs typeface="Arial" charset="0"/>
              </a:rPr>
              <a:t>iệu </a:t>
            </a:r>
            <a:r>
              <a:rPr lang="en-US" sz="2800" b="1" dirty="0" err="1" smtClean="0">
                <a:latin typeface="Arial" charset="0"/>
                <a:ea typeface="Arial" charset="0"/>
                <a:cs typeface="Arial" charset="0"/>
              </a:rPr>
              <a:t>quả</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kỹ</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thuật</a:t>
            </a:r>
            <a:endParaRPr lang="en-US" sz="2800" b="1" dirty="0">
              <a:latin typeface="Arial" charset="0"/>
              <a:ea typeface="Arial" charset="0"/>
              <a:cs typeface="Arial"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4894424"/>
              </p:ext>
            </p:extLst>
          </p:nvPr>
        </p:nvGraphicFramePr>
        <p:xfrm>
          <a:off x="0" y="681037"/>
          <a:ext cx="9144000" cy="2821393"/>
        </p:xfrm>
        <a:graphic>
          <a:graphicData uri="http://schemas.openxmlformats.org/drawingml/2006/table">
            <a:tbl>
              <a:tblPr firstRow="1" firstCol="1" bandRow="1">
                <a:tableStyleId>{5C22544A-7EE6-4342-B048-85BDC9FD1C3A}</a:tableStyleId>
              </a:tblPr>
              <a:tblGrid>
                <a:gridCol w="3428725">
                  <a:extLst>
                    <a:ext uri="{9D8B030D-6E8A-4147-A177-3AD203B41FA5}">
                      <a16:colId xmlns="" xmlns:a16="http://schemas.microsoft.com/office/drawing/2014/main" val="20000"/>
                    </a:ext>
                  </a:extLst>
                </a:gridCol>
                <a:gridCol w="2021029">
                  <a:extLst>
                    <a:ext uri="{9D8B030D-6E8A-4147-A177-3AD203B41FA5}">
                      <a16:colId xmlns="" xmlns:a16="http://schemas.microsoft.com/office/drawing/2014/main" val="20001"/>
                    </a:ext>
                  </a:extLst>
                </a:gridCol>
                <a:gridCol w="1983724">
                  <a:extLst>
                    <a:ext uri="{9D8B030D-6E8A-4147-A177-3AD203B41FA5}">
                      <a16:colId xmlns="" xmlns:a16="http://schemas.microsoft.com/office/drawing/2014/main" val="20002"/>
                    </a:ext>
                  </a:extLst>
                </a:gridCol>
                <a:gridCol w="1710522">
                  <a:extLst>
                    <a:ext uri="{9D8B030D-6E8A-4147-A177-3AD203B41FA5}">
                      <a16:colId xmlns="" xmlns:a16="http://schemas.microsoft.com/office/drawing/2014/main" val="20003"/>
                    </a:ext>
                  </a:extLst>
                </a:gridCol>
              </a:tblGrid>
              <a:tr h="635145">
                <a:tc>
                  <a:txBody>
                    <a:bodyPr/>
                    <a:lstStyle/>
                    <a:p>
                      <a:pPr marL="0" marR="0" algn="just">
                        <a:lnSpc>
                          <a:spcPct val="120000"/>
                        </a:lnSpc>
                        <a:spcBef>
                          <a:spcPts val="0"/>
                        </a:spcBef>
                        <a:spcAft>
                          <a:spcPts val="0"/>
                        </a:spcAft>
                      </a:pPr>
                      <a:r>
                        <a:rPr lang="af-ZA" sz="2000" dirty="0" err="1">
                          <a:effectLst/>
                          <a:latin typeface="Arial" charset="0"/>
                          <a:ea typeface="Arial" charset="0"/>
                          <a:cs typeface="Arial" charset="0"/>
                        </a:rPr>
                        <a:t>Chỉ</a:t>
                      </a:r>
                      <a:r>
                        <a:rPr lang="af-ZA" sz="2000" dirty="0">
                          <a:effectLst/>
                          <a:latin typeface="Arial" charset="0"/>
                          <a:ea typeface="Arial" charset="0"/>
                          <a:cs typeface="Arial" charset="0"/>
                        </a:rPr>
                        <a:t> </a:t>
                      </a:r>
                      <a:r>
                        <a:rPr lang="af-ZA" sz="2000" dirty="0" err="1">
                          <a:effectLst/>
                          <a:latin typeface="Arial" charset="0"/>
                          <a:ea typeface="Arial" charset="0"/>
                          <a:cs typeface="Arial" charset="0"/>
                        </a:rPr>
                        <a:t>tiêu</a:t>
                      </a:r>
                      <a:endParaRPr lang="en-US" sz="2000" dirty="0">
                        <a:effectLst/>
                        <a:latin typeface="Arial" charset="0"/>
                        <a:ea typeface="Arial" charset="0"/>
                        <a:cs typeface="Arial" charset="0"/>
                      </a:endParaRPr>
                    </a:p>
                  </a:txBody>
                  <a:tcPr marL="68580" marR="68580" marT="0" marB="0" anchor="ctr"/>
                </a:tc>
                <a:tc>
                  <a:txBody>
                    <a:bodyPr/>
                    <a:lstStyle/>
                    <a:p>
                      <a:pPr marL="0" marR="0" algn="ctr">
                        <a:lnSpc>
                          <a:spcPct val="120000"/>
                        </a:lnSpc>
                        <a:spcBef>
                          <a:spcPts val="0"/>
                        </a:spcBef>
                        <a:spcAft>
                          <a:spcPts val="0"/>
                        </a:spcAft>
                      </a:pPr>
                      <a:r>
                        <a:rPr lang="af-ZA" sz="2000">
                          <a:effectLst/>
                          <a:latin typeface="Arial" charset="0"/>
                          <a:ea typeface="Arial" charset="0"/>
                          <a:cs typeface="Arial" charset="0"/>
                        </a:rPr>
                        <a:t>Ao 1</a:t>
                      </a:r>
                      <a:endParaRPr lang="en-US" sz="2000">
                        <a:effectLst/>
                        <a:latin typeface="Arial" charset="0"/>
                        <a:ea typeface="Arial" charset="0"/>
                        <a:cs typeface="Arial" charset="0"/>
                      </a:endParaRPr>
                    </a:p>
                    <a:p>
                      <a:pPr marL="0" marR="0" algn="ctr">
                        <a:lnSpc>
                          <a:spcPct val="120000"/>
                        </a:lnSpc>
                        <a:spcBef>
                          <a:spcPts val="0"/>
                        </a:spcBef>
                        <a:spcAft>
                          <a:spcPts val="0"/>
                        </a:spcAft>
                      </a:pPr>
                      <a:r>
                        <a:rPr lang="en-US" sz="2000">
                          <a:effectLst/>
                          <a:latin typeface="Arial" charset="0"/>
                          <a:ea typeface="Arial" charset="0"/>
                          <a:cs typeface="Arial" charset="0"/>
                        </a:rPr>
                        <a:t> </a:t>
                      </a:r>
                    </a:p>
                  </a:txBody>
                  <a:tcPr marL="68580" marR="68580" marT="0" marB="0" anchor="ctr"/>
                </a:tc>
                <a:tc>
                  <a:txBody>
                    <a:bodyPr/>
                    <a:lstStyle/>
                    <a:p>
                      <a:pPr marL="0" marR="0" algn="ctr">
                        <a:lnSpc>
                          <a:spcPct val="120000"/>
                        </a:lnSpc>
                        <a:spcBef>
                          <a:spcPts val="0"/>
                        </a:spcBef>
                        <a:spcAft>
                          <a:spcPts val="0"/>
                        </a:spcAft>
                      </a:pPr>
                      <a:r>
                        <a:rPr lang="af-ZA" sz="2000">
                          <a:effectLst/>
                          <a:latin typeface="Arial" charset="0"/>
                          <a:ea typeface="Arial" charset="0"/>
                          <a:cs typeface="Arial" charset="0"/>
                        </a:rPr>
                        <a:t>Ao nuôi 2</a:t>
                      </a:r>
                      <a:endParaRPr lang="en-US" sz="2000">
                        <a:effectLst/>
                        <a:latin typeface="Arial" charset="0"/>
                        <a:ea typeface="Arial" charset="0"/>
                        <a:cs typeface="Arial" charset="0"/>
                      </a:endParaRPr>
                    </a:p>
                    <a:p>
                      <a:pPr marL="0" marR="0" algn="ctr">
                        <a:lnSpc>
                          <a:spcPct val="120000"/>
                        </a:lnSpc>
                        <a:spcBef>
                          <a:spcPts val="0"/>
                        </a:spcBef>
                        <a:spcAft>
                          <a:spcPts val="0"/>
                        </a:spcAft>
                      </a:pPr>
                      <a:r>
                        <a:rPr lang="en-US" sz="2000">
                          <a:effectLst/>
                          <a:latin typeface="Arial" charset="0"/>
                          <a:ea typeface="Arial" charset="0"/>
                          <a:cs typeface="Arial" charset="0"/>
                        </a:rPr>
                        <a:t> </a:t>
                      </a:r>
                    </a:p>
                  </a:txBody>
                  <a:tcPr marL="68580" marR="68580" marT="0" marB="0" anchor="ctr"/>
                </a:tc>
                <a:tc>
                  <a:txBody>
                    <a:bodyPr/>
                    <a:lstStyle/>
                    <a:p>
                      <a:pPr marL="0" marR="0" algn="ctr">
                        <a:lnSpc>
                          <a:spcPct val="120000"/>
                        </a:lnSpc>
                        <a:spcBef>
                          <a:spcPts val="0"/>
                        </a:spcBef>
                        <a:spcAft>
                          <a:spcPts val="0"/>
                        </a:spcAft>
                      </a:pPr>
                      <a:r>
                        <a:rPr lang="af-ZA" sz="2000">
                          <a:effectLst/>
                          <a:latin typeface="Arial" charset="0"/>
                          <a:ea typeface="Arial" charset="0"/>
                          <a:cs typeface="Arial" charset="0"/>
                        </a:rPr>
                        <a:t>Ao ĐC</a:t>
                      </a:r>
                      <a:endParaRPr lang="en-US" sz="2000">
                        <a:effectLst/>
                        <a:latin typeface="Arial" charset="0"/>
                        <a:ea typeface="Arial" charset="0"/>
                        <a:cs typeface="Arial" charset="0"/>
                      </a:endParaRPr>
                    </a:p>
                    <a:p>
                      <a:pPr marL="0" marR="0" algn="ctr">
                        <a:lnSpc>
                          <a:spcPct val="120000"/>
                        </a:lnSpc>
                        <a:spcBef>
                          <a:spcPts val="0"/>
                        </a:spcBef>
                        <a:spcAft>
                          <a:spcPts val="0"/>
                        </a:spcAft>
                      </a:pPr>
                      <a:r>
                        <a:rPr lang="en-US" sz="2000">
                          <a:effectLst/>
                          <a:latin typeface="Arial" charset="0"/>
                          <a:ea typeface="Arial" charset="0"/>
                          <a:cs typeface="Arial" charset="0"/>
                        </a:rPr>
                        <a:t> </a:t>
                      </a:r>
                    </a:p>
                  </a:txBody>
                  <a:tcPr marL="68580" marR="68580" marT="0" marB="0" anchor="ctr"/>
                </a:tc>
                <a:extLst>
                  <a:ext uri="{0D108BD9-81ED-4DB2-BD59-A6C34878D82A}">
                    <a16:rowId xmlns="" xmlns:a16="http://schemas.microsoft.com/office/drawing/2014/main" val="10000"/>
                  </a:ext>
                </a:extLst>
              </a:tr>
              <a:tr h="385903">
                <a:tc>
                  <a:txBody>
                    <a:bodyPr/>
                    <a:lstStyle/>
                    <a:p>
                      <a:pPr marL="0" marR="0" algn="just">
                        <a:lnSpc>
                          <a:spcPct val="120000"/>
                        </a:lnSpc>
                        <a:spcBef>
                          <a:spcPts val="0"/>
                        </a:spcBef>
                        <a:spcAft>
                          <a:spcPts val="0"/>
                        </a:spcAft>
                      </a:pPr>
                      <a:r>
                        <a:rPr lang="af-ZA" sz="2000">
                          <a:effectLst/>
                          <a:latin typeface="Arial" charset="0"/>
                          <a:ea typeface="Arial" charset="0"/>
                          <a:cs typeface="Arial" charset="0"/>
                        </a:rPr>
                        <a:t>FCR</a:t>
                      </a:r>
                      <a:endParaRPr lang="en-US" sz="2000">
                        <a:effectLst/>
                        <a:latin typeface="Arial" charset="0"/>
                        <a:ea typeface="Arial" charset="0"/>
                        <a:cs typeface="Arial" charset="0"/>
                      </a:endParaRPr>
                    </a:p>
                  </a:txBody>
                  <a:tcPr marL="68580" marR="68580" marT="0" marB="0" anchor="ctr"/>
                </a:tc>
                <a:tc>
                  <a:txBody>
                    <a:bodyPr/>
                    <a:lstStyle/>
                    <a:p>
                      <a:pPr marL="0" marR="0" algn="ctr">
                        <a:lnSpc>
                          <a:spcPct val="120000"/>
                        </a:lnSpc>
                        <a:spcBef>
                          <a:spcPts val="0"/>
                        </a:spcBef>
                        <a:spcAft>
                          <a:spcPts val="0"/>
                        </a:spcAft>
                      </a:pPr>
                      <a:r>
                        <a:rPr lang="af-ZA" sz="2000" b="1">
                          <a:effectLst/>
                          <a:latin typeface="Arial" charset="0"/>
                          <a:ea typeface="Arial" charset="0"/>
                          <a:cs typeface="Arial" charset="0"/>
                        </a:rPr>
                        <a:t>1,3</a:t>
                      </a:r>
                      <a:endParaRPr lang="en-US" sz="2000" b="1">
                        <a:effectLst/>
                        <a:latin typeface="Arial" charset="0"/>
                        <a:ea typeface="Arial" charset="0"/>
                        <a:cs typeface="Arial" charset="0"/>
                      </a:endParaRPr>
                    </a:p>
                  </a:txBody>
                  <a:tcPr marL="68580" marR="68580" marT="0" marB="0" anchor="ctr"/>
                </a:tc>
                <a:tc>
                  <a:txBody>
                    <a:bodyPr/>
                    <a:lstStyle/>
                    <a:p>
                      <a:pPr marL="0" marR="0" algn="ctr">
                        <a:lnSpc>
                          <a:spcPct val="120000"/>
                        </a:lnSpc>
                        <a:spcBef>
                          <a:spcPts val="0"/>
                        </a:spcBef>
                        <a:spcAft>
                          <a:spcPts val="0"/>
                        </a:spcAft>
                      </a:pPr>
                      <a:r>
                        <a:rPr lang="af-ZA" sz="2000" b="1" dirty="0">
                          <a:effectLst/>
                          <a:latin typeface="Arial" charset="0"/>
                          <a:ea typeface="Arial" charset="0"/>
                          <a:cs typeface="Arial" charset="0"/>
                        </a:rPr>
                        <a:t>1,28</a:t>
                      </a:r>
                      <a:endParaRPr lang="en-US" sz="2000" b="1" dirty="0">
                        <a:effectLst/>
                        <a:latin typeface="Arial" charset="0"/>
                        <a:ea typeface="Arial" charset="0"/>
                        <a:cs typeface="Arial" charset="0"/>
                      </a:endParaRPr>
                    </a:p>
                  </a:txBody>
                  <a:tcPr marL="68580" marR="68580" marT="0" marB="0" anchor="ctr"/>
                </a:tc>
                <a:tc>
                  <a:txBody>
                    <a:bodyPr/>
                    <a:lstStyle/>
                    <a:p>
                      <a:pPr marL="0" marR="0" algn="ctr">
                        <a:lnSpc>
                          <a:spcPct val="120000"/>
                        </a:lnSpc>
                        <a:spcBef>
                          <a:spcPts val="0"/>
                        </a:spcBef>
                        <a:spcAft>
                          <a:spcPts val="0"/>
                        </a:spcAft>
                      </a:pPr>
                      <a:r>
                        <a:rPr lang="af-ZA" sz="2000">
                          <a:effectLst/>
                          <a:latin typeface="Arial" charset="0"/>
                          <a:ea typeface="Arial" charset="0"/>
                          <a:cs typeface="Arial" charset="0"/>
                        </a:rPr>
                        <a:t>1,45</a:t>
                      </a:r>
                      <a:endParaRPr lang="en-US" sz="2000">
                        <a:effectLst/>
                        <a:latin typeface="Arial" charset="0"/>
                        <a:ea typeface="Arial" charset="0"/>
                        <a:cs typeface="Arial" charset="0"/>
                      </a:endParaRPr>
                    </a:p>
                  </a:txBody>
                  <a:tcPr marL="68580" marR="68580" marT="0" marB="0" anchor="ctr"/>
                </a:tc>
                <a:extLst>
                  <a:ext uri="{0D108BD9-81ED-4DB2-BD59-A6C34878D82A}">
                    <a16:rowId xmlns="" xmlns:a16="http://schemas.microsoft.com/office/drawing/2014/main" val="10001"/>
                  </a:ext>
                </a:extLst>
              </a:tr>
              <a:tr h="385903">
                <a:tc>
                  <a:txBody>
                    <a:bodyPr/>
                    <a:lstStyle/>
                    <a:p>
                      <a:pPr marL="0" marR="0" algn="just">
                        <a:lnSpc>
                          <a:spcPct val="120000"/>
                        </a:lnSpc>
                        <a:spcBef>
                          <a:spcPts val="0"/>
                        </a:spcBef>
                        <a:spcAft>
                          <a:spcPts val="0"/>
                        </a:spcAft>
                      </a:pPr>
                      <a:r>
                        <a:rPr lang="af-ZA" sz="2000">
                          <a:effectLst/>
                          <a:latin typeface="Arial" charset="0"/>
                          <a:ea typeface="Arial" charset="0"/>
                          <a:cs typeface="Arial" charset="0"/>
                        </a:rPr>
                        <a:t>Tỷ lệ sống (%)</a:t>
                      </a:r>
                      <a:endParaRPr lang="en-US" sz="2000">
                        <a:effectLst/>
                        <a:latin typeface="Arial" charset="0"/>
                        <a:ea typeface="Arial" charset="0"/>
                        <a:cs typeface="Arial" charset="0"/>
                      </a:endParaRPr>
                    </a:p>
                  </a:txBody>
                  <a:tcPr marL="68580" marR="68580" marT="0" marB="0" anchor="ctr"/>
                </a:tc>
                <a:tc>
                  <a:txBody>
                    <a:bodyPr/>
                    <a:lstStyle/>
                    <a:p>
                      <a:pPr marL="0" marR="0" algn="ctr">
                        <a:lnSpc>
                          <a:spcPct val="120000"/>
                        </a:lnSpc>
                        <a:spcBef>
                          <a:spcPts val="0"/>
                        </a:spcBef>
                        <a:spcAft>
                          <a:spcPts val="0"/>
                        </a:spcAft>
                      </a:pPr>
                      <a:r>
                        <a:rPr lang="af-ZA" sz="2000" b="1">
                          <a:effectLst/>
                          <a:latin typeface="Arial" charset="0"/>
                          <a:ea typeface="Arial" charset="0"/>
                          <a:cs typeface="Arial" charset="0"/>
                        </a:rPr>
                        <a:t>81,5</a:t>
                      </a:r>
                      <a:endParaRPr lang="en-US" sz="2000" b="1">
                        <a:effectLst/>
                        <a:latin typeface="Arial" charset="0"/>
                        <a:ea typeface="Arial" charset="0"/>
                        <a:cs typeface="Arial" charset="0"/>
                      </a:endParaRPr>
                    </a:p>
                  </a:txBody>
                  <a:tcPr marL="68580" marR="68580" marT="0" marB="0" anchor="ctr"/>
                </a:tc>
                <a:tc>
                  <a:txBody>
                    <a:bodyPr/>
                    <a:lstStyle/>
                    <a:p>
                      <a:pPr marL="0" marR="0" algn="ctr">
                        <a:lnSpc>
                          <a:spcPct val="120000"/>
                        </a:lnSpc>
                        <a:spcBef>
                          <a:spcPts val="0"/>
                        </a:spcBef>
                        <a:spcAft>
                          <a:spcPts val="0"/>
                        </a:spcAft>
                      </a:pPr>
                      <a:r>
                        <a:rPr lang="af-ZA" sz="2000" b="1" dirty="0">
                          <a:effectLst/>
                          <a:latin typeface="Arial" charset="0"/>
                          <a:ea typeface="Arial" charset="0"/>
                          <a:cs typeface="Arial" charset="0"/>
                        </a:rPr>
                        <a:t>82,6</a:t>
                      </a:r>
                      <a:endParaRPr lang="en-US" sz="2000" b="1" dirty="0">
                        <a:effectLst/>
                        <a:latin typeface="Arial" charset="0"/>
                        <a:ea typeface="Arial" charset="0"/>
                        <a:cs typeface="Arial" charset="0"/>
                      </a:endParaRPr>
                    </a:p>
                  </a:txBody>
                  <a:tcPr marL="68580" marR="68580" marT="0" marB="0" anchor="ctr"/>
                </a:tc>
                <a:tc>
                  <a:txBody>
                    <a:bodyPr/>
                    <a:lstStyle/>
                    <a:p>
                      <a:pPr marL="0" marR="0" algn="ctr">
                        <a:lnSpc>
                          <a:spcPct val="120000"/>
                        </a:lnSpc>
                        <a:spcBef>
                          <a:spcPts val="0"/>
                        </a:spcBef>
                        <a:spcAft>
                          <a:spcPts val="0"/>
                        </a:spcAft>
                      </a:pPr>
                      <a:r>
                        <a:rPr lang="af-ZA" sz="2000">
                          <a:effectLst/>
                          <a:latin typeface="Arial" charset="0"/>
                          <a:ea typeface="Arial" charset="0"/>
                          <a:cs typeface="Arial" charset="0"/>
                        </a:rPr>
                        <a:t>80,5</a:t>
                      </a:r>
                      <a:endParaRPr lang="en-US" sz="2000">
                        <a:effectLst/>
                        <a:latin typeface="Arial" charset="0"/>
                        <a:ea typeface="Arial" charset="0"/>
                        <a:cs typeface="Arial" charset="0"/>
                      </a:endParaRPr>
                    </a:p>
                  </a:txBody>
                  <a:tcPr marL="68580" marR="68580" marT="0" marB="0" anchor="ctr"/>
                </a:tc>
                <a:extLst>
                  <a:ext uri="{0D108BD9-81ED-4DB2-BD59-A6C34878D82A}">
                    <a16:rowId xmlns="" xmlns:a16="http://schemas.microsoft.com/office/drawing/2014/main" val="10002"/>
                  </a:ext>
                </a:extLst>
              </a:tr>
              <a:tr h="546261">
                <a:tc>
                  <a:txBody>
                    <a:bodyPr/>
                    <a:lstStyle/>
                    <a:p>
                      <a:pPr marL="0" marR="0" algn="just">
                        <a:lnSpc>
                          <a:spcPct val="120000"/>
                        </a:lnSpc>
                        <a:spcBef>
                          <a:spcPts val="0"/>
                        </a:spcBef>
                        <a:spcAft>
                          <a:spcPts val="0"/>
                        </a:spcAft>
                      </a:pPr>
                      <a:r>
                        <a:rPr lang="af-ZA" sz="2000" dirty="0" err="1">
                          <a:effectLst/>
                          <a:latin typeface="Arial" charset="0"/>
                          <a:ea typeface="Arial" charset="0"/>
                          <a:cs typeface="Arial" charset="0"/>
                        </a:rPr>
                        <a:t>Cỡ</a:t>
                      </a:r>
                      <a:r>
                        <a:rPr lang="af-ZA" sz="2000" dirty="0">
                          <a:effectLst/>
                          <a:latin typeface="Arial" charset="0"/>
                          <a:ea typeface="Arial" charset="0"/>
                          <a:cs typeface="Arial" charset="0"/>
                        </a:rPr>
                        <a:t> </a:t>
                      </a:r>
                      <a:r>
                        <a:rPr lang="af-ZA" sz="2000" dirty="0" err="1">
                          <a:effectLst/>
                          <a:latin typeface="Arial" charset="0"/>
                          <a:ea typeface="Arial" charset="0"/>
                          <a:cs typeface="Arial" charset="0"/>
                        </a:rPr>
                        <a:t>tôm</a:t>
                      </a:r>
                      <a:r>
                        <a:rPr lang="af-ZA" sz="2000" dirty="0">
                          <a:effectLst/>
                          <a:latin typeface="Arial" charset="0"/>
                          <a:ea typeface="Arial" charset="0"/>
                          <a:cs typeface="Arial" charset="0"/>
                        </a:rPr>
                        <a:t> </a:t>
                      </a:r>
                      <a:r>
                        <a:rPr lang="af-ZA" sz="2000" dirty="0" smtClean="0">
                          <a:effectLst/>
                          <a:latin typeface="Arial" charset="0"/>
                          <a:ea typeface="Arial" charset="0"/>
                          <a:cs typeface="Arial" charset="0"/>
                        </a:rPr>
                        <a:t>(</a:t>
                      </a:r>
                      <a:r>
                        <a:rPr lang="af-ZA" sz="2000" dirty="0" err="1">
                          <a:effectLst/>
                          <a:latin typeface="Arial" charset="0"/>
                          <a:ea typeface="Arial" charset="0"/>
                          <a:cs typeface="Arial" charset="0"/>
                        </a:rPr>
                        <a:t>con</a:t>
                      </a:r>
                      <a:r>
                        <a:rPr lang="af-ZA" sz="2000" dirty="0">
                          <a:effectLst/>
                          <a:latin typeface="Arial" charset="0"/>
                          <a:ea typeface="Arial" charset="0"/>
                          <a:cs typeface="Arial" charset="0"/>
                        </a:rPr>
                        <a:t>/kg)</a:t>
                      </a:r>
                      <a:endParaRPr lang="en-US" sz="2000" dirty="0">
                        <a:effectLst/>
                        <a:latin typeface="Arial" charset="0"/>
                        <a:ea typeface="Arial" charset="0"/>
                        <a:cs typeface="Arial" charset="0"/>
                      </a:endParaRPr>
                    </a:p>
                  </a:txBody>
                  <a:tcPr marL="68580" marR="68580" marT="0" marB="0" anchor="ctr"/>
                </a:tc>
                <a:tc>
                  <a:txBody>
                    <a:bodyPr/>
                    <a:lstStyle/>
                    <a:p>
                      <a:pPr marL="0" marR="0" algn="ctr">
                        <a:lnSpc>
                          <a:spcPct val="120000"/>
                        </a:lnSpc>
                        <a:spcBef>
                          <a:spcPts val="0"/>
                        </a:spcBef>
                        <a:spcAft>
                          <a:spcPts val="0"/>
                        </a:spcAft>
                      </a:pPr>
                      <a:r>
                        <a:rPr lang="af-ZA" sz="2000" dirty="0">
                          <a:effectLst/>
                          <a:latin typeface="Arial" charset="0"/>
                          <a:ea typeface="Arial" charset="0"/>
                          <a:cs typeface="Arial" charset="0"/>
                        </a:rPr>
                        <a:t>56</a:t>
                      </a:r>
                      <a:endParaRPr lang="en-US" sz="2000" dirty="0">
                        <a:effectLst/>
                        <a:latin typeface="Arial" charset="0"/>
                        <a:ea typeface="Arial" charset="0"/>
                        <a:cs typeface="Arial" charset="0"/>
                      </a:endParaRPr>
                    </a:p>
                  </a:txBody>
                  <a:tcPr marL="68580" marR="68580" marT="0" marB="0" anchor="ctr"/>
                </a:tc>
                <a:tc>
                  <a:txBody>
                    <a:bodyPr/>
                    <a:lstStyle/>
                    <a:p>
                      <a:pPr marL="0" marR="0" algn="ctr">
                        <a:lnSpc>
                          <a:spcPct val="120000"/>
                        </a:lnSpc>
                        <a:spcBef>
                          <a:spcPts val="0"/>
                        </a:spcBef>
                        <a:spcAft>
                          <a:spcPts val="0"/>
                        </a:spcAft>
                      </a:pPr>
                      <a:r>
                        <a:rPr lang="af-ZA" sz="2000">
                          <a:effectLst/>
                          <a:latin typeface="Arial" charset="0"/>
                          <a:ea typeface="Arial" charset="0"/>
                          <a:cs typeface="Arial" charset="0"/>
                        </a:rPr>
                        <a:t>58</a:t>
                      </a:r>
                      <a:endParaRPr lang="en-US" sz="2000">
                        <a:effectLst/>
                        <a:latin typeface="Arial" charset="0"/>
                        <a:ea typeface="Arial" charset="0"/>
                        <a:cs typeface="Arial" charset="0"/>
                      </a:endParaRPr>
                    </a:p>
                  </a:txBody>
                  <a:tcPr marL="68580" marR="68580" marT="0" marB="0" anchor="ctr"/>
                </a:tc>
                <a:tc>
                  <a:txBody>
                    <a:bodyPr/>
                    <a:lstStyle/>
                    <a:p>
                      <a:pPr marL="0" marR="0" algn="ctr">
                        <a:lnSpc>
                          <a:spcPct val="120000"/>
                        </a:lnSpc>
                        <a:spcBef>
                          <a:spcPts val="0"/>
                        </a:spcBef>
                        <a:spcAft>
                          <a:spcPts val="0"/>
                        </a:spcAft>
                      </a:pPr>
                      <a:r>
                        <a:rPr lang="af-ZA" sz="2000">
                          <a:effectLst/>
                          <a:latin typeface="Arial" charset="0"/>
                          <a:ea typeface="Arial" charset="0"/>
                          <a:cs typeface="Arial" charset="0"/>
                        </a:rPr>
                        <a:t>58</a:t>
                      </a:r>
                      <a:endParaRPr lang="en-US" sz="2000">
                        <a:effectLst/>
                        <a:latin typeface="Arial" charset="0"/>
                        <a:ea typeface="Arial" charset="0"/>
                        <a:cs typeface="Arial" charset="0"/>
                      </a:endParaRPr>
                    </a:p>
                  </a:txBody>
                  <a:tcPr marL="68580" marR="68580" marT="0" marB="0" anchor="ctr"/>
                </a:tc>
                <a:extLst>
                  <a:ext uri="{0D108BD9-81ED-4DB2-BD59-A6C34878D82A}">
                    <a16:rowId xmlns="" xmlns:a16="http://schemas.microsoft.com/office/drawing/2014/main" val="10003"/>
                  </a:ext>
                </a:extLst>
              </a:tr>
              <a:tr h="385903">
                <a:tc>
                  <a:txBody>
                    <a:bodyPr/>
                    <a:lstStyle/>
                    <a:p>
                      <a:pPr marL="0" marR="0" algn="just">
                        <a:lnSpc>
                          <a:spcPct val="120000"/>
                        </a:lnSpc>
                        <a:spcBef>
                          <a:spcPts val="0"/>
                        </a:spcBef>
                        <a:spcAft>
                          <a:spcPts val="0"/>
                        </a:spcAft>
                      </a:pPr>
                      <a:r>
                        <a:rPr lang="af-ZA" sz="2000">
                          <a:effectLst/>
                          <a:latin typeface="Arial" charset="0"/>
                          <a:ea typeface="Arial" charset="0"/>
                          <a:cs typeface="Arial" charset="0"/>
                        </a:rPr>
                        <a:t>Sản lượng (tấn)</a:t>
                      </a:r>
                      <a:endParaRPr lang="en-US" sz="2000">
                        <a:effectLst/>
                        <a:latin typeface="Arial" charset="0"/>
                        <a:ea typeface="Arial" charset="0"/>
                        <a:cs typeface="Arial" charset="0"/>
                      </a:endParaRPr>
                    </a:p>
                  </a:txBody>
                  <a:tcPr marL="68580" marR="68580" marT="0" marB="0" anchor="ctr"/>
                </a:tc>
                <a:tc>
                  <a:txBody>
                    <a:bodyPr/>
                    <a:lstStyle/>
                    <a:p>
                      <a:pPr marL="0" marR="0" algn="ctr">
                        <a:lnSpc>
                          <a:spcPct val="120000"/>
                        </a:lnSpc>
                        <a:spcBef>
                          <a:spcPts val="0"/>
                        </a:spcBef>
                        <a:spcAft>
                          <a:spcPts val="0"/>
                        </a:spcAft>
                      </a:pPr>
                      <a:r>
                        <a:rPr lang="af-ZA" sz="2000">
                          <a:effectLst/>
                          <a:latin typeface="Arial" charset="0"/>
                          <a:ea typeface="Arial" charset="0"/>
                          <a:cs typeface="Arial" charset="0"/>
                        </a:rPr>
                        <a:t>4,37</a:t>
                      </a:r>
                      <a:endParaRPr lang="en-US" sz="2000">
                        <a:effectLst/>
                        <a:latin typeface="Arial" charset="0"/>
                        <a:ea typeface="Arial" charset="0"/>
                        <a:cs typeface="Arial" charset="0"/>
                      </a:endParaRPr>
                    </a:p>
                  </a:txBody>
                  <a:tcPr marL="68580" marR="68580" marT="0" marB="0"/>
                </a:tc>
                <a:tc>
                  <a:txBody>
                    <a:bodyPr/>
                    <a:lstStyle/>
                    <a:p>
                      <a:pPr marL="0" marR="0" algn="ctr">
                        <a:lnSpc>
                          <a:spcPct val="120000"/>
                        </a:lnSpc>
                        <a:spcBef>
                          <a:spcPts val="0"/>
                        </a:spcBef>
                        <a:spcAft>
                          <a:spcPts val="0"/>
                        </a:spcAft>
                      </a:pPr>
                      <a:r>
                        <a:rPr lang="af-ZA" sz="2000">
                          <a:effectLst/>
                          <a:latin typeface="Arial" charset="0"/>
                          <a:ea typeface="Arial" charset="0"/>
                          <a:cs typeface="Arial" charset="0"/>
                        </a:rPr>
                        <a:t>4,27</a:t>
                      </a:r>
                      <a:endParaRPr lang="en-US" sz="2000">
                        <a:effectLst/>
                        <a:latin typeface="Arial" charset="0"/>
                        <a:ea typeface="Arial" charset="0"/>
                        <a:cs typeface="Arial" charset="0"/>
                      </a:endParaRPr>
                    </a:p>
                  </a:txBody>
                  <a:tcPr marL="68580" marR="68580" marT="0" marB="0"/>
                </a:tc>
                <a:tc>
                  <a:txBody>
                    <a:bodyPr/>
                    <a:lstStyle/>
                    <a:p>
                      <a:pPr marL="0" marR="0" algn="ctr">
                        <a:lnSpc>
                          <a:spcPct val="120000"/>
                        </a:lnSpc>
                        <a:spcBef>
                          <a:spcPts val="0"/>
                        </a:spcBef>
                        <a:spcAft>
                          <a:spcPts val="0"/>
                        </a:spcAft>
                      </a:pPr>
                      <a:r>
                        <a:rPr lang="af-ZA" sz="2000">
                          <a:effectLst/>
                          <a:latin typeface="Arial" charset="0"/>
                          <a:ea typeface="Arial" charset="0"/>
                          <a:cs typeface="Arial" charset="0"/>
                        </a:rPr>
                        <a:t>4,16</a:t>
                      </a:r>
                      <a:endParaRPr lang="en-US" sz="2000">
                        <a:effectLst/>
                        <a:latin typeface="Arial" charset="0"/>
                        <a:ea typeface="Arial" charset="0"/>
                        <a:cs typeface="Arial" charset="0"/>
                      </a:endParaRPr>
                    </a:p>
                  </a:txBody>
                  <a:tcPr marL="68580" marR="68580" marT="0" marB="0"/>
                </a:tc>
                <a:extLst>
                  <a:ext uri="{0D108BD9-81ED-4DB2-BD59-A6C34878D82A}">
                    <a16:rowId xmlns="" xmlns:a16="http://schemas.microsoft.com/office/drawing/2014/main" val="10004"/>
                  </a:ext>
                </a:extLst>
              </a:tr>
              <a:tr h="385903">
                <a:tc>
                  <a:txBody>
                    <a:bodyPr/>
                    <a:lstStyle/>
                    <a:p>
                      <a:pPr marL="0" marR="0" algn="just">
                        <a:lnSpc>
                          <a:spcPct val="120000"/>
                        </a:lnSpc>
                        <a:spcBef>
                          <a:spcPts val="0"/>
                        </a:spcBef>
                        <a:spcAft>
                          <a:spcPts val="0"/>
                        </a:spcAft>
                      </a:pPr>
                      <a:r>
                        <a:rPr lang="af-ZA" sz="2000" dirty="0" err="1">
                          <a:effectLst/>
                          <a:latin typeface="Arial" charset="0"/>
                          <a:ea typeface="Arial" charset="0"/>
                          <a:cs typeface="Arial" charset="0"/>
                        </a:rPr>
                        <a:t>Năng</a:t>
                      </a:r>
                      <a:r>
                        <a:rPr lang="af-ZA" sz="2000" dirty="0">
                          <a:effectLst/>
                          <a:latin typeface="Arial" charset="0"/>
                          <a:ea typeface="Arial" charset="0"/>
                          <a:cs typeface="Arial" charset="0"/>
                        </a:rPr>
                        <a:t> </a:t>
                      </a:r>
                      <a:r>
                        <a:rPr lang="af-ZA" sz="2000" dirty="0" err="1">
                          <a:effectLst/>
                          <a:latin typeface="Arial" charset="0"/>
                          <a:ea typeface="Arial" charset="0"/>
                          <a:cs typeface="Arial" charset="0"/>
                        </a:rPr>
                        <a:t>suất</a:t>
                      </a:r>
                      <a:r>
                        <a:rPr lang="af-ZA" sz="2000" dirty="0">
                          <a:effectLst/>
                          <a:latin typeface="Arial" charset="0"/>
                          <a:ea typeface="Arial" charset="0"/>
                          <a:cs typeface="Arial" charset="0"/>
                        </a:rPr>
                        <a:t> (</a:t>
                      </a:r>
                      <a:r>
                        <a:rPr lang="af-ZA" sz="2000" dirty="0" err="1">
                          <a:effectLst/>
                          <a:latin typeface="Arial" charset="0"/>
                          <a:ea typeface="Arial" charset="0"/>
                          <a:cs typeface="Arial" charset="0"/>
                        </a:rPr>
                        <a:t>tấn</a:t>
                      </a:r>
                      <a:r>
                        <a:rPr lang="af-ZA" sz="2000" dirty="0">
                          <a:effectLst/>
                          <a:latin typeface="Arial" charset="0"/>
                          <a:ea typeface="Arial" charset="0"/>
                          <a:cs typeface="Arial" charset="0"/>
                        </a:rPr>
                        <a:t>/ha)</a:t>
                      </a:r>
                      <a:endParaRPr lang="en-US" sz="2000" dirty="0">
                        <a:effectLst/>
                        <a:latin typeface="Arial" charset="0"/>
                        <a:ea typeface="Arial" charset="0"/>
                        <a:cs typeface="Arial" charset="0"/>
                      </a:endParaRPr>
                    </a:p>
                  </a:txBody>
                  <a:tcPr marL="68580" marR="68580" marT="0" marB="0" anchor="ctr"/>
                </a:tc>
                <a:tc>
                  <a:txBody>
                    <a:bodyPr/>
                    <a:lstStyle/>
                    <a:p>
                      <a:pPr marL="0" marR="0" algn="ctr">
                        <a:lnSpc>
                          <a:spcPct val="120000"/>
                        </a:lnSpc>
                        <a:spcBef>
                          <a:spcPts val="0"/>
                        </a:spcBef>
                        <a:spcAft>
                          <a:spcPts val="0"/>
                        </a:spcAft>
                      </a:pPr>
                      <a:r>
                        <a:rPr lang="af-ZA" sz="2000" dirty="0">
                          <a:effectLst/>
                          <a:latin typeface="Arial" charset="0"/>
                          <a:ea typeface="Arial" charset="0"/>
                          <a:cs typeface="Arial" charset="0"/>
                        </a:rPr>
                        <a:t>17,46</a:t>
                      </a:r>
                      <a:endParaRPr lang="en-US" sz="2000" dirty="0">
                        <a:effectLst/>
                        <a:latin typeface="Arial" charset="0"/>
                        <a:ea typeface="Arial" charset="0"/>
                        <a:cs typeface="Arial" charset="0"/>
                      </a:endParaRPr>
                    </a:p>
                  </a:txBody>
                  <a:tcPr marL="68580" marR="68580" marT="0" marB="0"/>
                </a:tc>
                <a:tc>
                  <a:txBody>
                    <a:bodyPr/>
                    <a:lstStyle/>
                    <a:p>
                      <a:pPr marL="0" marR="0" algn="ctr">
                        <a:lnSpc>
                          <a:spcPct val="120000"/>
                        </a:lnSpc>
                        <a:spcBef>
                          <a:spcPts val="0"/>
                        </a:spcBef>
                        <a:spcAft>
                          <a:spcPts val="0"/>
                        </a:spcAft>
                      </a:pPr>
                      <a:r>
                        <a:rPr lang="af-ZA" sz="2000">
                          <a:effectLst/>
                          <a:latin typeface="Arial" charset="0"/>
                          <a:ea typeface="Arial" charset="0"/>
                          <a:cs typeface="Arial" charset="0"/>
                        </a:rPr>
                        <a:t>17,09</a:t>
                      </a:r>
                      <a:endParaRPr lang="en-US" sz="2000">
                        <a:effectLst/>
                        <a:latin typeface="Arial" charset="0"/>
                        <a:ea typeface="Arial" charset="0"/>
                        <a:cs typeface="Arial" charset="0"/>
                      </a:endParaRPr>
                    </a:p>
                  </a:txBody>
                  <a:tcPr marL="68580" marR="68580" marT="0" marB="0"/>
                </a:tc>
                <a:tc>
                  <a:txBody>
                    <a:bodyPr/>
                    <a:lstStyle/>
                    <a:p>
                      <a:pPr marL="0" marR="0" algn="ctr">
                        <a:lnSpc>
                          <a:spcPct val="120000"/>
                        </a:lnSpc>
                        <a:spcBef>
                          <a:spcPts val="0"/>
                        </a:spcBef>
                        <a:spcAft>
                          <a:spcPts val="0"/>
                        </a:spcAft>
                      </a:pPr>
                      <a:r>
                        <a:rPr lang="af-ZA" sz="2000" b="1" dirty="0">
                          <a:effectLst/>
                          <a:latin typeface="Arial" charset="0"/>
                          <a:ea typeface="Arial" charset="0"/>
                          <a:cs typeface="Arial" charset="0"/>
                        </a:rPr>
                        <a:t>16,66</a:t>
                      </a:r>
                      <a:endParaRPr lang="en-US" sz="2000" b="1" dirty="0">
                        <a:effectLst/>
                        <a:latin typeface="Arial" charset="0"/>
                        <a:ea typeface="Arial" charset="0"/>
                        <a:cs typeface="Arial" charset="0"/>
                      </a:endParaRPr>
                    </a:p>
                  </a:txBody>
                  <a:tcPr marL="68580" marR="68580" marT="0" marB="0"/>
                </a:tc>
                <a:extLst>
                  <a:ext uri="{0D108BD9-81ED-4DB2-BD59-A6C34878D82A}">
                    <a16:rowId xmlns="" xmlns:a16="http://schemas.microsoft.com/office/drawing/2014/main" val="10005"/>
                  </a:ext>
                </a:extLst>
              </a:tr>
            </a:tbl>
          </a:graphicData>
        </a:graphic>
      </p:graphicFrame>
      <p:pic>
        <p:nvPicPr>
          <p:cNvPr id="6" name="Picture 5"/>
          <p:cNvPicPr/>
          <p:nvPr/>
        </p:nvPicPr>
        <p:blipFill>
          <a:blip r:embed="rId2" cstate="email">
            <a:extLst>
              <a:ext uri="{28A0092B-C50C-407E-A947-70E740481C1C}">
                <a14:useLocalDpi xmlns:a14="http://schemas.microsoft.com/office/drawing/2010/main"/>
              </a:ext>
            </a:extLst>
          </a:blip>
          <a:stretch>
            <a:fillRect/>
          </a:stretch>
        </p:blipFill>
        <p:spPr>
          <a:xfrm>
            <a:off x="2923308" y="3823855"/>
            <a:ext cx="3823855" cy="2889538"/>
          </a:xfrm>
          <a:prstGeom prst="rect">
            <a:avLst/>
          </a:prstGeom>
        </p:spPr>
      </p:pic>
      <p:sp>
        <p:nvSpPr>
          <p:cNvPr id="7" name="Slide Number Placeholder 6"/>
          <p:cNvSpPr>
            <a:spLocks noGrp="1"/>
          </p:cNvSpPr>
          <p:nvPr>
            <p:ph type="sldNum" sz="quarter" idx="12"/>
          </p:nvPr>
        </p:nvSpPr>
        <p:spPr/>
        <p:txBody>
          <a:bodyPr/>
          <a:lstStyle/>
          <a:p>
            <a:fld id="{5D3FEEAC-6021-184A-936A-D26E75467C87}" type="slidenum">
              <a:rPr lang="en-US" smtClean="0"/>
              <a:t>36</a:t>
            </a:fld>
            <a:endParaRPr lang="en-US"/>
          </a:p>
        </p:txBody>
      </p:sp>
    </p:spTree>
    <p:extLst>
      <p:ext uri="{BB962C8B-B14F-4D97-AF65-F5344CB8AC3E}">
        <p14:creationId xmlns:p14="http://schemas.microsoft.com/office/powerpoint/2010/main" val="9596373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0"/>
            <a:ext cx="7886700" cy="629485"/>
          </a:xfrm>
        </p:spPr>
        <p:txBody>
          <a:bodyPr>
            <a:normAutofit/>
          </a:bodyPr>
          <a:lstStyle/>
          <a:p>
            <a:pPr algn="ctr"/>
            <a:r>
              <a:rPr lang="en-US" sz="2800" dirty="0" err="1" smtClean="0">
                <a:latin typeface="Arial" charset="0"/>
                <a:ea typeface="Arial" charset="0"/>
                <a:cs typeface="Arial" charset="0"/>
              </a:rPr>
              <a:t>Tôm</a:t>
            </a:r>
            <a:r>
              <a:rPr lang="en-US" sz="2800" dirty="0" smtClean="0">
                <a:latin typeface="Arial" charset="0"/>
                <a:ea typeface="Arial" charset="0"/>
                <a:cs typeface="Arial" charset="0"/>
              </a:rPr>
              <a:t> </a:t>
            </a:r>
            <a:r>
              <a:rPr lang="en-US" sz="2800" dirty="0" err="1" smtClean="0">
                <a:latin typeface="Arial" charset="0"/>
                <a:ea typeface="Arial" charset="0"/>
                <a:cs typeface="Arial" charset="0"/>
              </a:rPr>
              <a:t>tảo</a:t>
            </a:r>
            <a:r>
              <a:rPr lang="en-US" sz="2800" dirty="0" smtClean="0">
                <a:latin typeface="Arial" charset="0"/>
                <a:ea typeface="Arial" charset="0"/>
                <a:cs typeface="Arial" charset="0"/>
              </a:rPr>
              <a:t> </a:t>
            </a:r>
            <a:r>
              <a:rPr lang="mr-IN" sz="2800" dirty="0" smtClean="0">
                <a:latin typeface="Arial" charset="0"/>
                <a:ea typeface="Arial" charset="0"/>
                <a:cs typeface="Arial" charset="0"/>
              </a:rPr>
              <a:t>–</a:t>
            </a:r>
            <a:r>
              <a:rPr lang="en-US" sz="2800" dirty="0" smtClean="0">
                <a:latin typeface="Arial" charset="0"/>
                <a:ea typeface="Arial" charset="0"/>
                <a:cs typeface="Arial" charset="0"/>
              </a:rPr>
              <a:t> </a:t>
            </a:r>
            <a:r>
              <a:rPr lang="en-US" sz="2800" dirty="0" err="1" smtClean="0">
                <a:latin typeface="Arial" charset="0"/>
                <a:ea typeface="Arial" charset="0"/>
                <a:cs typeface="Arial" charset="0"/>
              </a:rPr>
              <a:t>Bình</a:t>
            </a:r>
            <a:r>
              <a:rPr lang="en-US" sz="2800" dirty="0" smtClean="0">
                <a:latin typeface="Arial" charset="0"/>
                <a:ea typeface="Arial" charset="0"/>
                <a:cs typeface="Arial" charset="0"/>
              </a:rPr>
              <a:t> </a:t>
            </a:r>
            <a:r>
              <a:rPr lang="en-US" sz="2800" dirty="0" err="1" smtClean="0">
                <a:latin typeface="Arial" charset="0"/>
                <a:ea typeface="Arial" charset="0"/>
                <a:cs typeface="Arial" charset="0"/>
              </a:rPr>
              <a:t>Định</a:t>
            </a:r>
            <a:r>
              <a:rPr lang="en-US" sz="2800" dirty="0" smtClean="0">
                <a:latin typeface="Arial" charset="0"/>
                <a:ea typeface="Arial" charset="0"/>
                <a:cs typeface="Arial" charset="0"/>
              </a:rPr>
              <a:t>- </a:t>
            </a:r>
            <a:r>
              <a:rPr lang="en-US" sz="2800" dirty="0" err="1" smtClean="0">
                <a:latin typeface="Arial" charset="0"/>
                <a:ea typeface="Arial" charset="0"/>
                <a:cs typeface="Arial" charset="0"/>
              </a:rPr>
              <a:t>Hiệu</a:t>
            </a:r>
            <a:r>
              <a:rPr lang="en-US" sz="2800" dirty="0" smtClean="0">
                <a:latin typeface="Arial" charset="0"/>
                <a:ea typeface="Arial" charset="0"/>
                <a:cs typeface="Arial" charset="0"/>
              </a:rPr>
              <a:t> </a:t>
            </a:r>
            <a:r>
              <a:rPr lang="en-US" sz="2800" dirty="0" err="1" smtClean="0">
                <a:latin typeface="Arial" charset="0"/>
                <a:ea typeface="Arial" charset="0"/>
                <a:cs typeface="Arial" charset="0"/>
              </a:rPr>
              <a:t>quả</a:t>
            </a:r>
            <a:r>
              <a:rPr lang="en-US" sz="2800" dirty="0" smtClean="0">
                <a:latin typeface="Arial" charset="0"/>
                <a:ea typeface="Arial" charset="0"/>
                <a:cs typeface="Arial" charset="0"/>
              </a:rPr>
              <a:t> </a:t>
            </a:r>
            <a:r>
              <a:rPr lang="en-US" sz="2800" dirty="0" err="1" smtClean="0">
                <a:latin typeface="Arial" charset="0"/>
                <a:ea typeface="Arial" charset="0"/>
                <a:cs typeface="Arial" charset="0"/>
              </a:rPr>
              <a:t>kinh</a:t>
            </a:r>
            <a:r>
              <a:rPr lang="en-US" sz="2800" dirty="0" smtClean="0">
                <a:latin typeface="Arial" charset="0"/>
                <a:ea typeface="Arial" charset="0"/>
                <a:cs typeface="Arial" charset="0"/>
              </a:rPr>
              <a:t> </a:t>
            </a:r>
            <a:r>
              <a:rPr lang="en-US" sz="2800" dirty="0" err="1" smtClean="0">
                <a:latin typeface="Arial" charset="0"/>
                <a:ea typeface="Arial" charset="0"/>
                <a:cs typeface="Arial" charset="0"/>
              </a:rPr>
              <a:t>tế</a:t>
            </a:r>
            <a:endParaRPr lang="en-US" sz="2800" dirty="0">
              <a:latin typeface="Arial" charset="0"/>
              <a:ea typeface="Arial" charset="0"/>
              <a:cs typeface="Arial"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79057577"/>
              </p:ext>
            </p:extLst>
          </p:nvPr>
        </p:nvGraphicFramePr>
        <p:xfrm>
          <a:off x="1" y="629485"/>
          <a:ext cx="9143999" cy="5993892"/>
        </p:xfrm>
        <a:graphic>
          <a:graphicData uri="http://schemas.openxmlformats.org/drawingml/2006/table">
            <a:tbl>
              <a:tblPr firstRow="1" firstCol="1" bandRow="1">
                <a:tableStyleId>{5C22544A-7EE6-4342-B048-85BDC9FD1C3A}</a:tableStyleId>
              </a:tblPr>
              <a:tblGrid>
                <a:gridCol w="2637129">
                  <a:extLst>
                    <a:ext uri="{9D8B030D-6E8A-4147-A177-3AD203B41FA5}">
                      <a16:colId xmlns="" xmlns:a16="http://schemas.microsoft.com/office/drawing/2014/main" val="20000"/>
                    </a:ext>
                  </a:extLst>
                </a:gridCol>
                <a:gridCol w="2258568">
                  <a:extLst>
                    <a:ext uri="{9D8B030D-6E8A-4147-A177-3AD203B41FA5}">
                      <a16:colId xmlns="" xmlns:a16="http://schemas.microsoft.com/office/drawing/2014/main" val="20001"/>
                    </a:ext>
                  </a:extLst>
                </a:gridCol>
                <a:gridCol w="2258568">
                  <a:extLst>
                    <a:ext uri="{9D8B030D-6E8A-4147-A177-3AD203B41FA5}">
                      <a16:colId xmlns="" xmlns:a16="http://schemas.microsoft.com/office/drawing/2014/main" val="20002"/>
                    </a:ext>
                  </a:extLst>
                </a:gridCol>
                <a:gridCol w="1989734">
                  <a:extLst>
                    <a:ext uri="{9D8B030D-6E8A-4147-A177-3AD203B41FA5}">
                      <a16:colId xmlns="" xmlns:a16="http://schemas.microsoft.com/office/drawing/2014/main" val="20003"/>
                    </a:ext>
                  </a:extLst>
                </a:gridCol>
              </a:tblGrid>
              <a:tr h="243277">
                <a:tc>
                  <a:txBody>
                    <a:bodyPr/>
                    <a:lstStyle/>
                    <a:p>
                      <a:pPr marL="0" marR="0" algn="just">
                        <a:lnSpc>
                          <a:spcPct val="115000"/>
                        </a:lnSpc>
                        <a:spcBef>
                          <a:spcPts val="300"/>
                        </a:spcBef>
                        <a:spcAft>
                          <a:spcPts val="300"/>
                        </a:spcAft>
                      </a:pPr>
                      <a:r>
                        <a:rPr lang="en-US" sz="1800">
                          <a:effectLst/>
                          <a:latin typeface="Arial" charset="0"/>
                          <a:ea typeface="Arial" charset="0"/>
                          <a:cs typeface="Arial" charset="0"/>
                        </a:rPr>
                        <a:t>Chi phí</a:t>
                      </a:r>
                    </a:p>
                  </a:txBody>
                  <a:tcPr marL="68580" marR="6858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Thực nghiệm (5000m</a:t>
                      </a:r>
                      <a:r>
                        <a:rPr lang="en-US" sz="1800" baseline="30000">
                          <a:effectLst/>
                          <a:latin typeface="Arial" charset="0"/>
                          <a:ea typeface="Arial" charset="0"/>
                          <a:cs typeface="Arial" charset="0"/>
                        </a:rPr>
                        <a:t>2</a:t>
                      </a:r>
                      <a:r>
                        <a:rPr lang="en-US" sz="1800">
                          <a:effectLst/>
                          <a:latin typeface="Arial" charset="0"/>
                          <a:ea typeface="Arial" charset="0"/>
                          <a:cs typeface="Arial" charset="0"/>
                        </a:rPr>
                        <a:t>)</a:t>
                      </a:r>
                    </a:p>
                  </a:txBody>
                  <a:tcPr marL="68580" marR="6858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Thực nghiệm (2500m</a:t>
                      </a:r>
                      <a:r>
                        <a:rPr lang="en-US" sz="1800" baseline="30000">
                          <a:effectLst/>
                          <a:latin typeface="Arial" charset="0"/>
                          <a:ea typeface="Arial" charset="0"/>
                          <a:cs typeface="Arial" charset="0"/>
                        </a:rPr>
                        <a:t>2</a:t>
                      </a:r>
                      <a:r>
                        <a:rPr lang="en-US" sz="1800">
                          <a:effectLst/>
                          <a:latin typeface="Arial" charset="0"/>
                          <a:ea typeface="Arial" charset="0"/>
                          <a:cs typeface="Arial" charset="0"/>
                        </a:rPr>
                        <a:t>)</a:t>
                      </a:r>
                    </a:p>
                  </a:txBody>
                  <a:tcPr marL="68580" marR="6858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Đối chứng (2500m</a:t>
                      </a:r>
                      <a:r>
                        <a:rPr lang="en-US" sz="1800" baseline="30000">
                          <a:effectLst/>
                          <a:latin typeface="Arial" charset="0"/>
                          <a:ea typeface="Arial" charset="0"/>
                          <a:cs typeface="Arial" charset="0"/>
                        </a:rPr>
                        <a:t>2</a:t>
                      </a:r>
                      <a:r>
                        <a:rPr lang="en-US" sz="1800">
                          <a:effectLst/>
                          <a:latin typeface="Arial" charset="0"/>
                          <a:ea typeface="Arial" charset="0"/>
                          <a:cs typeface="Arial" charset="0"/>
                        </a:rPr>
                        <a:t>)</a:t>
                      </a:r>
                    </a:p>
                  </a:txBody>
                  <a:tcPr marL="68580" marR="68580" marT="0" marB="0" anchor="b"/>
                </a:tc>
                <a:extLst>
                  <a:ext uri="{0D108BD9-81ED-4DB2-BD59-A6C34878D82A}">
                    <a16:rowId xmlns="" xmlns:a16="http://schemas.microsoft.com/office/drawing/2014/main" val="10000"/>
                  </a:ext>
                </a:extLst>
              </a:tr>
              <a:tr h="243277">
                <a:tc>
                  <a:txBody>
                    <a:bodyPr/>
                    <a:lstStyle/>
                    <a:p>
                      <a:pPr marL="0" marR="0" algn="just">
                        <a:lnSpc>
                          <a:spcPct val="115000"/>
                        </a:lnSpc>
                        <a:spcBef>
                          <a:spcPts val="300"/>
                        </a:spcBef>
                        <a:spcAft>
                          <a:spcPts val="300"/>
                        </a:spcAft>
                      </a:pPr>
                      <a:r>
                        <a:rPr lang="en-US" sz="1800">
                          <a:effectLst/>
                          <a:latin typeface="Arial" charset="0"/>
                          <a:ea typeface="Arial" charset="0"/>
                          <a:cs typeface="Arial" charset="0"/>
                        </a:rPr>
                        <a:t>Chi phí cố định</a:t>
                      </a:r>
                    </a:p>
                  </a:txBody>
                  <a:tcPr marL="68580" marR="6858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639.857.636</a:t>
                      </a:r>
                    </a:p>
                  </a:txBody>
                  <a:tcPr marL="68580" marR="68580" marT="0" marB="0" anchor="b"/>
                </a:tc>
                <a:tc>
                  <a:txBody>
                    <a:bodyPr/>
                    <a:lstStyle/>
                    <a:p>
                      <a:pPr marL="0" marR="0" algn="ctr">
                        <a:lnSpc>
                          <a:spcPct val="115000"/>
                        </a:lnSpc>
                        <a:spcBef>
                          <a:spcPts val="300"/>
                        </a:spcBef>
                        <a:spcAft>
                          <a:spcPts val="300"/>
                        </a:spcAft>
                      </a:pPr>
                      <a:r>
                        <a:rPr lang="en-US" sz="1800" dirty="0">
                          <a:solidFill>
                            <a:srgbClr val="FF0000"/>
                          </a:solidFill>
                          <a:effectLst/>
                          <a:latin typeface="Arial" charset="0"/>
                          <a:ea typeface="Arial" charset="0"/>
                          <a:cs typeface="Arial" charset="0"/>
                        </a:rPr>
                        <a:t>319.928.818</a:t>
                      </a:r>
                    </a:p>
                  </a:txBody>
                  <a:tcPr marL="68580" marR="68580" marT="0" marB="0" anchor="b"/>
                </a:tc>
                <a:tc>
                  <a:txBody>
                    <a:bodyPr/>
                    <a:lstStyle/>
                    <a:p>
                      <a:pPr marL="0" marR="0" algn="ctr">
                        <a:lnSpc>
                          <a:spcPct val="115000"/>
                        </a:lnSpc>
                        <a:spcBef>
                          <a:spcPts val="300"/>
                        </a:spcBef>
                        <a:spcAft>
                          <a:spcPts val="300"/>
                        </a:spcAft>
                      </a:pPr>
                      <a:r>
                        <a:rPr lang="en-US" sz="1800" dirty="0">
                          <a:solidFill>
                            <a:srgbClr val="FF0000"/>
                          </a:solidFill>
                          <a:effectLst/>
                          <a:latin typeface="Arial" charset="0"/>
                          <a:ea typeface="Arial" charset="0"/>
                          <a:cs typeface="Arial" charset="0"/>
                        </a:rPr>
                        <a:t>309.923.800</a:t>
                      </a:r>
                    </a:p>
                  </a:txBody>
                  <a:tcPr marL="68580" marR="68580" marT="0" marB="0" anchor="b"/>
                </a:tc>
                <a:extLst>
                  <a:ext uri="{0D108BD9-81ED-4DB2-BD59-A6C34878D82A}">
                    <a16:rowId xmlns="" xmlns:a16="http://schemas.microsoft.com/office/drawing/2014/main" val="10001"/>
                  </a:ext>
                </a:extLst>
              </a:tr>
              <a:tr h="243277">
                <a:tc>
                  <a:txBody>
                    <a:bodyPr/>
                    <a:lstStyle/>
                    <a:p>
                      <a:pPr marL="0" marR="0" algn="just">
                        <a:lnSpc>
                          <a:spcPct val="115000"/>
                        </a:lnSpc>
                        <a:spcBef>
                          <a:spcPts val="300"/>
                        </a:spcBef>
                        <a:spcAft>
                          <a:spcPts val="300"/>
                        </a:spcAft>
                      </a:pPr>
                      <a:r>
                        <a:rPr lang="en-US" sz="1800">
                          <a:effectLst/>
                          <a:latin typeface="Arial" charset="0"/>
                          <a:ea typeface="Arial" charset="0"/>
                          <a:cs typeface="Arial" charset="0"/>
                        </a:rPr>
                        <a:t>Chi phí sản xuất</a:t>
                      </a:r>
                    </a:p>
                  </a:txBody>
                  <a:tcPr marL="68580" marR="6858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562.541.698</a:t>
                      </a:r>
                    </a:p>
                  </a:txBody>
                  <a:tcPr marL="68580" marR="6858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281.270.848</a:t>
                      </a:r>
                    </a:p>
                  </a:txBody>
                  <a:tcPr marL="68580" marR="6858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267.754.500</a:t>
                      </a:r>
                    </a:p>
                  </a:txBody>
                  <a:tcPr marL="68580" marR="68580" marT="0" marB="0" anchor="b"/>
                </a:tc>
                <a:extLst>
                  <a:ext uri="{0D108BD9-81ED-4DB2-BD59-A6C34878D82A}">
                    <a16:rowId xmlns="" xmlns:a16="http://schemas.microsoft.com/office/drawing/2014/main" val="10002"/>
                  </a:ext>
                </a:extLst>
              </a:tr>
              <a:tr h="243277">
                <a:tc>
                  <a:txBody>
                    <a:bodyPr/>
                    <a:lstStyle/>
                    <a:p>
                      <a:pPr marL="0" marR="0" algn="just">
                        <a:lnSpc>
                          <a:spcPct val="115000"/>
                        </a:lnSpc>
                        <a:spcBef>
                          <a:spcPts val="300"/>
                        </a:spcBef>
                        <a:spcAft>
                          <a:spcPts val="300"/>
                        </a:spcAft>
                      </a:pPr>
                      <a:r>
                        <a:rPr lang="en-US" sz="1800">
                          <a:effectLst/>
                          <a:latin typeface="Arial" charset="0"/>
                          <a:ea typeface="Arial" charset="0"/>
                          <a:cs typeface="Arial" charset="0"/>
                        </a:rPr>
                        <a:t>Con giống</a:t>
                      </a:r>
                    </a:p>
                  </a:txBody>
                  <a:tcPr marL="68580" marR="6858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78.000.000</a:t>
                      </a:r>
                    </a:p>
                  </a:txBody>
                  <a:tcPr marL="68580" marR="6858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39.000.000</a:t>
                      </a:r>
                    </a:p>
                  </a:txBody>
                  <a:tcPr marL="68580" marR="6858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39.000.000</a:t>
                      </a:r>
                    </a:p>
                  </a:txBody>
                  <a:tcPr marL="68580" marR="68580" marT="0" marB="0" anchor="b"/>
                </a:tc>
                <a:extLst>
                  <a:ext uri="{0D108BD9-81ED-4DB2-BD59-A6C34878D82A}">
                    <a16:rowId xmlns="" xmlns:a16="http://schemas.microsoft.com/office/drawing/2014/main" val="10003"/>
                  </a:ext>
                </a:extLst>
              </a:tr>
              <a:tr h="243277">
                <a:tc>
                  <a:txBody>
                    <a:bodyPr/>
                    <a:lstStyle/>
                    <a:p>
                      <a:pPr marL="0" marR="0" algn="just">
                        <a:lnSpc>
                          <a:spcPct val="115000"/>
                        </a:lnSpc>
                        <a:spcBef>
                          <a:spcPts val="300"/>
                        </a:spcBef>
                        <a:spcAft>
                          <a:spcPts val="300"/>
                        </a:spcAft>
                      </a:pPr>
                      <a:r>
                        <a:rPr lang="en-US" sz="1800">
                          <a:effectLst/>
                          <a:latin typeface="Arial" charset="0"/>
                          <a:ea typeface="Arial" charset="0"/>
                          <a:cs typeface="Arial" charset="0"/>
                        </a:rPr>
                        <a:t>Thức ăn</a:t>
                      </a:r>
                    </a:p>
                  </a:txBody>
                  <a:tcPr marL="68580" marR="6858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354.442.058</a:t>
                      </a:r>
                    </a:p>
                  </a:txBody>
                  <a:tcPr marL="68580" marR="6858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177.221.028</a:t>
                      </a:r>
                    </a:p>
                  </a:txBody>
                  <a:tcPr marL="68580" marR="6858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191.754.500</a:t>
                      </a:r>
                    </a:p>
                  </a:txBody>
                  <a:tcPr marL="68580" marR="68580" marT="0" marB="0" anchor="b"/>
                </a:tc>
                <a:extLst>
                  <a:ext uri="{0D108BD9-81ED-4DB2-BD59-A6C34878D82A}">
                    <a16:rowId xmlns="" xmlns:a16="http://schemas.microsoft.com/office/drawing/2014/main" val="10004"/>
                  </a:ext>
                </a:extLst>
              </a:tr>
              <a:tr h="243277">
                <a:tc>
                  <a:txBody>
                    <a:bodyPr/>
                    <a:lstStyle/>
                    <a:p>
                      <a:pPr marL="0" marR="0" algn="just">
                        <a:lnSpc>
                          <a:spcPct val="115000"/>
                        </a:lnSpc>
                        <a:spcBef>
                          <a:spcPts val="300"/>
                        </a:spcBef>
                        <a:spcAft>
                          <a:spcPts val="300"/>
                        </a:spcAft>
                      </a:pPr>
                      <a:r>
                        <a:rPr lang="fr-FR" sz="1800">
                          <a:effectLst/>
                          <a:latin typeface="Arial" charset="0"/>
                          <a:ea typeface="Arial" charset="0"/>
                          <a:cs typeface="Arial" charset="0"/>
                        </a:rPr>
                        <a:t>Chi phí nguồn các bon</a:t>
                      </a:r>
                      <a:endParaRPr lang="en-US" sz="1800">
                        <a:effectLst/>
                        <a:latin typeface="Arial" charset="0"/>
                        <a:ea typeface="Arial" charset="0"/>
                        <a:cs typeface="Arial" charset="0"/>
                      </a:endParaRPr>
                    </a:p>
                  </a:txBody>
                  <a:tcPr marL="68580" marR="6858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2.247.000</a:t>
                      </a:r>
                    </a:p>
                  </a:txBody>
                  <a:tcPr marL="68580" marR="6858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1.123.500</a:t>
                      </a:r>
                    </a:p>
                  </a:txBody>
                  <a:tcPr marL="68580" marR="6858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700.000</a:t>
                      </a:r>
                    </a:p>
                  </a:txBody>
                  <a:tcPr marL="68580" marR="68580" marT="0" marB="0" anchor="b"/>
                </a:tc>
                <a:extLst>
                  <a:ext uri="{0D108BD9-81ED-4DB2-BD59-A6C34878D82A}">
                    <a16:rowId xmlns="" xmlns:a16="http://schemas.microsoft.com/office/drawing/2014/main" val="10005"/>
                  </a:ext>
                </a:extLst>
              </a:tr>
              <a:tr h="243277">
                <a:tc>
                  <a:txBody>
                    <a:bodyPr/>
                    <a:lstStyle/>
                    <a:p>
                      <a:pPr marL="0" marR="0" algn="just">
                        <a:lnSpc>
                          <a:spcPct val="115000"/>
                        </a:lnSpc>
                        <a:spcBef>
                          <a:spcPts val="300"/>
                        </a:spcBef>
                        <a:spcAft>
                          <a:spcPts val="300"/>
                        </a:spcAft>
                      </a:pPr>
                      <a:r>
                        <a:rPr lang="en-US" sz="1800">
                          <a:effectLst/>
                          <a:latin typeface="Arial" charset="0"/>
                          <a:ea typeface="Arial" charset="0"/>
                          <a:cs typeface="Arial" charset="0"/>
                        </a:rPr>
                        <a:t>Chế phẩm sinh học</a:t>
                      </a:r>
                    </a:p>
                  </a:txBody>
                  <a:tcPr marL="68580" marR="6858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29.318.400</a:t>
                      </a:r>
                    </a:p>
                  </a:txBody>
                  <a:tcPr marL="68580" marR="6858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14.659.200</a:t>
                      </a:r>
                    </a:p>
                  </a:txBody>
                  <a:tcPr marL="68580" marR="6858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7.400.000</a:t>
                      </a:r>
                    </a:p>
                  </a:txBody>
                  <a:tcPr marL="68580" marR="68580" marT="0" marB="0" anchor="b"/>
                </a:tc>
                <a:extLst>
                  <a:ext uri="{0D108BD9-81ED-4DB2-BD59-A6C34878D82A}">
                    <a16:rowId xmlns="" xmlns:a16="http://schemas.microsoft.com/office/drawing/2014/main" val="10006"/>
                  </a:ext>
                </a:extLst>
              </a:tr>
              <a:tr h="243277">
                <a:tc>
                  <a:txBody>
                    <a:bodyPr/>
                    <a:lstStyle/>
                    <a:p>
                      <a:pPr marL="0" marR="0" algn="just">
                        <a:lnSpc>
                          <a:spcPct val="115000"/>
                        </a:lnSpc>
                        <a:spcBef>
                          <a:spcPts val="300"/>
                        </a:spcBef>
                        <a:spcAft>
                          <a:spcPts val="300"/>
                        </a:spcAft>
                      </a:pPr>
                      <a:r>
                        <a:rPr lang="en-US" sz="1800">
                          <a:effectLst/>
                          <a:latin typeface="Arial" charset="0"/>
                          <a:ea typeface="Arial" charset="0"/>
                          <a:cs typeface="Arial" charset="0"/>
                        </a:rPr>
                        <a:t>Hóa chất</a:t>
                      </a:r>
                    </a:p>
                  </a:txBody>
                  <a:tcPr marL="68580" marR="6858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27.534.240</a:t>
                      </a:r>
                    </a:p>
                  </a:txBody>
                  <a:tcPr marL="68580" marR="68580" marT="0" marB="0" anchor="b"/>
                </a:tc>
                <a:tc>
                  <a:txBody>
                    <a:bodyPr/>
                    <a:lstStyle/>
                    <a:p>
                      <a:pPr marL="0" marR="0" algn="ctr">
                        <a:lnSpc>
                          <a:spcPct val="115000"/>
                        </a:lnSpc>
                        <a:spcBef>
                          <a:spcPts val="300"/>
                        </a:spcBef>
                        <a:spcAft>
                          <a:spcPts val="300"/>
                        </a:spcAft>
                      </a:pPr>
                      <a:r>
                        <a:rPr lang="en-US" sz="1800" dirty="0">
                          <a:solidFill>
                            <a:srgbClr val="FF0000"/>
                          </a:solidFill>
                          <a:effectLst/>
                          <a:latin typeface="Arial" charset="0"/>
                          <a:ea typeface="Arial" charset="0"/>
                          <a:cs typeface="Arial" charset="0"/>
                        </a:rPr>
                        <a:t>13.767.120</a:t>
                      </a:r>
                    </a:p>
                  </a:txBody>
                  <a:tcPr marL="68580" marR="68580" marT="0" marB="0" anchor="b"/>
                </a:tc>
                <a:tc>
                  <a:txBody>
                    <a:bodyPr/>
                    <a:lstStyle/>
                    <a:p>
                      <a:pPr marL="0" marR="0" algn="ctr">
                        <a:lnSpc>
                          <a:spcPct val="115000"/>
                        </a:lnSpc>
                        <a:spcBef>
                          <a:spcPts val="300"/>
                        </a:spcBef>
                        <a:spcAft>
                          <a:spcPts val="300"/>
                        </a:spcAft>
                      </a:pPr>
                      <a:r>
                        <a:rPr lang="en-US" sz="1800" dirty="0">
                          <a:solidFill>
                            <a:srgbClr val="FF0000"/>
                          </a:solidFill>
                          <a:effectLst/>
                          <a:latin typeface="Arial" charset="0"/>
                          <a:ea typeface="Arial" charset="0"/>
                          <a:cs typeface="Arial" charset="0"/>
                        </a:rPr>
                        <a:t>33.643.950</a:t>
                      </a:r>
                    </a:p>
                  </a:txBody>
                  <a:tcPr marL="68580" marR="68580" marT="0" marB="0" anchor="b"/>
                </a:tc>
                <a:extLst>
                  <a:ext uri="{0D108BD9-81ED-4DB2-BD59-A6C34878D82A}">
                    <a16:rowId xmlns="" xmlns:a16="http://schemas.microsoft.com/office/drawing/2014/main" val="10007"/>
                  </a:ext>
                </a:extLst>
              </a:tr>
              <a:tr h="243277">
                <a:tc>
                  <a:txBody>
                    <a:bodyPr/>
                    <a:lstStyle/>
                    <a:p>
                      <a:pPr marL="0" marR="0" algn="just">
                        <a:lnSpc>
                          <a:spcPct val="115000"/>
                        </a:lnSpc>
                        <a:spcBef>
                          <a:spcPts val="300"/>
                        </a:spcBef>
                        <a:spcAft>
                          <a:spcPts val="300"/>
                        </a:spcAft>
                      </a:pPr>
                      <a:r>
                        <a:rPr lang="en-US" sz="1800">
                          <a:effectLst/>
                          <a:latin typeface="Arial" charset="0"/>
                          <a:ea typeface="Arial" charset="0"/>
                          <a:cs typeface="Arial" charset="0"/>
                        </a:rPr>
                        <a:t>Năng lượng</a:t>
                      </a:r>
                    </a:p>
                  </a:txBody>
                  <a:tcPr marL="68580" marR="6858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28.000.000</a:t>
                      </a:r>
                    </a:p>
                  </a:txBody>
                  <a:tcPr marL="68580" marR="6858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14.000.000</a:t>
                      </a:r>
                    </a:p>
                  </a:txBody>
                  <a:tcPr marL="68580" marR="6858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14.000.000</a:t>
                      </a:r>
                    </a:p>
                  </a:txBody>
                  <a:tcPr marL="68580" marR="68580" marT="0" marB="0" anchor="b"/>
                </a:tc>
                <a:extLst>
                  <a:ext uri="{0D108BD9-81ED-4DB2-BD59-A6C34878D82A}">
                    <a16:rowId xmlns="" xmlns:a16="http://schemas.microsoft.com/office/drawing/2014/main" val="10008"/>
                  </a:ext>
                </a:extLst>
              </a:tr>
              <a:tr h="243277">
                <a:tc>
                  <a:txBody>
                    <a:bodyPr/>
                    <a:lstStyle/>
                    <a:p>
                      <a:pPr marL="0" marR="0" algn="just">
                        <a:lnSpc>
                          <a:spcPct val="115000"/>
                        </a:lnSpc>
                        <a:spcBef>
                          <a:spcPts val="300"/>
                        </a:spcBef>
                        <a:spcAft>
                          <a:spcPts val="300"/>
                        </a:spcAft>
                      </a:pPr>
                      <a:r>
                        <a:rPr lang="en-US" sz="1800">
                          <a:effectLst/>
                          <a:latin typeface="Arial" charset="0"/>
                          <a:ea typeface="Arial" charset="0"/>
                          <a:cs typeface="Arial" charset="0"/>
                        </a:rPr>
                        <a:t>Nhân công</a:t>
                      </a:r>
                    </a:p>
                  </a:txBody>
                  <a:tcPr marL="68580" marR="6858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28.000.000</a:t>
                      </a:r>
                    </a:p>
                  </a:txBody>
                  <a:tcPr marL="68580" marR="6858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14.000.000</a:t>
                      </a:r>
                    </a:p>
                  </a:txBody>
                  <a:tcPr marL="68580" marR="6858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14.000.000</a:t>
                      </a:r>
                    </a:p>
                  </a:txBody>
                  <a:tcPr marL="68580" marR="68580" marT="0" marB="0" anchor="b"/>
                </a:tc>
                <a:extLst>
                  <a:ext uri="{0D108BD9-81ED-4DB2-BD59-A6C34878D82A}">
                    <a16:rowId xmlns="" xmlns:a16="http://schemas.microsoft.com/office/drawing/2014/main" val="10009"/>
                  </a:ext>
                </a:extLst>
              </a:tr>
              <a:tr h="243277">
                <a:tc>
                  <a:txBody>
                    <a:bodyPr/>
                    <a:lstStyle/>
                    <a:p>
                      <a:pPr marL="0" marR="0" algn="just">
                        <a:lnSpc>
                          <a:spcPct val="115000"/>
                        </a:lnSpc>
                        <a:spcBef>
                          <a:spcPts val="300"/>
                        </a:spcBef>
                        <a:spcAft>
                          <a:spcPts val="300"/>
                        </a:spcAft>
                      </a:pPr>
                      <a:r>
                        <a:rPr lang="en-US" sz="1800">
                          <a:effectLst/>
                          <a:latin typeface="Arial" charset="0"/>
                          <a:ea typeface="Arial" charset="0"/>
                          <a:cs typeface="Arial" charset="0"/>
                        </a:rPr>
                        <a:t>Chi khác</a:t>
                      </a:r>
                    </a:p>
                  </a:txBody>
                  <a:tcPr marL="68580" marR="6858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15.000.000</a:t>
                      </a:r>
                    </a:p>
                  </a:txBody>
                  <a:tcPr marL="68580" marR="6858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7.500.000</a:t>
                      </a:r>
                    </a:p>
                  </a:txBody>
                  <a:tcPr marL="68580" marR="6858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9.000.000</a:t>
                      </a:r>
                    </a:p>
                  </a:txBody>
                  <a:tcPr marL="68580" marR="68580" marT="0" marB="0" anchor="b"/>
                </a:tc>
                <a:extLst>
                  <a:ext uri="{0D108BD9-81ED-4DB2-BD59-A6C34878D82A}">
                    <a16:rowId xmlns="" xmlns:a16="http://schemas.microsoft.com/office/drawing/2014/main" val="10010"/>
                  </a:ext>
                </a:extLst>
              </a:tr>
              <a:tr h="243277">
                <a:tc>
                  <a:txBody>
                    <a:bodyPr/>
                    <a:lstStyle/>
                    <a:p>
                      <a:pPr marL="0" marR="0" algn="just">
                        <a:lnSpc>
                          <a:spcPct val="115000"/>
                        </a:lnSpc>
                        <a:spcBef>
                          <a:spcPts val="300"/>
                        </a:spcBef>
                        <a:spcAft>
                          <a:spcPts val="300"/>
                        </a:spcAft>
                      </a:pPr>
                      <a:r>
                        <a:rPr lang="en-US" sz="1800">
                          <a:effectLst/>
                          <a:latin typeface="Arial" charset="0"/>
                          <a:ea typeface="Arial" charset="0"/>
                          <a:cs typeface="Arial" charset="0"/>
                        </a:rPr>
                        <a:t>Tổng chi phí</a:t>
                      </a:r>
                    </a:p>
                  </a:txBody>
                  <a:tcPr marL="68580" marR="6858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1.202.399.334</a:t>
                      </a:r>
                    </a:p>
                  </a:txBody>
                  <a:tcPr marL="68580" marR="6858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601.199.666</a:t>
                      </a:r>
                    </a:p>
                  </a:txBody>
                  <a:tcPr marL="68580" marR="6858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577.678.300</a:t>
                      </a:r>
                    </a:p>
                  </a:txBody>
                  <a:tcPr marL="68580" marR="68580" marT="0" marB="0" anchor="b"/>
                </a:tc>
                <a:extLst>
                  <a:ext uri="{0D108BD9-81ED-4DB2-BD59-A6C34878D82A}">
                    <a16:rowId xmlns="" xmlns:a16="http://schemas.microsoft.com/office/drawing/2014/main" val="10011"/>
                  </a:ext>
                </a:extLst>
              </a:tr>
              <a:tr h="243277">
                <a:tc>
                  <a:txBody>
                    <a:bodyPr/>
                    <a:lstStyle/>
                    <a:p>
                      <a:pPr marL="0" marR="0" algn="just">
                        <a:lnSpc>
                          <a:spcPct val="115000"/>
                        </a:lnSpc>
                        <a:spcBef>
                          <a:spcPts val="300"/>
                        </a:spcBef>
                        <a:spcAft>
                          <a:spcPts val="300"/>
                        </a:spcAft>
                      </a:pPr>
                      <a:r>
                        <a:rPr lang="en-US" sz="1800">
                          <a:effectLst/>
                          <a:latin typeface="Arial" charset="0"/>
                          <a:ea typeface="Arial" charset="0"/>
                          <a:cs typeface="Arial" charset="0"/>
                        </a:rPr>
                        <a:t>Doanh thu</a:t>
                      </a:r>
                    </a:p>
                  </a:txBody>
                  <a:tcPr marL="68580" marR="6858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1.045.292.000</a:t>
                      </a:r>
                    </a:p>
                  </a:txBody>
                  <a:tcPr marL="68580" marR="6858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522.646.000</a:t>
                      </a:r>
                    </a:p>
                  </a:txBody>
                  <a:tcPr marL="68580" marR="6858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491.327.586</a:t>
                      </a:r>
                    </a:p>
                  </a:txBody>
                  <a:tcPr marL="68580" marR="68580" marT="0" marB="0" anchor="b"/>
                </a:tc>
                <a:extLst>
                  <a:ext uri="{0D108BD9-81ED-4DB2-BD59-A6C34878D82A}">
                    <a16:rowId xmlns="" xmlns:a16="http://schemas.microsoft.com/office/drawing/2014/main" val="10012"/>
                  </a:ext>
                </a:extLst>
              </a:tr>
              <a:tr h="243277">
                <a:tc>
                  <a:txBody>
                    <a:bodyPr/>
                    <a:lstStyle/>
                    <a:p>
                      <a:pPr marL="0" marR="0" algn="just">
                        <a:lnSpc>
                          <a:spcPct val="115000"/>
                        </a:lnSpc>
                        <a:spcBef>
                          <a:spcPts val="300"/>
                        </a:spcBef>
                        <a:spcAft>
                          <a:spcPts val="300"/>
                        </a:spcAft>
                      </a:pPr>
                      <a:r>
                        <a:rPr lang="en-US" sz="1800">
                          <a:effectLst/>
                          <a:latin typeface="Arial" charset="0"/>
                          <a:ea typeface="Arial" charset="0"/>
                          <a:cs typeface="Arial" charset="0"/>
                        </a:rPr>
                        <a:t>Doanh thu - Chi phí sản xuất</a:t>
                      </a:r>
                    </a:p>
                  </a:txBody>
                  <a:tcPr marL="68580" marR="6858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482.750.302</a:t>
                      </a:r>
                    </a:p>
                  </a:txBody>
                  <a:tcPr marL="68580" marR="6858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241.375.151</a:t>
                      </a:r>
                    </a:p>
                  </a:txBody>
                  <a:tcPr marL="68580" marR="6858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223.573.086</a:t>
                      </a:r>
                    </a:p>
                  </a:txBody>
                  <a:tcPr marL="68580" marR="68580" marT="0" marB="0" anchor="b"/>
                </a:tc>
                <a:extLst>
                  <a:ext uri="{0D108BD9-81ED-4DB2-BD59-A6C34878D82A}">
                    <a16:rowId xmlns="" xmlns:a16="http://schemas.microsoft.com/office/drawing/2014/main" val="10013"/>
                  </a:ext>
                </a:extLst>
              </a:tr>
              <a:tr h="243277">
                <a:tc>
                  <a:txBody>
                    <a:bodyPr/>
                    <a:lstStyle/>
                    <a:p>
                      <a:pPr marL="0" marR="0" algn="just">
                        <a:lnSpc>
                          <a:spcPct val="115000"/>
                        </a:lnSpc>
                        <a:spcBef>
                          <a:spcPts val="300"/>
                        </a:spcBef>
                        <a:spcAft>
                          <a:spcPts val="300"/>
                        </a:spcAft>
                      </a:pPr>
                      <a:r>
                        <a:rPr lang="en-US" sz="1800" dirty="0" smtClean="0">
                          <a:effectLst/>
                          <a:latin typeface="Arial" charset="0"/>
                          <a:ea typeface="Arial" charset="0"/>
                          <a:cs typeface="Arial" charset="0"/>
                        </a:rPr>
                        <a:t>NPV</a:t>
                      </a:r>
                      <a:endParaRPr lang="en-US" sz="1800" dirty="0">
                        <a:effectLst/>
                        <a:latin typeface="Arial" charset="0"/>
                        <a:ea typeface="Arial" charset="0"/>
                        <a:cs typeface="Arial" charset="0"/>
                      </a:endParaRPr>
                    </a:p>
                  </a:txBody>
                  <a:tcPr marL="68580" marR="6858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 </a:t>
                      </a:r>
                    </a:p>
                  </a:txBody>
                  <a:tcPr marL="68580" marR="68580" marT="0" marB="0" anchor="b"/>
                </a:tc>
                <a:tc>
                  <a:txBody>
                    <a:bodyPr/>
                    <a:lstStyle/>
                    <a:p>
                      <a:pPr marL="0" marR="0" algn="ctr">
                        <a:lnSpc>
                          <a:spcPct val="115000"/>
                        </a:lnSpc>
                        <a:spcBef>
                          <a:spcPts val="300"/>
                        </a:spcBef>
                        <a:spcAft>
                          <a:spcPts val="300"/>
                        </a:spcAft>
                      </a:pPr>
                      <a:r>
                        <a:rPr lang="en-US" sz="1800" b="1" dirty="0">
                          <a:effectLst/>
                          <a:latin typeface="Arial" charset="0"/>
                          <a:ea typeface="Arial" charset="0"/>
                          <a:cs typeface="Arial" charset="0"/>
                        </a:rPr>
                        <a:t>595.072.911</a:t>
                      </a:r>
                    </a:p>
                  </a:txBody>
                  <a:tcPr marL="68580" marR="68580" marT="0" marB="0" anchor="b"/>
                </a:tc>
                <a:tc>
                  <a:txBody>
                    <a:bodyPr/>
                    <a:lstStyle/>
                    <a:p>
                      <a:pPr marL="0" marR="0" algn="ctr">
                        <a:lnSpc>
                          <a:spcPct val="115000"/>
                        </a:lnSpc>
                        <a:spcBef>
                          <a:spcPts val="300"/>
                        </a:spcBef>
                        <a:spcAft>
                          <a:spcPts val="300"/>
                        </a:spcAft>
                      </a:pPr>
                      <a:r>
                        <a:rPr lang="en-US" sz="1800" b="1">
                          <a:effectLst/>
                          <a:latin typeface="Arial" charset="0"/>
                          <a:ea typeface="Arial" charset="0"/>
                          <a:cs typeface="Arial" charset="0"/>
                        </a:rPr>
                        <a:t>537.594.097</a:t>
                      </a:r>
                    </a:p>
                  </a:txBody>
                  <a:tcPr marL="68580" marR="68580" marT="0" marB="0" anchor="b"/>
                </a:tc>
                <a:extLst>
                  <a:ext uri="{0D108BD9-81ED-4DB2-BD59-A6C34878D82A}">
                    <a16:rowId xmlns="" xmlns:a16="http://schemas.microsoft.com/office/drawing/2014/main" val="10014"/>
                  </a:ext>
                </a:extLst>
              </a:tr>
              <a:tr h="243277">
                <a:tc>
                  <a:txBody>
                    <a:bodyPr/>
                    <a:lstStyle/>
                    <a:p>
                      <a:pPr marL="0" marR="0" algn="just">
                        <a:lnSpc>
                          <a:spcPct val="115000"/>
                        </a:lnSpc>
                        <a:spcBef>
                          <a:spcPts val="300"/>
                        </a:spcBef>
                        <a:spcAft>
                          <a:spcPts val="300"/>
                        </a:spcAft>
                      </a:pPr>
                      <a:r>
                        <a:rPr lang="en-US" sz="1800">
                          <a:effectLst/>
                          <a:latin typeface="Arial" charset="0"/>
                          <a:ea typeface="Arial" charset="0"/>
                          <a:cs typeface="Arial" charset="0"/>
                        </a:rPr>
                        <a:t>Thời gian hoàn vốn</a:t>
                      </a:r>
                    </a:p>
                  </a:txBody>
                  <a:tcPr marL="68580" marR="68580" marT="0" marB="0" anchor="b"/>
                </a:tc>
                <a:tc>
                  <a:txBody>
                    <a:bodyPr/>
                    <a:lstStyle/>
                    <a:p>
                      <a:pPr>
                        <a:lnSpc>
                          <a:spcPct val="115000"/>
                        </a:lnSpc>
                      </a:pPr>
                      <a:endParaRPr lang="en-US" sz="1800">
                        <a:effectLst/>
                        <a:latin typeface="Arial" charset="0"/>
                        <a:ea typeface="Arial" charset="0"/>
                        <a:cs typeface="Arial" charset="0"/>
                      </a:endParaRPr>
                    </a:p>
                  </a:txBody>
                  <a:tcPr marL="68580" marR="68580" marT="0" marB="0" anchor="b"/>
                </a:tc>
                <a:tc>
                  <a:txBody>
                    <a:bodyPr/>
                    <a:lstStyle/>
                    <a:p>
                      <a:pPr marL="0" marR="0" algn="ctr">
                        <a:lnSpc>
                          <a:spcPct val="115000"/>
                        </a:lnSpc>
                        <a:spcBef>
                          <a:spcPts val="300"/>
                        </a:spcBef>
                        <a:spcAft>
                          <a:spcPts val="300"/>
                        </a:spcAft>
                      </a:pPr>
                      <a:r>
                        <a:rPr lang="en-US" sz="1800" b="1" dirty="0">
                          <a:effectLst/>
                          <a:latin typeface="Arial" charset="0"/>
                          <a:ea typeface="Arial" charset="0"/>
                          <a:cs typeface="Arial" charset="0"/>
                        </a:rPr>
                        <a:t>1,46</a:t>
                      </a:r>
                    </a:p>
                  </a:txBody>
                  <a:tcPr marL="68580" marR="68580" marT="0" marB="0" anchor="b"/>
                </a:tc>
                <a:tc>
                  <a:txBody>
                    <a:bodyPr/>
                    <a:lstStyle/>
                    <a:p>
                      <a:pPr marL="0" marR="0" algn="ctr">
                        <a:lnSpc>
                          <a:spcPct val="115000"/>
                        </a:lnSpc>
                        <a:spcBef>
                          <a:spcPts val="300"/>
                        </a:spcBef>
                        <a:spcAft>
                          <a:spcPts val="300"/>
                        </a:spcAft>
                      </a:pPr>
                      <a:r>
                        <a:rPr lang="en-US" sz="1800" b="1" dirty="0">
                          <a:effectLst/>
                          <a:latin typeface="Arial" charset="0"/>
                          <a:ea typeface="Arial" charset="0"/>
                          <a:cs typeface="Arial" charset="0"/>
                        </a:rPr>
                        <a:t>1,52</a:t>
                      </a:r>
                    </a:p>
                  </a:txBody>
                  <a:tcPr marL="68580" marR="68580" marT="0" marB="0" anchor="b"/>
                </a:tc>
                <a:extLst>
                  <a:ext uri="{0D108BD9-81ED-4DB2-BD59-A6C34878D82A}">
                    <a16:rowId xmlns="" xmlns:a16="http://schemas.microsoft.com/office/drawing/2014/main" val="10015"/>
                  </a:ext>
                </a:extLst>
              </a:tr>
              <a:tr h="243277">
                <a:tc>
                  <a:txBody>
                    <a:bodyPr/>
                    <a:lstStyle/>
                    <a:p>
                      <a:pPr marL="0" marR="0" algn="just">
                        <a:lnSpc>
                          <a:spcPct val="115000"/>
                        </a:lnSpc>
                        <a:spcBef>
                          <a:spcPts val="300"/>
                        </a:spcBef>
                        <a:spcAft>
                          <a:spcPts val="300"/>
                        </a:spcAft>
                      </a:pPr>
                      <a:r>
                        <a:rPr lang="en-US" sz="1800">
                          <a:effectLst/>
                          <a:latin typeface="Arial" charset="0"/>
                          <a:ea typeface="Arial" charset="0"/>
                          <a:cs typeface="Arial" charset="0"/>
                        </a:rPr>
                        <a:t>IRR</a:t>
                      </a:r>
                    </a:p>
                  </a:txBody>
                  <a:tcPr marL="68580" marR="68580" marT="0" marB="0" anchor="b"/>
                </a:tc>
                <a:tc>
                  <a:txBody>
                    <a:bodyPr/>
                    <a:lstStyle/>
                    <a:p>
                      <a:pPr marL="0" marR="0" algn="ctr">
                        <a:lnSpc>
                          <a:spcPct val="115000"/>
                        </a:lnSpc>
                        <a:spcBef>
                          <a:spcPts val="300"/>
                        </a:spcBef>
                        <a:spcAft>
                          <a:spcPts val="300"/>
                        </a:spcAft>
                      </a:pPr>
                      <a:r>
                        <a:rPr lang="en-US" sz="1800">
                          <a:effectLst/>
                          <a:latin typeface="Arial" charset="0"/>
                          <a:ea typeface="Arial" charset="0"/>
                          <a:cs typeface="Arial" charset="0"/>
                        </a:rPr>
                        <a:t> </a:t>
                      </a:r>
                    </a:p>
                  </a:txBody>
                  <a:tcPr marL="68580" marR="68580" marT="0" marB="0" anchor="b"/>
                </a:tc>
                <a:tc>
                  <a:txBody>
                    <a:bodyPr/>
                    <a:lstStyle/>
                    <a:p>
                      <a:pPr marL="0" marR="0" algn="ctr">
                        <a:lnSpc>
                          <a:spcPct val="115000"/>
                        </a:lnSpc>
                        <a:spcBef>
                          <a:spcPts val="300"/>
                        </a:spcBef>
                        <a:spcAft>
                          <a:spcPts val="300"/>
                        </a:spcAft>
                      </a:pPr>
                      <a:r>
                        <a:rPr lang="en-US" sz="1800" b="1" dirty="0">
                          <a:effectLst/>
                          <a:latin typeface="Arial" charset="0"/>
                          <a:ea typeface="Arial" charset="0"/>
                          <a:cs typeface="Arial" charset="0"/>
                        </a:rPr>
                        <a:t>70,16%</a:t>
                      </a:r>
                    </a:p>
                  </a:txBody>
                  <a:tcPr marL="68580" marR="68580" marT="0" marB="0" anchor="b"/>
                </a:tc>
                <a:tc>
                  <a:txBody>
                    <a:bodyPr/>
                    <a:lstStyle/>
                    <a:p>
                      <a:pPr marL="0" marR="0" algn="ctr">
                        <a:lnSpc>
                          <a:spcPct val="115000"/>
                        </a:lnSpc>
                        <a:spcBef>
                          <a:spcPts val="300"/>
                        </a:spcBef>
                        <a:spcAft>
                          <a:spcPts val="300"/>
                        </a:spcAft>
                      </a:pPr>
                      <a:r>
                        <a:rPr lang="en-US" sz="1800" b="1" dirty="0">
                          <a:effectLst/>
                          <a:latin typeface="Arial" charset="0"/>
                          <a:ea typeface="Arial" charset="0"/>
                          <a:cs typeface="Arial" charset="0"/>
                        </a:rPr>
                        <a:t>66,50%</a:t>
                      </a:r>
                    </a:p>
                  </a:txBody>
                  <a:tcPr marL="68580" marR="68580" marT="0" marB="0" anchor="b"/>
                </a:tc>
                <a:extLst>
                  <a:ext uri="{0D108BD9-81ED-4DB2-BD59-A6C34878D82A}">
                    <a16:rowId xmlns="" xmlns:a16="http://schemas.microsoft.com/office/drawing/2014/main" val="10016"/>
                  </a:ext>
                </a:extLst>
              </a:tr>
            </a:tbl>
          </a:graphicData>
        </a:graphic>
      </p:graphicFrame>
      <p:sp>
        <p:nvSpPr>
          <p:cNvPr id="3" name="Slide Number Placeholder 2"/>
          <p:cNvSpPr>
            <a:spLocks noGrp="1"/>
          </p:cNvSpPr>
          <p:nvPr>
            <p:ph type="sldNum" sz="quarter" idx="12"/>
          </p:nvPr>
        </p:nvSpPr>
        <p:spPr/>
        <p:txBody>
          <a:bodyPr/>
          <a:lstStyle/>
          <a:p>
            <a:fld id="{5D3FEEAC-6021-184A-936A-D26E75467C87}" type="slidenum">
              <a:rPr lang="en-US" smtClean="0"/>
              <a:t>37</a:t>
            </a:fld>
            <a:endParaRPr lang="en-US"/>
          </a:p>
        </p:txBody>
      </p:sp>
    </p:spTree>
    <p:extLst>
      <p:ext uri="{BB962C8B-B14F-4D97-AF65-F5344CB8AC3E}">
        <p14:creationId xmlns:p14="http://schemas.microsoft.com/office/powerpoint/2010/main" val="10260769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4495"/>
            <a:ext cx="7886700" cy="629485"/>
          </a:xfrm>
        </p:spPr>
        <p:txBody>
          <a:bodyPr>
            <a:normAutofit fontScale="90000"/>
          </a:bodyPr>
          <a:lstStyle/>
          <a:p>
            <a:pPr algn="ctr"/>
            <a:r>
              <a:rPr lang="en-US" sz="3200" dirty="0" err="1" smtClean="0">
                <a:latin typeface="Arial" charset="0"/>
                <a:ea typeface="Arial" charset="0"/>
                <a:cs typeface="Arial" charset="0"/>
              </a:rPr>
              <a:t>Tôm</a:t>
            </a:r>
            <a:r>
              <a:rPr lang="en-US" sz="3200" dirty="0" smtClean="0">
                <a:latin typeface="Arial" charset="0"/>
                <a:ea typeface="Arial" charset="0"/>
                <a:cs typeface="Arial" charset="0"/>
              </a:rPr>
              <a:t> </a:t>
            </a:r>
            <a:r>
              <a:rPr lang="en-US" sz="3200" dirty="0" err="1" smtClean="0">
                <a:latin typeface="Arial" charset="0"/>
                <a:ea typeface="Arial" charset="0"/>
                <a:cs typeface="Arial" charset="0"/>
              </a:rPr>
              <a:t>tảo</a:t>
            </a:r>
            <a:r>
              <a:rPr lang="en-US" sz="3200" dirty="0" smtClean="0">
                <a:latin typeface="Arial" charset="0"/>
                <a:ea typeface="Arial" charset="0"/>
                <a:cs typeface="Arial" charset="0"/>
              </a:rPr>
              <a:t> </a:t>
            </a:r>
            <a:r>
              <a:rPr lang="mr-IN" sz="3200" dirty="0" smtClean="0">
                <a:latin typeface="Arial" charset="0"/>
                <a:ea typeface="Arial" charset="0"/>
                <a:cs typeface="Arial" charset="0"/>
              </a:rPr>
              <a:t>–</a:t>
            </a:r>
            <a:r>
              <a:rPr lang="en-US" sz="3200" dirty="0" smtClean="0">
                <a:latin typeface="Arial" charset="0"/>
                <a:ea typeface="Arial" charset="0"/>
                <a:cs typeface="Arial" charset="0"/>
              </a:rPr>
              <a:t> </a:t>
            </a:r>
            <a:r>
              <a:rPr lang="en-US" sz="3200" dirty="0" err="1" smtClean="0">
                <a:latin typeface="Arial" charset="0"/>
                <a:ea typeface="Arial" charset="0"/>
                <a:cs typeface="Arial" charset="0"/>
              </a:rPr>
              <a:t>Bình</a:t>
            </a:r>
            <a:r>
              <a:rPr lang="en-US" sz="3200" dirty="0" smtClean="0">
                <a:latin typeface="Arial" charset="0"/>
                <a:ea typeface="Arial" charset="0"/>
                <a:cs typeface="Arial" charset="0"/>
              </a:rPr>
              <a:t> </a:t>
            </a:r>
            <a:r>
              <a:rPr lang="en-US" sz="3200" dirty="0" err="1" smtClean="0">
                <a:latin typeface="Arial" charset="0"/>
                <a:ea typeface="Arial" charset="0"/>
                <a:cs typeface="Arial" charset="0"/>
              </a:rPr>
              <a:t>Định</a:t>
            </a:r>
            <a:r>
              <a:rPr lang="en-US" sz="3200" dirty="0" smtClean="0">
                <a:latin typeface="Arial" charset="0"/>
                <a:ea typeface="Arial" charset="0"/>
                <a:cs typeface="Arial" charset="0"/>
              </a:rPr>
              <a:t> </a:t>
            </a:r>
            <a:r>
              <a:rPr lang="mr-IN" sz="3200" smtClean="0">
                <a:latin typeface="Arial" charset="0"/>
                <a:ea typeface="Arial" charset="0"/>
                <a:cs typeface="Arial" charset="0"/>
              </a:rPr>
              <a:t>–</a:t>
            </a:r>
            <a:r>
              <a:rPr lang="en-US" sz="3200" smtClean="0">
                <a:latin typeface="Arial" charset="0"/>
                <a:ea typeface="Arial" charset="0"/>
                <a:cs typeface="Arial" charset="0"/>
              </a:rPr>
              <a:t> </a:t>
            </a:r>
            <a:r>
              <a:rPr lang="en-US" sz="3200" dirty="0" err="1">
                <a:latin typeface="Arial" charset="0"/>
                <a:ea typeface="Arial" charset="0"/>
                <a:cs typeface="Arial" charset="0"/>
              </a:rPr>
              <a:t>H</a:t>
            </a:r>
            <a:r>
              <a:rPr lang="en-US" sz="3200" smtClean="0">
                <a:latin typeface="Arial" charset="0"/>
                <a:ea typeface="Arial" charset="0"/>
                <a:cs typeface="Arial" charset="0"/>
              </a:rPr>
              <a:t>iệu </a:t>
            </a:r>
            <a:r>
              <a:rPr lang="en-US" sz="3200" dirty="0" err="1" smtClean="0">
                <a:latin typeface="Arial" charset="0"/>
                <a:ea typeface="Arial" charset="0"/>
                <a:cs typeface="Arial" charset="0"/>
              </a:rPr>
              <a:t>quả</a:t>
            </a:r>
            <a:r>
              <a:rPr lang="en-US" sz="3200" dirty="0" smtClean="0">
                <a:latin typeface="Arial" charset="0"/>
                <a:ea typeface="Arial" charset="0"/>
                <a:cs typeface="Arial" charset="0"/>
              </a:rPr>
              <a:t> </a:t>
            </a:r>
            <a:r>
              <a:rPr lang="en-US" sz="3200" dirty="0" err="1" smtClean="0">
                <a:latin typeface="Arial" charset="0"/>
                <a:ea typeface="Arial" charset="0"/>
                <a:cs typeface="Arial" charset="0"/>
              </a:rPr>
              <a:t>môi</a:t>
            </a:r>
            <a:r>
              <a:rPr lang="en-US" sz="3200" dirty="0" smtClean="0">
                <a:latin typeface="Arial" charset="0"/>
                <a:ea typeface="Arial" charset="0"/>
                <a:cs typeface="Arial" charset="0"/>
              </a:rPr>
              <a:t> </a:t>
            </a:r>
            <a:r>
              <a:rPr lang="en-US" sz="3200" dirty="0" err="1" smtClean="0">
                <a:latin typeface="Arial" charset="0"/>
                <a:ea typeface="Arial" charset="0"/>
                <a:cs typeface="Arial" charset="0"/>
              </a:rPr>
              <a:t>trường</a:t>
            </a:r>
            <a:endParaRPr lang="en-US" sz="3200" dirty="0">
              <a:latin typeface="Arial" charset="0"/>
              <a:ea typeface="Arial" charset="0"/>
              <a:cs typeface="Arial"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1624117"/>
              </p:ext>
            </p:extLst>
          </p:nvPr>
        </p:nvGraphicFramePr>
        <p:xfrm>
          <a:off x="88231" y="1315454"/>
          <a:ext cx="8967537" cy="4008120"/>
        </p:xfrm>
        <a:graphic>
          <a:graphicData uri="http://schemas.openxmlformats.org/drawingml/2006/table">
            <a:tbl>
              <a:tblPr firstRow="1" firstCol="1" bandRow="1">
                <a:tableStyleId>{5C22544A-7EE6-4342-B048-85BDC9FD1C3A}</a:tableStyleId>
              </a:tblPr>
              <a:tblGrid>
                <a:gridCol w="1403685">
                  <a:extLst>
                    <a:ext uri="{9D8B030D-6E8A-4147-A177-3AD203B41FA5}">
                      <a16:colId xmlns="" xmlns:a16="http://schemas.microsoft.com/office/drawing/2014/main" val="20000"/>
                    </a:ext>
                  </a:extLst>
                </a:gridCol>
                <a:gridCol w="2069431">
                  <a:extLst>
                    <a:ext uri="{9D8B030D-6E8A-4147-A177-3AD203B41FA5}">
                      <a16:colId xmlns="" xmlns:a16="http://schemas.microsoft.com/office/drawing/2014/main" val="20001"/>
                    </a:ext>
                  </a:extLst>
                </a:gridCol>
                <a:gridCol w="2031157">
                  <a:extLst>
                    <a:ext uri="{9D8B030D-6E8A-4147-A177-3AD203B41FA5}">
                      <a16:colId xmlns="" xmlns:a16="http://schemas.microsoft.com/office/drawing/2014/main" val="20002"/>
                    </a:ext>
                  </a:extLst>
                </a:gridCol>
                <a:gridCol w="1648234">
                  <a:extLst>
                    <a:ext uri="{9D8B030D-6E8A-4147-A177-3AD203B41FA5}">
                      <a16:colId xmlns="" xmlns:a16="http://schemas.microsoft.com/office/drawing/2014/main" val="20003"/>
                    </a:ext>
                  </a:extLst>
                </a:gridCol>
                <a:gridCol w="1815030">
                  <a:extLst>
                    <a:ext uri="{9D8B030D-6E8A-4147-A177-3AD203B41FA5}">
                      <a16:colId xmlns="" xmlns:a16="http://schemas.microsoft.com/office/drawing/2014/main" val="20004"/>
                    </a:ext>
                  </a:extLst>
                </a:gridCol>
              </a:tblGrid>
              <a:tr h="728304">
                <a:tc>
                  <a:txBody>
                    <a:bodyPr/>
                    <a:lstStyle/>
                    <a:p>
                      <a:pPr marL="0" marR="0" algn="ctr">
                        <a:lnSpc>
                          <a:spcPct val="115000"/>
                        </a:lnSpc>
                        <a:spcBef>
                          <a:spcPts val="600"/>
                        </a:spcBef>
                        <a:spcAft>
                          <a:spcPts val="600"/>
                        </a:spcAft>
                      </a:pPr>
                      <a:r>
                        <a:rPr lang="en-US" sz="2000">
                          <a:effectLst/>
                          <a:latin typeface="Arial" charset="0"/>
                          <a:ea typeface="Arial" charset="0"/>
                          <a:cs typeface="Arial" charset="0"/>
                        </a:rPr>
                        <a:t>Thời gian (năm)</a:t>
                      </a:r>
                    </a:p>
                  </a:txBody>
                  <a:tcPr marL="68580" marR="68580" marT="0" marB="0" anchor="b"/>
                </a:tc>
                <a:tc>
                  <a:txBody>
                    <a:bodyPr/>
                    <a:lstStyle/>
                    <a:p>
                      <a:pPr marL="0" marR="0" algn="ctr">
                        <a:lnSpc>
                          <a:spcPct val="115000"/>
                        </a:lnSpc>
                        <a:spcBef>
                          <a:spcPts val="600"/>
                        </a:spcBef>
                        <a:spcAft>
                          <a:spcPts val="600"/>
                        </a:spcAft>
                      </a:pPr>
                      <a:r>
                        <a:rPr lang="en-US" sz="2000">
                          <a:effectLst/>
                          <a:latin typeface="Arial" charset="0"/>
                          <a:ea typeface="Arial" charset="0"/>
                          <a:cs typeface="Arial" charset="0"/>
                        </a:rPr>
                        <a:t>Dòng tiền</a:t>
                      </a:r>
                    </a:p>
                    <a:p>
                      <a:pPr marL="0" marR="0" algn="ctr">
                        <a:lnSpc>
                          <a:spcPct val="115000"/>
                        </a:lnSpc>
                        <a:spcBef>
                          <a:spcPts val="600"/>
                        </a:spcBef>
                        <a:spcAft>
                          <a:spcPts val="600"/>
                        </a:spcAft>
                      </a:pPr>
                      <a:r>
                        <a:rPr lang="en-US" sz="2000">
                          <a:effectLst/>
                          <a:latin typeface="Arial" charset="0"/>
                          <a:ea typeface="Arial" charset="0"/>
                          <a:cs typeface="Arial" charset="0"/>
                        </a:rPr>
                        <a:t>(đồng)</a:t>
                      </a:r>
                    </a:p>
                  </a:txBody>
                  <a:tcPr marL="68580" marR="68580" marT="0" marB="0" anchor="b"/>
                </a:tc>
                <a:tc>
                  <a:txBody>
                    <a:bodyPr/>
                    <a:lstStyle/>
                    <a:p>
                      <a:pPr marL="0" marR="0" algn="ctr">
                        <a:lnSpc>
                          <a:spcPct val="115000"/>
                        </a:lnSpc>
                        <a:spcBef>
                          <a:spcPts val="600"/>
                        </a:spcBef>
                        <a:spcAft>
                          <a:spcPts val="600"/>
                        </a:spcAft>
                      </a:pPr>
                      <a:r>
                        <a:rPr lang="en-US" sz="2000">
                          <a:effectLst/>
                          <a:latin typeface="Arial" charset="0"/>
                          <a:ea typeface="Arial" charset="0"/>
                          <a:cs typeface="Arial" charset="0"/>
                        </a:rPr>
                        <a:t>Hệ số chiết khấu</a:t>
                      </a:r>
                    </a:p>
                  </a:txBody>
                  <a:tcPr marL="68580" marR="68580" marT="0" marB="0" anchor="b"/>
                </a:tc>
                <a:tc>
                  <a:txBody>
                    <a:bodyPr/>
                    <a:lstStyle/>
                    <a:p>
                      <a:pPr marL="0" marR="0" algn="ctr">
                        <a:lnSpc>
                          <a:spcPct val="115000"/>
                        </a:lnSpc>
                        <a:spcBef>
                          <a:spcPts val="600"/>
                        </a:spcBef>
                        <a:spcAft>
                          <a:spcPts val="600"/>
                        </a:spcAft>
                      </a:pPr>
                      <a:r>
                        <a:rPr lang="en-US" sz="2000">
                          <a:effectLst/>
                          <a:latin typeface="Arial" charset="0"/>
                          <a:ea typeface="Arial" charset="0"/>
                          <a:cs typeface="Arial" charset="0"/>
                        </a:rPr>
                        <a:t>Giá trị chiết khấu (đồng)</a:t>
                      </a:r>
                    </a:p>
                  </a:txBody>
                  <a:tcPr marL="68580" marR="68580" marT="0" marB="0" anchor="b"/>
                </a:tc>
                <a:tc>
                  <a:txBody>
                    <a:bodyPr/>
                    <a:lstStyle/>
                    <a:p>
                      <a:pPr marL="0" marR="0" algn="ctr">
                        <a:lnSpc>
                          <a:spcPct val="115000"/>
                        </a:lnSpc>
                        <a:spcBef>
                          <a:spcPts val="600"/>
                        </a:spcBef>
                        <a:spcAft>
                          <a:spcPts val="600"/>
                        </a:spcAft>
                      </a:pPr>
                      <a:r>
                        <a:rPr lang="en-US" sz="2000">
                          <a:effectLst/>
                          <a:latin typeface="Arial" charset="0"/>
                          <a:ea typeface="Arial" charset="0"/>
                          <a:cs typeface="Arial" charset="0"/>
                        </a:rPr>
                        <a:t>Giá trị còn lại (đồng)</a:t>
                      </a:r>
                    </a:p>
                  </a:txBody>
                  <a:tcPr marL="68580" marR="68580" marT="0" marB="0" anchor="b"/>
                </a:tc>
                <a:extLst>
                  <a:ext uri="{0D108BD9-81ED-4DB2-BD59-A6C34878D82A}">
                    <a16:rowId xmlns="" xmlns:a16="http://schemas.microsoft.com/office/drawing/2014/main" val="10000"/>
                  </a:ext>
                </a:extLst>
              </a:tr>
              <a:tr h="261778">
                <a:tc>
                  <a:txBody>
                    <a:bodyPr/>
                    <a:lstStyle/>
                    <a:p>
                      <a:pPr marL="0" marR="0" algn="ctr">
                        <a:lnSpc>
                          <a:spcPct val="115000"/>
                        </a:lnSpc>
                        <a:spcBef>
                          <a:spcPts val="600"/>
                        </a:spcBef>
                        <a:spcAft>
                          <a:spcPts val="600"/>
                        </a:spcAft>
                      </a:pPr>
                      <a:r>
                        <a:rPr lang="en-US" sz="2000">
                          <a:effectLst/>
                          <a:latin typeface="Arial" charset="0"/>
                          <a:ea typeface="Arial" charset="0"/>
                          <a:cs typeface="Arial" charset="0"/>
                        </a:rPr>
                        <a:t>0</a:t>
                      </a:r>
                    </a:p>
                  </a:txBody>
                  <a:tcPr marL="68580" marR="68580" marT="0" marB="0" anchor="b"/>
                </a:tc>
                <a:tc>
                  <a:txBody>
                    <a:bodyPr/>
                    <a:lstStyle/>
                    <a:p>
                      <a:pPr marL="0" marR="0" algn="ctr">
                        <a:lnSpc>
                          <a:spcPct val="115000"/>
                        </a:lnSpc>
                        <a:spcBef>
                          <a:spcPts val="600"/>
                        </a:spcBef>
                        <a:spcAft>
                          <a:spcPts val="600"/>
                        </a:spcAft>
                      </a:pPr>
                      <a:r>
                        <a:rPr lang="en-US" sz="2000">
                          <a:effectLst/>
                          <a:latin typeface="Arial" charset="0"/>
                          <a:ea typeface="Arial" charset="0"/>
                          <a:cs typeface="Arial" charset="0"/>
                        </a:rPr>
                        <a:t>-10.005.018</a:t>
                      </a:r>
                    </a:p>
                  </a:txBody>
                  <a:tcPr marL="68580" marR="68580" marT="0" marB="0" anchor="ctr"/>
                </a:tc>
                <a:tc>
                  <a:txBody>
                    <a:bodyPr/>
                    <a:lstStyle/>
                    <a:p>
                      <a:pPr marL="0" marR="0" algn="ctr">
                        <a:lnSpc>
                          <a:spcPct val="115000"/>
                        </a:lnSpc>
                        <a:spcBef>
                          <a:spcPts val="600"/>
                        </a:spcBef>
                        <a:spcAft>
                          <a:spcPts val="600"/>
                        </a:spcAft>
                      </a:pPr>
                      <a:r>
                        <a:rPr lang="en-US" sz="2000">
                          <a:effectLst/>
                          <a:latin typeface="Arial" charset="0"/>
                          <a:ea typeface="Arial" charset="0"/>
                          <a:cs typeface="Arial" charset="0"/>
                        </a:rPr>
                        <a:t>1</a:t>
                      </a:r>
                    </a:p>
                  </a:txBody>
                  <a:tcPr marL="68580" marR="68580" marT="0" marB="0" anchor="ctr"/>
                </a:tc>
                <a:tc>
                  <a:txBody>
                    <a:bodyPr/>
                    <a:lstStyle/>
                    <a:p>
                      <a:pPr marL="0" marR="0" algn="ctr">
                        <a:lnSpc>
                          <a:spcPct val="115000"/>
                        </a:lnSpc>
                        <a:spcBef>
                          <a:spcPts val="600"/>
                        </a:spcBef>
                        <a:spcAft>
                          <a:spcPts val="600"/>
                        </a:spcAft>
                      </a:pPr>
                      <a:r>
                        <a:rPr lang="en-US" sz="2000">
                          <a:effectLst/>
                          <a:latin typeface="Arial" charset="0"/>
                          <a:ea typeface="Arial" charset="0"/>
                          <a:cs typeface="Arial" charset="0"/>
                        </a:rPr>
                        <a:t>-10.005.018</a:t>
                      </a:r>
                    </a:p>
                  </a:txBody>
                  <a:tcPr marL="68580" marR="68580" marT="0" marB="0" anchor="ctr"/>
                </a:tc>
                <a:tc>
                  <a:txBody>
                    <a:bodyPr/>
                    <a:lstStyle/>
                    <a:p>
                      <a:pPr marL="0" marR="0" algn="ctr">
                        <a:lnSpc>
                          <a:spcPct val="115000"/>
                        </a:lnSpc>
                        <a:spcBef>
                          <a:spcPts val="600"/>
                        </a:spcBef>
                        <a:spcAft>
                          <a:spcPts val="600"/>
                        </a:spcAft>
                      </a:pPr>
                      <a:r>
                        <a:rPr lang="en-US" sz="2000">
                          <a:effectLst/>
                          <a:latin typeface="Arial" charset="0"/>
                          <a:ea typeface="Arial" charset="0"/>
                          <a:cs typeface="Arial" charset="0"/>
                        </a:rPr>
                        <a:t>-10.005.018</a:t>
                      </a:r>
                    </a:p>
                  </a:txBody>
                  <a:tcPr marL="68580" marR="68580" marT="0" marB="0" anchor="ctr"/>
                </a:tc>
                <a:extLst>
                  <a:ext uri="{0D108BD9-81ED-4DB2-BD59-A6C34878D82A}">
                    <a16:rowId xmlns="" xmlns:a16="http://schemas.microsoft.com/office/drawing/2014/main" val="10001"/>
                  </a:ext>
                </a:extLst>
              </a:tr>
              <a:tr h="261778">
                <a:tc>
                  <a:txBody>
                    <a:bodyPr/>
                    <a:lstStyle/>
                    <a:p>
                      <a:pPr marL="0" marR="0" algn="ctr">
                        <a:lnSpc>
                          <a:spcPct val="115000"/>
                        </a:lnSpc>
                        <a:spcBef>
                          <a:spcPts val="600"/>
                        </a:spcBef>
                        <a:spcAft>
                          <a:spcPts val="600"/>
                        </a:spcAft>
                      </a:pPr>
                      <a:r>
                        <a:rPr lang="en-US" sz="2000">
                          <a:effectLst/>
                          <a:latin typeface="Arial" charset="0"/>
                          <a:ea typeface="Arial" charset="0"/>
                          <a:cs typeface="Arial" charset="0"/>
                        </a:rPr>
                        <a:t>1</a:t>
                      </a:r>
                    </a:p>
                  </a:txBody>
                  <a:tcPr marL="68580" marR="68580" marT="0" marB="0" anchor="b"/>
                </a:tc>
                <a:tc>
                  <a:txBody>
                    <a:bodyPr/>
                    <a:lstStyle/>
                    <a:p>
                      <a:pPr marL="0" marR="0" algn="ctr">
                        <a:lnSpc>
                          <a:spcPct val="115000"/>
                        </a:lnSpc>
                        <a:spcBef>
                          <a:spcPts val="600"/>
                        </a:spcBef>
                        <a:spcAft>
                          <a:spcPts val="600"/>
                        </a:spcAft>
                      </a:pPr>
                      <a:r>
                        <a:rPr lang="en-US" sz="2000">
                          <a:effectLst/>
                          <a:latin typeface="Arial" charset="0"/>
                          <a:ea typeface="Arial" charset="0"/>
                          <a:cs typeface="Arial" charset="0"/>
                        </a:rPr>
                        <a:t>59.630.490</a:t>
                      </a:r>
                    </a:p>
                  </a:txBody>
                  <a:tcPr marL="68580" marR="68580" marT="0" marB="0" anchor="ctr"/>
                </a:tc>
                <a:tc>
                  <a:txBody>
                    <a:bodyPr/>
                    <a:lstStyle/>
                    <a:p>
                      <a:pPr marL="0" marR="0" algn="ctr">
                        <a:lnSpc>
                          <a:spcPct val="115000"/>
                        </a:lnSpc>
                        <a:spcBef>
                          <a:spcPts val="600"/>
                        </a:spcBef>
                        <a:spcAft>
                          <a:spcPts val="600"/>
                        </a:spcAft>
                      </a:pPr>
                      <a:r>
                        <a:rPr lang="en-US" sz="2000">
                          <a:effectLst/>
                          <a:latin typeface="Arial" charset="0"/>
                          <a:ea typeface="Arial" charset="0"/>
                          <a:cs typeface="Arial" charset="0"/>
                        </a:rPr>
                        <a:t>0,91</a:t>
                      </a:r>
                    </a:p>
                  </a:txBody>
                  <a:tcPr marL="68580" marR="68580" marT="0" marB="0" anchor="b"/>
                </a:tc>
                <a:tc>
                  <a:txBody>
                    <a:bodyPr/>
                    <a:lstStyle/>
                    <a:p>
                      <a:pPr marL="0" marR="0" algn="ctr">
                        <a:lnSpc>
                          <a:spcPct val="115000"/>
                        </a:lnSpc>
                        <a:spcBef>
                          <a:spcPts val="600"/>
                        </a:spcBef>
                        <a:spcAft>
                          <a:spcPts val="600"/>
                        </a:spcAft>
                      </a:pPr>
                      <a:r>
                        <a:rPr lang="en-US" sz="2000">
                          <a:effectLst/>
                          <a:latin typeface="Arial" charset="0"/>
                          <a:ea typeface="Arial" charset="0"/>
                          <a:cs typeface="Arial" charset="0"/>
                        </a:rPr>
                        <a:t>54.209.536</a:t>
                      </a:r>
                    </a:p>
                  </a:txBody>
                  <a:tcPr marL="68580" marR="68580" marT="0" marB="0" anchor="ctr"/>
                </a:tc>
                <a:tc>
                  <a:txBody>
                    <a:bodyPr/>
                    <a:lstStyle/>
                    <a:p>
                      <a:pPr marL="0" marR="0" algn="ctr">
                        <a:lnSpc>
                          <a:spcPct val="115000"/>
                        </a:lnSpc>
                        <a:spcBef>
                          <a:spcPts val="600"/>
                        </a:spcBef>
                        <a:spcAft>
                          <a:spcPts val="600"/>
                        </a:spcAft>
                      </a:pPr>
                      <a:r>
                        <a:rPr lang="en-US" sz="2000">
                          <a:effectLst/>
                          <a:latin typeface="Arial" charset="0"/>
                          <a:ea typeface="Arial" charset="0"/>
                          <a:cs typeface="Arial" charset="0"/>
                        </a:rPr>
                        <a:t>44.204.518</a:t>
                      </a:r>
                    </a:p>
                  </a:txBody>
                  <a:tcPr marL="68580" marR="68580" marT="0" marB="0" anchor="ctr"/>
                </a:tc>
                <a:extLst>
                  <a:ext uri="{0D108BD9-81ED-4DB2-BD59-A6C34878D82A}">
                    <a16:rowId xmlns="" xmlns:a16="http://schemas.microsoft.com/office/drawing/2014/main" val="10002"/>
                  </a:ext>
                </a:extLst>
              </a:tr>
              <a:tr h="261778">
                <a:tc>
                  <a:txBody>
                    <a:bodyPr/>
                    <a:lstStyle/>
                    <a:p>
                      <a:pPr marL="0" marR="0" algn="ctr">
                        <a:lnSpc>
                          <a:spcPct val="115000"/>
                        </a:lnSpc>
                        <a:spcBef>
                          <a:spcPts val="600"/>
                        </a:spcBef>
                        <a:spcAft>
                          <a:spcPts val="600"/>
                        </a:spcAft>
                      </a:pPr>
                      <a:r>
                        <a:rPr lang="en-US" sz="2000">
                          <a:effectLst/>
                          <a:latin typeface="Arial" charset="0"/>
                          <a:ea typeface="Arial" charset="0"/>
                          <a:cs typeface="Arial" charset="0"/>
                        </a:rPr>
                        <a:t>2</a:t>
                      </a:r>
                    </a:p>
                  </a:txBody>
                  <a:tcPr marL="68580" marR="68580" marT="0" marB="0" anchor="b"/>
                </a:tc>
                <a:tc>
                  <a:txBody>
                    <a:bodyPr/>
                    <a:lstStyle/>
                    <a:p>
                      <a:pPr marL="0" marR="0" algn="ctr">
                        <a:lnSpc>
                          <a:spcPct val="115000"/>
                        </a:lnSpc>
                        <a:spcBef>
                          <a:spcPts val="600"/>
                        </a:spcBef>
                        <a:spcAft>
                          <a:spcPts val="600"/>
                        </a:spcAft>
                      </a:pPr>
                      <a:r>
                        <a:rPr lang="en-US" sz="2000">
                          <a:effectLst/>
                          <a:latin typeface="Arial" charset="0"/>
                          <a:ea typeface="Arial" charset="0"/>
                          <a:cs typeface="Arial" charset="0"/>
                        </a:rPr>
                        <a:t>59.630.490</a:t>
                      </a:r>
                    </a:p>
                  </a:txBody>
                  <a:tcPr marL="68580" marR="68580" marT="0" marB="0" anchor="ctr"/>
                </a:tc>
                <a:tc>
                  <a:txBody>
                    <a:bodyPr/>
                    <a:lstStyle/>
                    <a:p>
                      <a:pPr marL="0" marR="0" algn="ctr">
                        <a:lnSpc>
                          <a:spcPct val="115000"/>
                        </a:lnSpc>
                        <a:spcBef>
                          <a:spcPts val="600"/>
                        </a:spcBef>
                        <a:spcAft>
                          <a:spcPts val="600"/>
                        </a:spcAft>
                      </a:pPr>
                      <a:r>
                        <a:rPr lang="en-US" sz="2000">
                          <a:effectLst/>
                          <a:latin typeface="Arial" charset="0"/>
                          <a:ea typeface="Arial" charset="0"/>
                          <a:cs typeface="Arial" charset="0"/>
                        </a:rPr>
                        <a:t>0,83</a:t>
                      </a:r>
                    </a:p>
                  </a:txBody>
                  <a:tcPr marL="68580" marR="68580" marT="0" marB="0" anchor="b"/>
                </a:tc>
                <a:tc>
                  <a:txBody>
                    <a:bodyPr/>
                    <a:lstStyle/>
                    <a:p>
                      <a:pPr marL="0" marR="0" algn="ctr">
                        <a:lnSpc>
                          <a:spcPct val="115000"/>
                        </a:lnSpc>
                        <a:spcBef>
                          <a:spcPts val="600"/>
                        </a:spcBef>
                        <a:spcAft>
                          <a:spcPts val="600"/>
                        </a:spcAft>
                      </a:pPr>
                      <a:r>
                        <a:rPr lang="en-US" sz="2000">
                          <a:effectLst/>
                          <a:latin typeface="Arial" charset="0"/>
                          <a:ea typeface="Arial" charset="0"/>
                          <a:cs typeface="Arial" charset="0"/>
                        </a:rPr>
                        <a:t>49.281.397</a:t>
                      </a:r>
                    </a:p>
                  </a:txBody>
                  <a:tcPr marL="68580" marR="68580" marT="0" marB="0" anchor="ctr"/>
                </a:tc>
                <a:tc>
                  <a:txBody>
                    <a:bodyPr/>
                    <a:lstStyle/>
                    <a:p>
                      <a:pPr marL="0" marR="0" algn="ctr">
                        <a:lnSpc>
                          <a:spcPct val="115000"/>
                        </a:lnSpc>
                        <a:spcBef>
                          <a:spcPts val="600"/>
                        </a:spcBef>
                        <a:spcAft>
                          <a:spcPts val="600"/>
                        </a:spcAft>
                      </a:pPr>
                      <a:r>
                        <a:rPr lang="en-US" sz="2000">
                          <a:effectLst/>
                          <a:latin typeface="Arial" charset="0"/>
                          <a:ea typeface="Arial" charset="0"/>
                          <a:cs typeface="Arial" charset="0"/>
                        </a:rPr>
                        <a:t>93.485.915</a:t>
                      </a:r>
                    </a:p>
                  </a:txBody>
                  <a:tcPr marL="68580" marR="68580" marT="0" marB="0" anchor="ctr"/>
                </a:tc>
                <a:extLst>
                  <a:ext uri="{0D108BD9-81ED-4DB2-BD59-A6C34878D82A}">
                    <a16:rowId xmlns="" xmlns:a16="http://schemas.microsoft.com/office/drawing/2014/main" val="10003"/>
                  </a:ext>
                </a:extLst>
              </a:tr>
              <a:tr h="261778">
                <a:tc>
                  <a:txBody>
                    <a:bodyPr/>
                    <a:lstStyle/>
                    <a:p>
                      <a:pPr marL="0" marR="0" algn="ctr">
                        <a:lnSpc>
                          <a:spcPct val="115000"/>
                        </a:lnSpc>
                        <a:spcBef>
                          <a:spcPts val="600"/>
                        </a:spcBef>
                        <a:spcAft>
                          <a:spcPts val="600"/>
                        </a:spcAft>
                      </a:pPr>
                      <a:r>
                        <a:rPr lang="en-US" sz="2000">
                          <a:effectLst/>
                          <a:latin typeface="Arial" charset="0"/>
                          <a:ea typeface="Arial" charset="0"/>
                          <a:cs typeface="Arial" charset="0"/>
                        </a:rPr>
                        <a:t>3</a:t>
                      </a:r>
                    </a:p>
                  </a:txBody>
                  <a:tcPr marL="68580" marR="68580" marT="0" marB="0" anchor="b"/>
                </a:tc>
                <a:tc>
                  <a:txBody>
                    <a:bodyPr/>
                    <a:lstStyle/>
                    <a:p>
                      <a:pPr marL="0" marR="0" algn="ctr">
                        <a:lnSpc>
                          <a:spcPct val="115000"/>
                        </a:lnSpc>
                        <a:spcBef>
                          <a:spcPts val="600"/>
                        </a:spcBef>
                        <a:spcAft>
                          <a:spcPts val="600"/>
                        </a:spcAft>
                      </a:pPr>
                      <a:r>
                        <a:rPr lang="en-US" sz="2000">
                          <a:effectLst/>
                          <a:latin typeface="Arial" charset="0"/>
                          <a:ea typeface="Arial" charset="0"/>
                          <a:cs typeface="Arial" charset="0"/>
                        </a:rPr>
                        <a:t>59.630.490</a:t>
                      </a:r>
                    </a:p>
                  </a:txBody>
                  <a:tcPr marL="68580" marR="68580" marT="0" marB="0" anchor="ctr"/>
                </a:tc>
                <a:tc>
                  <a:txBody>
                    <a:bodyPr/>
                    <a:lstStyle/>
                    <a:p>
                      <a:pPr marL="0" marR="0" algn="ctr">
                        <a:lnSpc>
                          <a:spcPct val="115000"/>
                        </a:lnSpc>
                        <a:spcBef>
                          <a:spcPts val="600"/>
                        </a:spcBef>
                        <a:spcAft>
                          <a:spcPts val="600"/>
                        </a:spcAft>
                      </a:pPr>
                      <a:r>
                        <a:rPr lang="en-US" sz="2000">
                          <a:effectLst/>
                          <a:latin typeface="Arial" charset="0"/>
                          <a:ea typeface="Arial" charset="0"/>
                          <a:cs typeface="Arial" charset="0"/>
                        </a:rPr>
                        <a:t>0,75</a:t>
                      </a:r>
                    </a:p>
                  </a:txBody>
                  <a:tcPr marL="68580" marR="68580" marT="0" marB="0" anchor="b"/>
                </a:tc>
                <a:tc>
                  <a:txBody>
                    <a:bodyPr/>
                    <a:lstStyle/>
                    <a:p>
                      <a:pPr marL="0" marR="0" algn="ctr">
                        <a:lnSpc>
                          <a:spcPct val="115000"/>
                        </a:lnSpc>
                        <a:spcBef>
                          <a:spcPts val="600"/>
                        </a:spcBef>
                        <a:spcAft>
                          <a:spcPts val="600"/>
                        </a:spcAft>
                      </a:pPr>
                      <a:r>
                        <a:rPr lang="en-US" sz="2000">
                          <a:effectLst/>
                          <a:latin typeface="Arial" charset="0"/>
                          <a:ea typeface="Arial" charset="0"/>
                          <a:cs typeface="Arial" charset="0"/>
                        </a:rPr>
                        <a:t>44.801.270</a:t>
                      </a:r>
                    </a:p>
                  </a:txBody>
                  <a:tcPr marL="68580" marR="68580" marT="0" marB="0" anchor="ctr"/>
                </a:tc>
                <a:tc>
                  <a:txBody>
                    <a:bodyPr/>
                    <a:lstStyle/>
                    <a:p>
                      <a:pPr marL="0" marR="0" algn="ctr">
                        <a:lnSpc>
                          <a:spcPct val="115000"/>
                        </a:lnSpc>
                        <a:spcBef>
                          <a:spcPts val="600"/>
                        </a:spcBef>
                        <a:spcAft>
                          <a:spcPts val="600"/>
                        </a:spcAft>
                      </a:pPr>
                      <a:r>
                        <a:rPr lang="en-US" sz="2000">
                          <a:effectLst/>
                          <a:latin typeface="Arial" charset="0"/>
                          <a:ea typeface="Arial" charset="0"/>
                          <a:cs typeface="Arial" charset="0"/>
                        </a:rPr>
                        <a:t>138.287.185</a:t>
                      </a:r>
                    </a:p>
                  </a:txBody>
                  <a:tcPr marL="68580" marR="68580" marT="0" marB="0" anchor="ctr"/>
                </a:tc>
                <a:extLst>
                  <a:ext uri="{0D108BD9-81ED-4DB2-BD59-A6C34878D82A}">
                    <a16:rowId xmlns="" xmlns:a16="http://schemas.microsoft.com/office/drawing/2014/main" val="10004"/>
                  </a:ext>
                </a:extLst>
              </a:tr>
              <a:tr h="261778">
                <a:tc>
                  <a:txBody>
                    <a:bodyPr/>
                    <a:lstStyle/>
                    <a:p>
                      <a:pPr marL="0" marR="0" algn="ctr">
                        <a:lnSpc>
                          <a:spcPct val="115000"/>
                        </a:lnSpc>
                        <a:spcBef>
                          <a:spcPts val="600"/>
                        </a:spcBef>
                        <a:spcAft>
                          <a:spcPts val="600"/>
                        </a:spcAft>
                      </a:pPr>
                      <a:r>
                        <a:rPr lang="en-US" sz="2000">
                          <a:effectLst/>
                          <a:latin typeface="Arial" charset="0"/>
                          <a:ea typeface="Arial" charset="0"/>
                          <a:cs typeface="Arial" charset="0"/>
                        </a:rPr>
                        <a:t>4</a:t>
                      </a:r>
                    </a:p>
                  </a:txBody>
                  <a:tcPr marL="68580" marR="68580" marT="0" marB="0" anchor="b"/>
                </a:tc>
                <a:tc>
                  <a:txBody>
                    <a:bodyPr/>
                    <a:lstStyle/>
                    <a:p>
                      <a:pPr marL="0" marR="0" algn="ctr">
                        <a:lnSpc>
                          <a:spcPct val="115000"/>
                        </a:lnSpc>
                        <a:spcBef>
                          <a:spcPts val="600"/>
                        </a:spcBef>
                        <a:spcAft>
                          <a:spcPts val="600"/>
                        </a:spcAft>
                      </a:pPr>
                      <a:r>
                        <a:rPr lang="en-US" sz="2000">
                          <a:effectLst/>
                          <a:latin typeface="Arial" charset="0"/>
                          <a:ea typeface="Arial" charset="0"/>
                          <a:cs typeface="Arial" charset="0"/>
                        </a:rPr>
                        <a:t>59.630.490</a:t>
                      </a:r>
                    </a:p>
                  </a:txBody>
                  <a:tcPr marL="68580" marR="68580" marT="0" marB="0" anchor="ctr"/>
                </a:tc>
                <a:tc>
                  <a:txBody>
                    <a:bodyPr/>
                    <a:lstStyle/>
                    <a:p>
                      <a:pPr marL="0" marR="0" algn="ctr">
                        <a:lnSpc>
                          <a:spcPct val="115000"/>
                        </a:lnSpc>
                        <a:spcBef>
                          <a:spcPts val="600"/>
                        </a:spcBef>
                        <a:spcAft>
                          <a:spcPts val="600"/>
                        </a:spcAft>
                      </a:pPr>
                      <a:r>
                        <a:rPr lang="en-US" sz="2000">
                          <a:effectLst/>
                          <a:latin typeface="Arial" charset="0"/>
                          <a:ea typeface="Arial" charset="0"/>
                          <a:cs typeface="Arial" charset="0"/>
                        </a:rPr>
                        <a:t>0,68</a:t>
                      </a:r>
                    </a:p>
                  </a:txBody>
                  <a:tcPr marL="68580" marR="68580" marT="0" marB="0" anchor="b"/>
                </a:tc>
                <a:tc>
                  <a:txBody>
                    <a:bodyPr/>
                    <a:lstStyle/>
                    <a:p>
                      <a:pPr marL="0" marR="0" algn="ctr">
                        <a:lnSpc>
                          <a:spcPct val="115000"/>
                        </a:lnSpc>
                        <a:spcBef>
                          <a:spcPts val="600"/>
                        </a:spcBef>
                        <a:spcAft>
                          <a:spcPts val="600"/>
                        </a:spcAft>
                      </a:pPr>
                      <a:r>
                        <a:rPr lang="en-US" sz="2000">
                          <a:effectLst/>
                          <a:latin typeface="Arial" charset="0"/>
                          <a:ea typeface="Arial" charset="0"/>
                          <a:cs typeface="Arial" charset="0"/>
                        </a:rPr>
                        <a:t>40.728.427</a:t>
                      </a:r>
                    </a:p>
                  </a:txBody>
                  <a:tcPr marL="68580" marR="68580" marT="0" marB="0" anchor="ctr"/>
                </a:tc>
                <a:tc>
                  <a:txBody>
                    <a:bodyPr/>
                    <a:lstStyle/>
                    <a:p>
                      <a:pPr marL="0" marR="0" algn="ctr">
                        <a:lnSpc>
                          <a:spcPct val="115000"/>
                        </a:lnSpc>
                        <a:spcBef>
                          <a:spcPts val="600"/>
                        </a:spcBef>
                        <a:spcAft>
                          <a:spcPts val="600"/>
                        </a:spcAft>
                      </a:pPr>
                      <a:r>
                        <a:rPr lang="en-US" sz="2000">
                          <a:effectLst/>
                          <a:latin typeface="Arial" charset="0"/>
                          <a:ea typeface="Arial" charset="0"/>
                          <a:cs typeface="Arial" charset="0"/>
                        </a:rPr>
                        <a:t>179.015.612</a:t>
                      </a:r>
                    </a:p>
                  </a:txBody>
                  <a:tcPr marL="68580" marR="68580" marT="0" marB="0" anchor="ctr"/>
                </a:tc>
                <a:extLst>
                  <a:ext uri="{0D108BD9-81ED-4DB2-BD59-A6C34878D82A}">
                    <a16:rowId xmlns="" xmlns:a16="http://schemas.microsoft.com/office/drawing/2014/main" val="10005"/>
                  </a:ext>
                </a:extLst>
              </a:tr>
              <a:tr h="261778">
                <a:tc>
                  <a:txBody>
                    <a:bodyPr/>
                    <a:lstStyle/>
                    <a:p>
                      <a:pPr marL="0" marR="0" algn="ctr">
                        <a:lnSpc>
                          <a:spcPct val="115000"/>
                        </a:lnSpc>
                        <a:spcBef>
                          <a:spcPts val="600"/>
                        </a:spcBef>
                        <a:spcAft>
                          <a:spcPts val="600"/>
                        </a:spcAft>
                      </a:pPr>
                      <a:r>
                        <a:rPr lang="en-US" sz="2000">
                          <a:effectLst/>
                          <a:latin typeface="Arial" charset="0"/>
                          <a:ea typeface="Arial" charset="0"/>
                          <a:cs typeface="Arial" charset="0"/>
                        </a:rPr>
                        <a:t>5</a:t>
                      </a:r>
                    </a:p>
                  </a:txBody>
                  <a:tcPr marL="68580" marR="68580" marT="0" marB="0" anchor="b"/>
                </a:tc>
                <a:tc>
                  <a:txBody>
                    <a:bodyPr/>
                    <a:lstStyle/>
                    <a:p>
                      <a:pPr marL="0" marR="0" algn="ctr">
                        <a:lnSpc>
                          <a:spcPct val="115000"/>
                        </a:lnSpc>
                        <a:spcBef>
                          <a:spcPts val="600"/>
                        </a:spcBef>
                        <a:spcAft>
                          <a:spcPts val="600"/>
                        </a:spcAft>
                      </a:pPr>
                      <a:r>
                        <a:rPr lang="en-US" sz="2000">
                          <a:effectLst/>
                          <a:latin typeface="Arial" charset="0"/>
                          <a:ea typeface="Arial" charset="0"/>
                          <a:cs typeface="Arial" charset="0"/>
                        </a:rPr>
                        <a:t>59.630.490</a:t>
                      </a:r>
                    </a:p>
                  </a:txBody>
                  <a:tcPr marL="68580" marR="68580" marT="0" marB="0" anchor="ctr"/>
                </a:tc>
                <a:tc>
                  <a:txBody>
                    <a:bodyPr/>
                    <a:lstStyle/>
                    <a:p>
                      <a:pPr marL="0" marR="0" algn="ctr">
                        <a:lnSpc>
                          <a:spcPct val="115000"/>
                        </a:lnSpc>
                        <a:spcBef>
                          <a:spcPts val="600"/>
                        </a:spcBef>
                        <a:spcAft>
                          <a:spcPts val="600"/>
                        </a:spcAft>
                      </a:pPr>
                      <a:r>
                        <a:rPr lang="en-US" sz="2000">
                          <a:effectLst/>
                          <a:latin typeface="Arial" charset="0"/>
                          <a:ea typeface="Arial" charset="0"/>
                          <a:cs typeface="Arial" charset="0"/>
                        </a:rPr>
                        <a:t>0,62</a:t>
                      </a:r>
                    </a:p>
                  </a:txBody>
                  <a:tcPr marL="68580" marR="68580" marT="0" marB="0" anchor="b"/>
                </a:tc>
                <a:tc>
                  <a:txBody>
                    <a:bodyPr/>
                    <a:lstStyle/>
                    <a:p>
                      <a:pPr marL="0" marR="0" algn="ctr">
                        <a:lnSpc>
                          <a:spcPct val="115000"/>
                        </a:lnSpc>
                        <a:spcBef>
                          <a:spcPts val="600"/>
                        </a:spcBef>
                        <a:spcAft>
                          <a:spcPts val="600"/>
                        </a:spcAft>
                      </a:pPr>
                      <a:r>
                        <a:rPr lang="en-US" sz="2000">
                          <a:effectLst/>
                          <a:latin typeface="Arial" charset="0"/>
                          <a:ea typeface="Arial" charset="0"/>
                          <a:cs typeface="Arial" charset="0"/>
                        </a:rPr>
                        <a:t>37.025.843</a:t>
                      </a:r>
                    </a:p>
                  </a:txBody>
                  <a:tcPr marL="68580" marR="68580" marT="0" marB="0" anchor="ctr"/>
                </a:tc>
                <a:tc>
                  <a:txBody>
                    <a:bodyPr/>
                    <a:lstStyle/>
                    <a:p>
                      <a:pPr marL="0" marR="0" algn="ctr">
                        <a:lnSpc>
                          <a:spcPct val="115000"/>
                        </a:lnSpc>
                        <a:spcBef>
                          <a:spcPts val="600"/>
                        </a:spcBef>
                        <a:spcAft>
                          <a:spcPts val="600"/>
                        </a:spcAft>
                      </a:pPr>
                      <a:r>
                        <a:rPr lang="en-US" sz="2000">
                          <a:effectLst/>
                          <a:latin typeface="Arial" charset="0"/>
                          <a:ea typeface="Arial" charset="0"/>
                          <a:cs typeface="Arial" charset="0"/>
                        </a:rPr>
                        <a:t>216.041.455</a:t>
                      </a:r>
                    </a:p>
                  </a:txBody>
                  <a:tcPr marL="68580" marR="68580" marT="0" marB="0" anchor="ctr"/>
                </a:tc>
                <a:extLst>
                  <a:ext uri="{0D108BD9-81ED-4DB2-BD59-A6C34878D82A}">
                    <a16:rowId xmlns="" xmlns:a16="http://schemas.microsoft.com/office/drawing/2014/main" val="10006"/>
                  </a:ext>
                </a:extLst>
              </a:tr>
              <a:tr h="261778">
                <a:tc>
                  <a:txBody>
                    <a:bodyPr/>
                    <a:lstStyle/>
                    <a:p>
                      <a:pPr>
                        <a:lnSpc>
                          <a:spcPct val="115000"/>
                        </a:lnSpc>
                      </a:pPr>
                      <a:endParaRPr lang="en-US" sz="2000">
                        <a:effectLst/>
                        <a:latin typeface="Arial" charset="0"/>
                        <a:ea typeface="Arial" charset="0"/>
                        <a:cs typeface="Arial" charset="0"/>
                      </a:endParaRPr>
                    </a:p>
                  </a:txBody>
                  <a:tcPr marL="68580" marR="68580" marT="0" marB="0" anchor="ctr"/>
                </a:tc>
                <a:tc>
                  <a:txBody>
                    <a:bodyPr/>
                    <a:lstStyle/>
                    <a:p>
                      <a:pPr marL="0" marR="0" algn="just">
                        <a:lnSpc>
                          <a:spcPct val="115000"/>
                        </a:lnSpc>
                        <a:spcBef>
                          <a:spcPts val="600"/>
                        </a:spcBef>
                        <a:spcAft>
                          <a:spcPts val="600"/>
                        </a:spcAft>
                      </a:pPr>
                      <a:r>
                        <a:rPr lang="en-US" sz="2000" dirty="0" smtClean="0">
                          <a:effectLst/>
                          <a:latin typeface="Arial" charset="0"/>
                          <a:ea typeface="Arial" charset="0"/>
                          <a:cs typeface="Arial" charset="0"/>
                        </a:rPr>
                        <a:t>PP</a:t>
                      </a:r>
                      <a:endParaRPr lang="en-US" sz="2000" dirty="0">
                        <a:effectLst/>
                        <a:latin typeface="Arial" charset="0"/>
                        <a:ea typeface="Arial" charset="0"/>
                        <a:cs typeface="Arial" charset="0"/>
                      </a:endParaRPr>
                    </a:p>
                  </a:txBody>
                  <a:tcPr marL="68580" marR="68580" marT="0" marB="0" anchor="ctr"/>
                </a:tc>
                <a:tc>
                  <a:txBody>
                    <a:bodyPr/>
                    <a:lstStyle/>
                    <a:p>
                      <a:pPr>
                        <a:lnSpc>
                          <a:spcPct val="115000"/>
                        </a:lnSpc>
                      </a:pPr>
                      <a:endParaRPr lang="en-US" sz="2000">
                        <a:effectLst/>
                        <a:latin typeface="Arial" charset="0"/>
                        <a:ea typeface="Arial" charset="0"/>
                        <a:cs typeface="Arial" charset="0"/>
                      </a:endParaRPr>
                    </a:p>
                  </a:txBody>
                  <a:tcPr marL="68580" marR="68580" marT="0" marB="0" anchor="ctr"/>
                </a:tc>
                <a:tc>
                  <a:txBody>
                    <a:bodyPr/>
                    <a:lstStyle/>
                    <a:p>
                      <a:pPr marL="0" marR="0" algn="just">
                        <a:lnSpc>
                          <a:spcPct val="115000"/>
                        </a:lnSpc>
                        <a:spcBef>
                          <a:spcPts val="600"/>
                        </a:spcBef>
                        <a:spcAft>
                          <a:spcPts val="600"/>
                        </a:spcAft>
                      </a:pPr>
                      <a:r>
                        <a:rPr lang="en-US" sz="2000" b="1" dirty="0">
                          <a:effectLst/>
                          <a:latin typeface="Arial" charset="0"/>
                          <a:ea typeface="Arial" charset="0"/>
                          <a:cs typeface="Arial" charset="0"/>
                        </a:rPr>
                        <a:t>0,18</a:t>
                      </a:r>
                    </a:p>
                  </a:txBody>
                  <a:tcPr marL="68580" marR="68580" marT="0" marB="0" anchor="b"/>
                </a:tc>
                <a:tc>
                  <a:txBody>
                    <a:bodyPr/>
                    <a:lstStyle/>
                    <a:p>
                      <a:pPr>
                        <a:lnSpc>
                          <a:spcPct val="115000"/>
                        </a:lnSpc>
                      </a:pPr>
                      <a:endParaRPr lang="en-US" sz="2000">
                        <a:effectLst/>
                        <a:latin typeface="Arial" charset="0"/>
                        <a:ea typeface="Arial" charset="0"/>
                        <a:cs typeface="Arial" charset="0"/>
                      </a:endParaRPr>
                    </a:p>
                  </a:txBody>
                  <a:tcPr marL="68580" marR="68580" marT="0" marB="0" anchor="ctr"/>
                </a:tc>
                <a:extLst>
                  <a:ext uri="{0D108BD9-81ED-4DB2-BD59-A6C34878D82A}">
                    <a16:rowId xmlns="" xmlns:a16="http://schemas.microsoft.com/office/drawing/2014/main" val="10007"/>
                  </a:ext>
                </a:extLst>
              </a:tr>
              <a:tr h="261778">
                <a:tc>
                  <a:txBody>
                    <a:bodyPr/>
                    <a:lstStyle/>
                    <a:p>
                      <a:pPr>
                        <a:lnSpc>
                          <a:spcPct val="115000"/>
                        </a:lnSpc>
                      </a:pPr>
                      <a:endParaRPr lang="en-US" sz="2000">
                        <a:effectLst/>
                        <a:latin typeface="Arial" charset="0"/>
                        <a:ea typeface="Arial" charset="0"/>
                        <a:cs typeface="Arial" charset="0"/>
                      </a:endParaRPr>
                    </a:p>
                  </a:txBody>
                  <a:tcPr marL="68580" marR="68580" marT="0" marB="0" anchor="ctr"/>
                </a:tc>
                <a:tc>
                  <a:txBody>
                    <a:bodyPr/>
                    <a:lstStyle/>
                    <a:p>
                      <a:pPr marL="0" marR="0" algn="just">
                        <a:lnSpc>
                          <a:spcPct val="115000"/>
                        </a:lnSpc>
                        <a:spcBef>
                          <a:spcPts val="600"/>
                        </a:spcBef>
                        <a:spcAft>
                          <a:spcPts val="600"/>
                        </a:spcAft>
                      </a:pPr>
                      <a:r>
                        <a:rPr lang="en-US" sz="2000">
                          <a:effectLst/>
                          <a:latin typeface="Arial" charset="0"/>
                          <a:ea typeface="Arial" charset="0"/>
                          <a:cs typeface="Arial" charset="0"/>
                        </a:rPr>
                        <a:t>IRR</a:t>
                      </a:r>
                    </a:p>
                  </a:txBody>
                  <a:tcPr marL="68580" marR="68580" marT="0" marB="0" anchor="ctr"/>
                </a:tc>
                <a:tc>
                  <a:txBody>
                    <a:bodyPr/>
                    <a:lstStyle/>
                    <a:p>
                      <a:pPr>
                        <a:lnSpc>
                          <a:spcPct val="115000"/>
                        </a:lnSpc>
                      </a:pPr>
                      <a:endParaRPr lang="en-US" sz="2000">
                        <a:effectLst/>
                        <a:latin typeface="Arial" charset="0"/>
                        <a:ea typeface="Arial" charset="0"/>
                        <a:cs typeface="Arial" charset="0"/>
                      </a:endParaRPr>
                    </a:p>
                  </a:txBody>
                  <a:tcPr marL="68580" marR="68580" marT="0" marB="0" anchor="ctr"/>
                </a:tc>
                <a:tc>
                  <a:txBody>
                    <a:bodyPr/>
                    <a:lstStyle/>
                    <a:p>
                      <a:pPr marL="0" marR="0" algn="just">
                        <a:lnSpc>
                          <a:spcPct val="115000"/>
                        </a:lnSpc>
                        <a:spcBef>
                          <a:spcPts val="600"/>
                        </a:spcBef>
                        <a:spcAft>
                          <a:spcPts val="600"/>
                        </a:spcAft>
                      </a:pPr>
                      <a:r>
                        <a:rPr lang="en-US" sz="2000" b="1" dirty="0">
                          <a:effectLst/>
                          <a:latin typeface="Arial" charset="0"/>
                          <a:ea typeface="Arial" charset="0"/>
                          <a:cs typeface="Arial" charset="0"/>
                        </a:rPr>
                        <a:t>595,97%</a:t>
                      </a:r>
                    </a:p>
                  </a:txBody>
                  <a:tcPr marL="68580" marR="68580" marT="0" marB="0" anchor="b"/>
                </a:tc>
                <a:tc>
                  <a:txBody>
                    <a:bodyPr/>
                    <a:lstStyle/>
                    <a:p>
                      <a:pPr>
                        <a:lnSpc>
                          <a:spcPct val="115000"/>
                        </a:lnSpc>
                      </a:pPr>
                      <a:endParaRPr lang="en-US" sz="2000">
                        <a:effectLst/>
                        <a:latin typeface="Arial" charset="0"/>
                        <a:ea typeface="Arial" charset="0"/>
                        <a:cs typeface="Arial" charset="0"/>
                      </a:endParaRPr>
                    </a:p>
                  </a:txBody>
                  <a:tcPr marL="68580" marR="68580" marT="0" marB="0" anchor="ctr"/>
                </a:tc>
                <a:extLst>
                  <a:ext uri="{0D108BD9-81ED-4DB2-BD59-A6C34878D82A}">
                    <a16:rowId xmlns="" xmlns:a16="http://schemas.microsoft.com/office/drawing/2014/main" val="10008"/>
                  </a:ext>
                </a:extLst>
              </a:tr>
              <a:tr h="261778">
                <a:tc>
                  <a:txBody>
                    <a:bodyPr/>
                    <a:lstStyle/>
                    <a:p>
                      <a:pPr>
                        <a:lnSpc>
                          <a:spcPct val="115000"/>
                        </a:lnSpc>
                      </a:pPr>
                      <a:endParaRPr lang="en-US" sz="2000">
                        <a:effectLst/>
                        <a:latin typeface="Arial" charset="0"/>
                        <a:ea typeface="Arial" charset="0"/>
                        <a:cs typeface="Arial" charset="0"/>
                      </a:endParaRPr>
                    </a:p>
                  </a:txBody>
                  <a:tcPr marL="68580" marR="68580" marT="0" marB="0" anchor="ctr"/>
                </a:tc>
                <a:tc>
                  <a:txBody>
                    <a:bodyPr/>
                    <a:lstStyle/>
                    <a:p>
                      <a:pPr marL="0" marR="0" algn="just">
                        <a:lnSpc>
                          <a:spcPct val="115000"/>
                        </a:lnSpc>
                        <a:spcBef>
                          <a:spcPts val="600"/>
                        </a:spcBef>
                        <a:spcAft>
                          <a:spcPts val="600"/>
                        </a:spcAft>
                      </a:pPr>
                      <a:r>
                        <a:rPr lang="en-US" sz="2000">
                          <a:effectLst/>
                          <a:latin typeface="Arial" charset="0"/>
                          <a:ea typeface="Arial" charset="0"/>
                          <a:cs typeface="Arial" charset="0"/>
                        </a:rPr>
                        <a:t>NPV</a:t>
                      </a:r>
                    </a:p>
                  </a:txBody>
                  <a:tcPr marL="68580" marR="68580" marT="0" marB="0" anchor="ctr"/>
                </a:tc>
                <a:tc>
                  <a:txBody>
                    <a:bodyPr/>
                    <a:lstStyle/>
                    <a:p>
                      <a:pPr>
                        <a:lnSpc>
                          <a:spcPct val="115000"/>
                        </a:lnSpc>
                      </a:pPr>
                      <a:endParaRPr lang="en-US" sz="2000">
                        <a:effectLst/>
                        <a:latin typeface="Arial" charset="0"/>
                        <a:ea typeface="Arial" charset="0"/>
                        <a:cs typeface="Arial" charset="0"/>
                      </a:endParaRPr>
                    </a:p>
                  </a:txBody>
                  <a:tcPr marL="68580" marR="68580" marT="0" marB="0" anchor="ctr"/>
                </a:tc>
                <a:tc>
                  <a:txBody>
                    <a:bodyPr/>
                    <a:lstStyle/>
                    <a:p>
                      <a:pPr marL="0" marR="0" algn="just">
                        <a:lnSpc>
                          <a:spcPct val="115000"/>
                        </a:lnSpc>
                        <a:spcBef>
                          <a:spcPts val="600"/>
                        </a:spcBef>
                        <a:spcAft>
                          <a:spcPts val="600"/>
                        </a:spcAft>
                      </a:pPr>
                      <a:r>
                        <a:rPr lang="en-US" sz="2000" b="1" dirty="0">
                          <a:effectLst/>
                          <a:latin typeface="Arial" charset="0"/>
                          <a:ea typeface="Arial" charset="0"/>
                          <a:cs typeface="Arial" charset="0"/>
                        </a:rPr>
                        <a:t>216.041.455</a:t>
                      </a:r>
                    </a:p>
                  </a:txBody>
                  <a:tcPr marL="68580" marR="68580" marT="0" marB="0" anchor="b"/>
                </a:tc>
                <a:tc>
                  <a:txBody>
                    <a:bodyPr/>
                    <a:lstStyle/>
                    <a:p>
                      <a:pPr>
                        <a:lnSpc>
                          <a:spcPct val="115000"/>
                        </a:lnSpc>
                      </a:pPr>
                      <a:endParaRPr lang="en-US" sz="2000" dirty="0">
                        <a:effectLst/>
                        <a:latin typeface="Arial" charset="0"/>
                        <a:ea typeface="Arial" charset="0"/>
                        <a:cs typeface="Arial" charset="0"/>
                      </a:endParaRPr>
                    </a:p>
                  </a:txBody>
                  <a:tcPr marL="68580" marR="68580" marT="0" marB="0" anchor="ctr"/>
                </a:tc>
                <a:extLst>
                  <a:ext uri="{0D108BD9-81ED-4DB2-BD59-A6C34878D82A}">
                    <a16:rowId xmlns="" xmlns:a16="http://schemas.microsoft.com/office/drawing/2014/main" val="10009"/>
                  </a:ext>
                </a:extLst>
              </a:tr>
            </a:tbl>
          </a:graphicData>
        </a:graphic>
      </p:graphicFrame>
      <p:sp>
        <p:nvSpPr>
          <p:cNvPr id="3" name="TextBox 2"/>
          <p:cNvSpPr txBox="1"/>
          <p:nvPr/>
        </p:nvSpPr>
        <p:spPr>
          <a:xfrm>
            <a:off x="88231" y="5514109"/>
            <a:ext cx="8741496" cy="1200329"/>
          </a:xfrm>
          <a:prstGeom prst="rect">
            <a:avLst/>
          </a:prstGeom>
          <a:noFill/>
        </p:spPr>
        <p:txBody>
          <a:bodyPr wrap="none" rtlCol="0">
            <a:spAutoFit/>
          </a:bodyPr>
          <a:lstStyle/>
          <a:p>
            <a:pPr marL="285750" indent="-285750">
              <a:lnSpc>
                <a:spcPct val="150000"/>
              </a:lnSpc>
              <a:buFontTx/>
              <a:buChar char="-"/>
            </a:pPr>
            <a:r>
              <a:rPr lang="en-US" sz="2400" dirty="0" smtClean="0">
                <a:latin typeface="Arial" charset="0"/>
                <a:ea typeface="Arial" charset="0"/>
                <a:cs typeface="Arial" charset="0"/>
              </a:rPr>
              <a:t>Chi </a:t>
            </a:r>
            <a:r>
              <a:rPr lang="en-US" sz="2400" dirty="0" err="1" smtClean="0">
                <a:latin typeface="Arial" charset="0"/>
                <a:ea typeface="Arial" charset="0"/>
                <a:cs typeface="Arial" charset="0"/>
              </a:rPr>
              <a:t>phí</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sử</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dụng</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hóa</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chất</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giảm</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khoảng</a:t>
            </a:r>
            <a:r>
              <a:rPr lang="en-US" sz="2400" dirty="0" smtClean="0">
                <a:latin typeface="Arial" charset="0"/>
                <a:ea typeface="Arial" charset="0"/>
                <a:cs typeface="Arial" charset="0"/>
              </a:rPr>
              <a:t> 20 </a:t>
            </a:r>
            <a:r>
              <a:rPr lang="en-US" sz="2400" dirty="0" err="1" smtClean="0">
                <a:latin typeface="Arial" charset="0"/>
                <a:ea typeface="Arial" charset="0"/>
                <a:cs typeface="Arial" charset="0"/>
              </a:rPr>
              <a:t>triệu</a:t>
            </a:r>
            <a:r>
              <a:rPr lang="en-US" sz="2400" dirty="0" smtClean="0">
                <a:latin typeface="Arial" charset="0"/>
                <a:ea typeface="Arial" charset="0"/>
                <a:cs typeface="Arial" charset="0"/>
              </a:rPr>
              <a:t>/</a:t>
            </a:r>
            <a:r>
              <a:rPr lang="en-US" sz="2400" dirty="0" err="1" smtClean="0">
                <a:latin typeface="Arial" charset="0"/>
                <a:ea typeface="Arial" charset="0"/>
                <a:cs typeface="Arial" charset="0"/>
              </a:rPr>
              <a:t>vụ</a:t>
            </a:r>
            <a:r>
              <a:rPr lang="en-US" sz="2400" dirty="0" smtClean="0">
                <a:latin typeface="Arial" charset="0"/>
                <a:ea typeface="Arial" charset="0"/>
                <a:cs typeface="Arial" charset="0"/>
              </a:rPr>
              <a:t>, 3 </a:t>
            </a:r>
            <a:r>
              <a:rPr lang="en-US" sz="2400" dirty="0" err="1" smtClean="0">
                <a:latin typeface="Arial" charset="0"/>
                <a:ea typeface="Arial" charset="0"/>
                <a:cs typeface="Arial" charset="0"/>
              </a:rPr>
              <a:t>vụ</a:t>
            </a:r>
            <a:r>
              <a:rPr lang="en-US" sz="2400" dirty="0" smtClean="0">
                <a:latin typeface="Arial" charset="0"/>
                <a:ea typeface="Arial" charset="0"/>
                <a:cs typeface="Arial" charset="0"/>
              </a:rPr>
              <a:t>/</a:t>
            </a:r>
            <a:r>
              <a:rPr lang="en-US" sz="2400" dirty="0" err="1" smtClean="0">
                <a:latin typeface="Arial" charset="0"/>
                <a:ea typeface="Arial" charset="0"/>
                <a:cs typeface="Arial" charset="0"/>
              </a:rPr>
              <a:t>năm</a:t>
            </a:r>
            <a:endParaRPr lang="en-US" sz="2400" dirty="0" smtClean="0">
              <a:latin typeface="Arial" charset="0"/>
              <a:ea typeface="Arial" charset="0"/>
              <a:cs typeface="Arial" charset="0"/>
            </a:endParaRPr>
          </a:p>
          <a:p>
            <a:pPr marL="285750" indent="-285750">
              <a:lnSpc>
                <a:spcPct val="150000"/>
              </a:lnSpc>
              <a:buFontTx/>
              <a:buChar char="-"/>
            </a:pPr>
            <a:r>
              <a:rPr lang="en-US" sz="2400" dirty="0" err="1" smtClean="0">
                <a:latin typeface="Arial" charset="0"/>
                <a:ea typeface="Arial" charset="0"/>
                <a:cs typeface="Arial" charset="0"/>
              </a:rPr>
              <a:t>Không</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xảy</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ra</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dịch</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bệnh</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trong</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quá</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trình</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nuôi</a:t>
            </a:r>
            <a:endParaRPr lang="en-US" sz="2400" dirty="0">
              <a:latin typeface="Arial" charset="0"/>
              <a:ea typeface="Arial" charset="0"/>
              <a:cs typeface="Arial" charset="0"/>
            </a:endParaRPr>
          </a:p>
        </p:txBody>
      </p:sp>
      <p:sp>
        <p:nvSpPr>
          <p:cNvPr id="5" name="Slide Number Placeholder 4"/>
          <p:cNvSpPr>
            <a:spLocks noGrp="1"/>
          </p:cNvSpPr>
          <p:nvPr>
            <p:ph type="sldNum" sz="quarter" idx="12"/>
          </p:nvPr>
        </p:nvSpPr>
        <p:spPr/>
        <p:txBody>
          <a:bodyPr/>
          <a:lstStyle/>
          <a:p>
            <a:fld id="{5D3FEEAC-6021-184A-936A-D26E75467C87}" type="slidenum">
              <a:rPr lang="en-US" smtClean="0"/>
              <a:t>38</a:t>
            </a:fld>
            <a:endParaRPr lang="en-US"/>
          </a:p>
        </p:txBody>
      </p:sp>
    </p:spTree>
    <p:extLst>
      <p:ext uri="{BB962C8B-B14F-4D97-AF65-F5344CB8AC3E}">
        <p14:creationId xmlns:p14="http://schemas.microsoft.com/office/powerpoint/2010/main" val="12507398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31711"/>
            <a:ext cx="7886700" cy="4351338"/>
          </a:xfrm>
        </p:spPr>
        <p:txBody>
          <a:bodyPr/>
          <a:lstStyle/>
          <a:p>
            <a:pPr marL="0" indent="0" algn="ctr">
              <a:lnSpc>
                <a:spcPct val="150000"/>
              </a:lnSpc>
              <a:buNone/>
            </a:pPr>
            <a:r>
              <a:rPr lang="af-ZA" dirty="0" smtClean="0">
                <a:latin typeface="Arial" charset="0"/>
                <a:ea typeface="Arial" charset="0"/>
                <a:cs typeface="Arial" charset="0"/>
              </a:rPr>
              <a:t>PHẦN D: NGHIÊN </a:t>
            </a:r>
            <a:r>
              <a:rPr lang="af-ZA" dirty="0">
                <a:latin typeface="Arial" charset="0"/>
                <a:ea typeface="Arial" charset="0"/>
                <a:cs typeface="Arial" charset="0"/>
              </a:rPr>
              <a:t>CỨU CÔNG NGHỆ NUÔI COPEPODA BẰNG BÙN THẢI NUÔI TÔM CHẤT LƯỢNG CAO LÀM THỨC ĂN CHO TÔM GIỐNG LỚN (CÔNG NGHỆ COPEPODA)</a:t>
            </a:r>
            <a:endParaRPr lang="en-US" dirty="0">
              <a:latin typeface="Arial" charset="0"/>
              <a:ea typeface="Arial" charset="0"/>
              <a:cs typeface="Arial" charset="0"/>
            </a:endParaRPr>
          </a:p>
          <a:p>
            <a:pPr marL="0" indent="0" algn="ctr">
              <a:lnSpc>
                <a:spcPct val="150000"/>
              </a:lnSpc>
              <a:buNone/>
            </a:pPr>
            <a:endParaRPr lang="en-US" dirty="0">
              <a:latin typeface="Arial" charset="0"/>
              <a:ea typeface="Arial" charset="0"/>
              <a:cs typeface="Arial" charset="0"/>
            </a:endParaRPr>
          </a:p>
        </p:txBody>
      </p:sp>
      <p:sp>
        <p:nvSpPr>
          <p:cNvPr id="2" name="Slide Number Placeholder 1"/>
          <p:cNvSpPr>
            <a:spLocks noGrp="1"/>
          </p:cNvSpPr>
          <p:nvPr>
            <p:ph type="sldNum" sz="quarter" idx="12"/>
          </p:nvPr>
        </p:nvSpPr>
        <p:spPr/>
        <p:txBody>
          <a:bodyPr/>
          <a:lstStyle/>
          <a:p>
            <a:fld id="{5D3FEEAC-6021-184A-936A-D26E75467C87}" type="slidenum">
              <a:rPr lang="en-US" smtClean="0"/>
              <a:t>39</a:t>
            </a:fld>
            <a:endParaRPr lang="en-US"/>
          </a:p>
        </p:txBody>
      </p:sp>
      <p:grpSp>
        <p:nvGrpSpPr>
          <p:cNvPr id="5" name="Group 4"/>
          <p:cNvGrpSpPr>
            <a:grpSpLocks/>
          </p:cNvGrpSpPr>
          <p:nvPr/>
        </p:nvGrpSpPr>
        <p:grpSpPr bwMode="auto">
          <a:xfrm>
            <a:off x="1769427" y="4052571"/>
            <a:ext cx="5605146" cy="2668905"/>
            <a:chOff x="1088" y="5352"/>
            <a:chExt cx="8927" cy="3358"/>
          </a:xfrm>
        </p:grpSpPr>
        <p:pic>
          <p:nvPicPr>
            <p:cNvPr id="6" name="Picture 5" descr="20190715_094354"/>
            <p:cNvPicPr>
              <a:picLocks noChangeAspect="1" noChangeArrowheads="1"/>
            </p:cNvPicPr>
            <p:nvPr/>
          </p:nvPicPr>
          <p:blipFill>
            <a:blip r:embed="rId2" cstate="email">
              <a:lum contrast="-20000"/>
              <a:grayscl/>
              <a:extLst>
                <a:ext uri="{28A0092B-C50C-407E-A947-70E740481C1C}">
                  <a14:useLocalDpi xmlns:a14="http://schemas.microsoft.com/office/drawing/2010/main"/>
                </a:ext>
              </a:extLst>
            </a:blip>
            <a:srcRect l="15758" t="3450" r="17101"/>
            <a:stretch>
              <a:fillRect/>
            </a:stretch>
          </p:blipFill>
          <p:spPr bwMode="auto">
            <a:xfrm>
              <a:off x="7619" y="5352"/>
              <a:ext cx="2396" cy="33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20190821_14484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629" y="5811"/>
              <a:ext cx="3358" cy="2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20190821_14470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28" y="5352"/>
              <a:ext cx="4091" cy="33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37850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4951"/>
            <a:ext cx="7886700" cy="549274"/>
          </a:xfrm>
        </p:spPr>
        <p:txBody>
          <a:bodyPr>
            <a:normAutofit/>
          </a:bodyPr>
          <a:lstStyle/>
          <a:p>
            <a:pPr algn="ctr"/>
            <a:r>
              <a:rPr lang="en-US" sz="2400" dirty="0" smtClean="0">
                <a:latin typeface="Arial" charset="0"/>
                <a:ea typeface="Arial" charset="0"/>
                <a:cs typeface="Arial" charset="0"/>
              </a:rPr>
              <a:t>NỘI DUNG NGHIÊN CỨU</a:t>
            </a:r>
            <a:endParaRPr lang="en-US" sz="2400" dirty="0">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5D3FEEAC-6021-184A-936A-D26E75467C87}" type="slidenum">
              <a:rPr lang="en-US" smtClean="0"/>
              <a:t>4</a:t>
            </a:fld>
            <a:endParaRPr lang="en-US"/>
          </a:p>
        </p:txBody>
      </p:sp>
      <p:graphicFrame>
        <p:nvGraphicFramePr>
          <p:cNvPr id="5" name="Diagram 4"/>
          <p:cNvGraphicFramePr/>
          <p:nvPr>
            <p:extLst>
              <p:ext uri="{D42A27DB-BD31-4B8C-83A1-F6EECF244321}">
                <p14:modId xmlns:p14="http://schemas.microsoft.com/office/powerpoint/2010/main" val="1004772649"/>
              </p:ext>
            </p:extLst>
          </p:nvPr>
        </p:nvGraphicFramePr>
        <p:xfrm>
          <a:off x="0" y="754226"/>
          <a:ext cx="8878186" cy="6103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15800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370"/>
            <a:ext cx="7886700" cy="533231"/>
          </a:xfrm>
        </p:spPr>
        <p:txBody>
          <a:bodyPr>
            <a:normAutofit/>
          </a:bodyPr>
          <a:lstStyle/>
          <a:p>
            <a:pPr algn="ctr"/>
            <a:r>
              <a:rPr lang="en-US" sz="2800" b="1" dirty="0" err="1" smtClean="0">
                <a:latin typeface="Arial" charset="0"/>
                <a:ea typeface="Arial" charset="0"/>
                <a:cs typeface="Arial" charset="0"/>
              </a:rPr>
              <a:t>Công</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nghệ</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copepoda</a:t>
            </a:r>
            <a:endParaRPr lang="en-US" sz="2800" b="1" dirty="0">
              <a:latin typeface="Arial" charset="0"/>
              <a:ea typeface="Arial" charset="0"/>
              <a:cs typeface="Arial" charset="0"/>
            </a:endParaRPr>
          </a:p>
        </p:txBody>
      </p:sp>
      <p:sp>
        <p:nvSpPr>
          <p:cNvPr id="4" name="Rectangle 3"/>
          <p:cNvSpPr/>
          <p:nvPr/>
        </p:nvSpPr>
        <p:spPr>
          <a:xfrm>
            <a:off x="128337" y="609601"/>
            <a:ext cx="9015663" cy="830997"/>
          </a:xfrm>
          <a:prstGeom prst="rect">
            <a:avLst/>
          </a:prstGeom>
        </p:spPr>
        <p:txBody>
          <a:bodyPr wrap="square">
            <a:spAutoFit/>
          </a:bodyPr>
          <a:lstStyle/>
          <a:p>
            <a:r>
              <a:rPr lang="en-US" sz="2400" dirty="0" err="1">
                <a:latin typeface="Arial" charset="0"/>
                <a:ea typeface="Arial" charset="0"/>
                <a:cs typeface="Arial" charset="0"/>
              </a:rPr>
              <a:t>Phân</a:t>
            </a:r>
            <a:r>
              <a:rPr lang="en-US" sz="2400" dirty="0">
                <a:latin typeface="Arial" charset="0"/>
                <a:ea typeface="Arial" charset="0"/>
                <a:cs typeface="Arial" charset="0"/>
              </a:rPr>
              <a:t> </a:t>
            </a:r>
            <a:r>
              <a:rPr lang="en-US" sz="2400" dirty="0" err="1">
                <a:latin typeface="Arial" charset="0"/>
                <a:ea typeface="Arial" charset="0"/>
                <a:cs typeface="Arial" charset="0"/>
              </a:rPr>
              <a:t>lập</a:t>
            </a:r>
            <a:r>
              <a:rPr lang="en-US" sz="2400" dirty="0">
                <a:latin typeface="Arial" charset="0"/>
                <a:ea typeface="Arial" charset="0"/>
                <a:cs typeface="Arial" charset="0"/>
              </a:rPr>
              <a:t> </a:t>
            </a:r>
            <a:r>
              <a:rPr lang="en-US" sz="2400" dirty="0" err="1">
                <a:latin typeface="Arial" charset="0"/>
                <a:ea typeface="Arial" charset="0"/>
                <a:cs typeface="Arial" charset="0"/>
              </a:rPr>
              <a:t>và</a:t>
            </a:r>
            <a:r>
              <a:rPr lang="en-US" sz="2400" dirty="0">
                <a:latin typeface="Arial" charset="0"/>
                <a:ea typeface="Arial" charset="0"/>
                <a:cs typeface="Arial" charset="0"/>
              </a:rPr>
              <a:t> </a:t>
            </a:r>
            <a:r>
              <a:rPr lang="en-US" sz="2400" dirty="0" err="1">
                <a:latin typeface="Arial" charset="0"/>
                <a:ea typeface="Arial" charset="0"/>
                <a:cs typeface="Arial" charset="0"/>
              </a:rPr>
              <a:t>định</a:t>
            </a:r>
            <a:r>
              <a:rPr lang="en-US" sz="2400" dirty="0">
                <a:latin typeface="Arial" charset="0"/>
                <a:ea typeface="Arial" charset="0"/>
                <a:cs typeface="Arial" charset="0"/>
              </a:rPr>
              <a:t> </a:t>
            </a:r>
            <a:r>
              <a:rPr lang="en-US" sz="2400" dirty="0" err="1">
                <a:latin typeface="Arial" charset="0"/>
                <a:ea typeface="Arial" charset="0"/>
                <a:cs typeface="Arial" charset="0"/>
              </a:rPr>
              <a:t>danh</a:t>
            </a:r>
            <a:r>
              <a:rPr lang="en-US" sz="2400" dirty="0">
                <a:latin typeface="Arial" charset="0"/>
                <a:ea typeface="Arial" charset="0"/>
                <a:cs typeface="Arial" charset="0"/>
              </a:rPr>
              <a:t> </a:t>
            </a:r>
            <a:r>
              <a:rPr lang="en-US" sz="2400" dirty="0" err="1">
                <a:latin typeface="Arial" charset="0"/>
                <a:ea typeface="Arial" charset="0"/>
                <a:cs typeface="Arial" charset="0"/>
              </a:rPr>
              <a:t>các</a:t>
            </a:r>
            <a:r>
              <a:rPr lang="en-US" sz="2400" dirty="0">
                <a:latin typeface="Arial" charset="0"/>
                <a:ea typeface="Arial" charset="0"/>
                <a:cs typeface="Arial" charset="0"/>
              </a:rPr>
              <a:t> </a:t>
            </a:r>
            <a:r>
              <a:rPr lang="en-US" sz="2400" dirty="0" err="1">
                <a:latin typeface="Arial" charset="0"/>
                <a:ea typeface="Arial" charset="0"/>
                <a:cs typeface="Arial" charset="0"/>
              </a:rPr>
              <a:t>loài</a:t>
            </a:r>
            <a:r>
              <a:rPr lang="en-US" sz="2400" dirty="0">
                <a:latin typeface="Arial" charset="0"/>
                <a:ea typeface="Arial" charset="0"/>
                <a:cs typeface="Arial" charset="0"/>
              </a:rPr>
              <a:t> </a:t>
            </a:r>
            <a:r>
              <a:rPr lang="en-US" sz="2400" dirty="0" err="1">
                <a:latin typeface="Arial" charset="0"/>
                <a:ea typeface="Arial" charset="0"/>
                <a:cs typeface="Arial" charset="0"/>
              </a:rPr>
              <a:t>copepoda</a:t>
            </a:r>
            <a:r>
              <a:rPr lang="en-US" sz="2400" dirty="0">
                <a:latin typeface="Arial" charset="0"/>
                <a:ea typeface="Arial" charset="0"/>
                <a:cs typeface="Arial" charset="0"/>
              </a:rPr>
              <a:t> </a:t>
            </a:r>
            <a:r>
              <a:rPr lang="en-US" sz="2400" dirty="0" err="1" smtClean="0">
                <a:latin typeface="Arial" charset="0"/>
                <a:ea typeface="Arial" charset="0"/>
                <a:cs typeface="Arial" charset="0"/>
              </a:rPr>
              <a:t>trong</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khu</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vực</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nuôi</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tôm</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và</a:t>
            </a:r>
            <a:r>
              <a:rPr lang="en-US" sz="2400" dirty="0" smtClean="0">
                <a:latin typeface="Arial" charset="0"/>
                <a:ea typeface="Arial" charset="0"/>
                <a:cs typeface="Arial" charset="0"/>
              </a:rPr>
              <a:t> </a:t>
            </a:r>
            <a:r>
              <a:rPr lang="en-US" sz="2400" b="1" i="1" dirty="0" err="1" smtClean="0">
                <a:solidFill>
                  <a:srgbClr val="FF0000"/>
                </a:solidFill>
                <a:latin typeface="Arial" charset="0"/>
                <a:ea typeface="Arial" charset="0"/>
                <a:cs typeface="Arial" charset="0"/>
              </a:rPr>
              <a:t>loài</a:t>
            </a:r>
            <a:r>
              <a:rPr lang="en-US" sz="2400" b="1" i="1" dirty="0" smtClean="0">
                <a:solidFill>
                  <a:srgbClr val="FF0000"/>
                </a:solidFill>
                <a:latin typeface="Arial" charset="0"/>
                <a:ea typeface="Arial" charset="0"/>
                <a:cs typeface="Arial" charset="0"/>
              </a:rPr>
              <a:t> </a:t>
            </a:r>
            <a:r>
              <a:rPr lang="en-US" sz="2400" b="1" i="1" dirty="0" err="1" smtClean="0">
                <a:solidFill>
                  <a:srgbClr val="FF0000"/>
                </a:solidFill>
                <a:latin typeface="Arial" charset="0"/>
                <a:ea typeface="Arial" charset="0"/>
                <a:cs typeface="Arial" charset="0"/>
              </a:rPr>
              <a:t>sống</a:t>
            </a:r>
            <a:r>
              <a:rPr lang="en-US" sz="2400" b="1" i="1" dirty="0" smtClean="0">
                <a:solidFill>
                  <a:srgbClr val="FF0000"/>
                </a:solidFill>
                <a:latin typeface="Arial" charset="0"/>
                <a:ea typeface="Arial" charset="0"/>
                <a:cs typeface="Arial" charset="0"/>
              </a:rPr>
              <a:t> </a:t>
            </a:r>
            <a:r>
              <a:rPr lang="en-US" sz="2400" b="1" i="1" dirty="0" err="1" smtClean="0">
                <a:solidFill>
                  <a:srgbClr val="FF0000"/>
                </a:solidFill>
                <a:latin typeface="Arial" charset="0"/>
                <a:ea typeface="Arial" charset="0"/>
                <a:cs typeface="Arial" charset="0"/>
              </a:rPr>
              <a:t>đáy</a:t>
            </a:r>
            <a:r>
              <a:rPr lang="en-US" sz="2400" b="1" i="1" dirty="0" smtClean="0">
                <a:solidFill>
                  <a:srgbClr val="FF0000"/>
                </a:solidFill>
                <a:latin typeface="Arial" charset="0"/>
                <a:ea typeface="Arial" charset="0"/>
                <a:cs typeface="Arial" charset="0"/>
              </a:rPr>
              <a:t> </a:t>
            </a:r>
            <a:r>
              <a:rPr lang="en-US" sz="2400" b="1" i="1" dirty="0" err="1" smtClean="0">
                <a:solidFill>
                  <a:srgbClr val="FF0000"/>
                </a:solidFill>
                <a:latin typeface="Arial" charset="0"/>
                <a:ea typeface="Arial" charset="0"/>
                <a:cs typeface="Arial" charset="0"/>
              </a:rPr>
              <a:t>ăn</a:t>
            </a:r>
            <a:r>
              <a:rPr lang="en-US" sz="2400" b="1" i="1" dirty="0" smtClean="0">
                <a:solidFill>
                  <a:srgbClr val="FF0000"/>
                </a:solidFill>
                <a:latin typeface="Arial" charset="0"/>
                <a:ea typeface="Arial" charset="0"/>
                <a:cs typeface="Arial" charset="0"/>
              </a:rPr>
              <a:t> </a:t>
            </a:r>
            <a:r>
              <a:rPr lang="en-US" sz="2400" b="1" i="1" dirty="0" err="1" smtClean="0">
                <a:solidFill>
                  <a:srgbClr val="FF0000"/>
                </a:solidFill>
                <a:latin typeface="Arial" charset="0"/>
                <a:ea typeface="Arial" charset="0"/>
                <a:cs typeface="Arial" charset="0"/>
              </a:rPr>
              <a:t>mùn</a:t>
            </a:r>
            <a:r>
              <a:rPr lang="en-US" sz="2400" b="1" i="1" dirty="0" smtClean="0">
                <a:solidFill>
                  <a:srgbClr val="FF0000"/>
                </a:solidFill>
                <a:latin typeface="Arial" charset="0"/>
                <a:ea typeface="Arial" charset="0"/>
                <a:cs typeface="Arial" charset="0"/>
              </a:rPr>
              <a:t> </a:t>
            </a:r>
            <a:r>
              <a:rPr lang="en-US" sz="2400" b="1" i="1" dirty="0" err="1" smtClean="0">
                <a:solidFill>
                  <a:srgbClr val="FF0000"/>
                </a:solidFill>
                <a:latin typeface="Arial" charset="0"/>
                <a:ea typeface="Arial" charset="0"/>
                <a:cs typeface="Arial" charset="0"/>
              </a:rPr>
              <a:t>bã</a:t>
            </a:r>
            <a:r>
              <a:rPr lang="en-US" sz="2400" b="1" i="1" dirty="0" smtClean="0">
                <a:solidFill>
                  <a:srgbClr val="FF0000"/>
                </a:solidFill>
                <a:latin typeface="Arial" charset="0"/>
                <a:ea typeface="Arial" charset="0"/>
                <a:cs typeface="Arial" charset="0"/>
              </a:rPr>
              <a:t> </a:t>
            </a:r>
            <a:r>
              <a:rPr lang="en-US" sz="2400" b="1" i="1" dirty="0" err="1" smtClean="0">
                <a:solidFill>
                  <a:srgbClr val="FF0000"/>
                </a:solidFill>
                <a:latin typeface="Arial" charset="0"/>
                <a:ea typeface="Arial" charset="0"/>
                <a:cs typeface="Arial" charset="0"/>
              </a:rPr>
              <a:t>hữu</a:t>
            </a:r>
            <a:r>
              <a:rPr lang="en-US" sz="2400" b="1" i="1" dirty="0" smtClean="0">
                <a:solidFill>
                  <a:srgbClr val="FF0000"/>
                </a:solidFill>
                <a:latin typeface="Arial" charset="0"/>
                <a:ea typeface="Arial" charset="0"/>
                <a:cs typeface="Arial" charset="0"/>
              </a:rPr>
              <a:t> </a:t>
            </a:r>
            <a:r>
              <a:rPr lang="en-US" sz="2400" b="1" i="1" dirty="0" err="1" smtClean="0">
                <a:solidFill>
                  <a:srgbClr val="FF0000"/>
                </a:solidFill>
                <a:latin typeface="Arial" charset="0"/>
                <a:ea typeface="Arial" charset="0"/>
                <a:cs typeface="Arial" charset="0"/>
              </a:rPr>
              <a:t>cơ</a:t>
            </a:r>
            <a:r>
              <a:rPr lang="en-US" sz="2400" dirty="0" smtClean="0">
                <a:latin typeface="Arial" charset="0"/>
                <a:ea typeface="Arial" charset="0"/>
                <a:cs typeface="Arial" charset="0"/>
              </a:rPr>
              <a:t> </a:t>
            </a:r>
            <a:endParaRPr lang="en-US" sz="2400" dirty="0">
              <a:latin typeface="Arial" charset="0"/>
              <a:ea typeface="Arial" charset="0"/>
              <a:cs typeface="Arial"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604239789"/>
              </p:ext>
            </p:extLst>
          </p:nvPr>
        </p:nvGraphicFramePr>
        <p:xfrm>
          <a:off x="128337" y="1440598"/>
          <a:ext cx="8855243" cy="5012984"/>
        </p:xfrm>
        <a:graphic>
          <a:graphicData uri="http://schemas.openxmlformats.org/drawingml/2006/table">
            <a:tbl>
              <a:tblPr firstRow="1" firstCol="1" bandRow="1">
                <a:tableStyleId>{5C22544A-7EE6-4342-B048-85BDC9FD1C3A}</a:tableStyleId>
              </a:tblPr>
              <a:tblGrid>
                <a:gridCol w="1899964">
                  <a:extLst>
                    <a:ext uri="{9D8B030D-6E8A-4147-A177-3AD203B41FA5}">
                      <a16:colId xmlns="" xmlns:a16="http://schemas.microsoft.com/office/drawing/2014/main" val="20000"/>
                    </a:ext>
                  </a:extLst>
                </a:gridCol>
                <a:gridCol w="2804441">
                  <a:extLst>
                    <a:ext uri="{9D8B030D-6E8A-4147-A177-3AD203B41FA5}">
                      <a16:colId xmlns="" xmlns:a16="http://schemas.microsoft.com/office/drawing/2014/main" val="20001"/>
                    </a:ext>
                  </a:extLst>
                </a:gridCol>
                <a:gridCol w="1334198">
                  <a:extLst>
                    <a:ext uri="{9D8B030D-6E8A-4147-A177-3AD203B41FA5}">
                      <a16:colId xmlns="" xmlns:a16="http://schemas.microsoft.com/office/drawing/2014/main" val="20002"/>
                    </a:ext>
                  </a:extLst>
                </a:gridCol>
                <a:gridCol w="1419579">
                  <a:extLst>
                    <a:ext uri="{9D8B030D-6E8A-4147-A177-3AD203B41FA5}">
                      <a16:colId xmlns="" xmlns:a16="http://schemas.microsoft.com/office/drawing/2014/main" val="20003"/>
                    </a:ext>
                  </a:extLst>
                </a:gridCol>
                <a:gridCol w="1397061">
                  <a:extLst>
                    <a:ext uri="{9D8B030D-6E8A-4147-A177-3AD203B41FA5}">
                      <a16:colId xmlns="" xmlns:a16="http://schemas.microsoft.com/office/drawing/2014/main" val="20004"/>
                    </a:ext>
                  </a:extLst>
                </a:gridCol>
              </a:tblGrid>
              <a:tr h="415248">
                <a:tc>
                  <a:txBody>
                    <a:bodyPr/>
                    <a:lstStyle/>
                    <a:p>
                      <a:pPr>
                        <a:lnSpc>
                          <a:spcPct val="115000"/>
                        </a:lnSpc>
                      </a:pPr>
                      <a:endParaRPr lang="en-US" sz="1800">
                        <a:effectLst/>
                        <a:latin typeface="Arial" charset="0"/>
                        <a:ea typeface="Arial" charset="0"/>
                        <a:cs typeface="Arial" charset="0"/>
                      </a:endParaRPr>
                    </a:p>
                  </a:txBody>
                  <a:tcPr marL="68580" marR="68580" marT="0" marB="0" anchor="b"/>
                </a:tc>
                <a:tc>
                  <a:txBody>
                    <a:bodyPr/>
                    <a:lstStyle/>
                    <a:p>
                      <a:pPr>
                        <a:lnSpc>
                          <a:spcPct val="115000"/>
                        </a:lnSpc>
                      </a:pPr>
                      <a:endParaRPr lang="en-US" sz="1800">
                        <a:effectLst/>
                        <a:latin typeface="Arial" charset="0"/>
                        <a:ea typeface="Arial" charset="0"/>
                        <a:cs typeface="Arial" charset="0"/>
                      </a:endParaRPr>
                    </a:p>
                  </a:txBody>
                  <a:tcPr marL="68580" marR="68580" marT="0" marB="0" anchor="b"/>
                </a:tc>
                <a:tc>
                  <a:txBody>
                    <a:bodyPr/>
                    <a:lstStyle/>
                    <a:p>
                      <a:pPr marL="0" marR="75565" algn="just">
                        <a:lnSpc>
                          <a:spcPct val="140000"/>
                        </a:lnSpc>
                        <a:spcBef>
                          <a:spcPts val="0"/>
                        </a:spcBef>
                        <a:spcAft>
                          <a:spcPts val="0"/>
                        </a:spcAft>
                      </a:pPr>
                      <a:r>
                        <a:rPr lang="en-US" sz="1800">
                          <a:effectLst/>
                          <a:latin typeface="Arial" charset="0"/>
                          <a:ea typeface="Arial" charset="0"/>
                          <a:cs typeface="Arial" charset="0"/>
                        </a:rPr>
                        <a:t>Kênh cấp</a:t>
                      </a:r>
                    </a:p>
                  </a:txBody>
                  <a:tcPr marL="68580" marR="68580" marT="0" marB="0" anchor="b"/>
                </a:tc>
                <a:tc>
                  <a:txBody>
                    <a:bodyPr/>
                    <a:lstStyle/>
                    <a:p>
                      <a:pPr marL="0" marR="75565" algn="just">
                        <a:lnSpc>
                          <a:spcPct val="140000"/>
                        </a:lnSpc>
                        <a:spcBef>
                          <a:spcPts val="0"/>
                        </a:spcBef>
                        <a:spcAft>
                          <a:spcPts val="0"/>
                        </a:spcAft>
                      </a:pPr>
                      <a:r>
                        <a:rPr lang="en-US" sz="1800">
                          <a:effectLst/>
                          <a:latin typeface="Arial" charset="0"/>
                          <a:ea typeface="Arial" charset="0"/>
                          <a:cs typeface="Arial" charset="0"/>
                        </a:rPr>
                        <a:t>Kênh lắng</a:t>
                      </a:r>
                    </a:p>
                  </a:txBody>
                  <a:tcPr marL="68580" marR="68580" marT="0" marB="0" anchor="b"/>
                </a:tc>
                <a:tc>
                  <a:txBody>
                    <a:bodyPr/>
                    <a:lstStyle/>
                    <a:p>
                      <a:pPr marL="0" marR="75565" algn="just">
                        <a:lnSpc>
                          <a:spcPct val="140000"/>
                        </a:lnSpc>
                        <a:spcBef>
                          <a:spcPts val="0"/>
                        </a:spcBef>
                        <a:spcAft>
                          <a:spcPts val="0"/>
                        </a:spcAft>
                      </a:pPr>
                      <a:r>
                        <a:rPr lang="en-US" sz="1800">
                          <a:effectLst/>
                          <a:latin typeface="Arial" charset="0"/>
                          <a:ea typeface="Arial" charset="0"/>
                          <a:cs typeface="Arial" charset="0"/>
                        </a:rPr>
                        <a:t>Ao tôm </a:t>
                      </a:r>
                    </a:p>
                  </a:txBody>
                  <a:tcPr marL="68580" marR="68580" marT="0" marB="0" anchor="b"/>
                </a:tc>
                <a:extLst>
                  <a:ext uri="{0D108BD9-81ED-4DB2-BD59-A6C34878D82A}">
                    <a16:rowId xmlns="" xmlns:a16="http://schemas.microsoft.com/office/drawing/2014/main" val="10000"/>
                  </a:ext>
                </a:extLst>
              </a:tr>
              <a:tr h="353672">
                <a:tc>
                  <a:txBody>
                    <a:bodyPr/>
                    <a:lstStyle/>
                    <a:p>
                      <a:pPr marL="0" marR="75565" algn="just">
                        <a:lnSpc>
                          <a:spcPct val="115000"/>
                        </a:lnSpc>
                        <a:spcBef>
                          <a:spcPts val="0"/>
                        </a:spcBef>
                        <a:spcAft>
                          <a:spcPts val="0"/>
                        </a:spcAft>
                      </a:pPr>
                      <a:r>
                        <a:rPr lang="en-US" sz="1800">
                          <a:effectLst/>
                          <a:latin typeface="Arial" charset="0"/>
                          <a:ea typeface="Arial" charset="0"/>
                          <a:cs typeface="Arial" charset="0"/>
                        </a:rPr>
                        <a:t>Calanoida</a:t>
                      </a:r>
                    </a:p>
                  </a:txBody>
                  <a:tcPr marL="68580" marR="68580" marT="0" marB="0" anchor="b"/>
                </a:tc>
                <a:tc>
                  <a:txBody>
                    <a:bodyPr/>
                    <a:lstStyle/>
                    <a:p>
                      <a:pPr marL="0" marR="75565" algn="just">
                        <a:lnSpc>
                          <a:spcPct val="115000"/>
                        </a:lnSpc>
                        <a:spcBef>
                          <a:spcPts val="0"/>
                        </a:spcBef>
                        <a:spcAft>
                          <a:spcPts val="0"/>
                        </a:spcAft>
                      </a:pPr>
                      <a:r>
                        <a:rPr lang="en-US" sz="1800" i="1" dirty="0" err="1">
                          <a:effectLst/>
                          <a:latin typeface="Arial" charset="0"/>
                          <a:ea typeface="Arial" charset="0"/>
                          <a:cs typeface="Arial" charset="0"/>
                        </a:rPr>
                        <a:t>Eucalanus</a:t>
                      </a:r>
                      <a:r>
                        <a:rPr lang="en-US" sz="1800" i="1" dirty="0">
                          <a:effectLst/>
                          <a:latin typeface="Arial" charset="0"/>
                          <a:ea typeface="Arial" charset="0"/>
                          <a:cs typeface="Arial" charset="0"/>
                        </a:rPr>
                        <a:t> sp.</a:t>
                      </a:r>
                    </a:p>
                  </a:txBody>
                  <a:tcPr marL="68580" marR="68580" marT="0" marB="0" anchor="b"/>
                </a:tc>
                <a:tc>
                  <a:txBody>
                    <a:bodyPr/>
                    <a:lstStyle/>
                    <a:p>
                      <a:pPr marL="0" marR="75565" indent="457200" algn="just">
                        <a:lnSpc>
                          <a:spcPct val="115000"/>
                        </a:lnSpc>
                        <a:spcBef>
                          <a:spcPts val="0"/>
                        </a:spcBef>
                        <a:spcAft>
                          <a:spcPts val="0"/>
                        </a:spcAft>
                      </a:pPr>
                      <a:r>
                        <a:rPr lang="en-US" sz="1800">
                          <a:effectLst/>
                          <a:latin typeface="Arial" charset="0"/>
                          <a:ea typeface="Arial" charset="0"/>
                          <a:cs typeface="Arial" charset="0"/>
                        </a:rPr>
                        <a:t>+</a:t>
                      </a:r>
                    </a:p>
                  </a:txBody>
                  <a:tcPr marL="68580" marR="68580" marT="0" marB="0" anchor="b"/>
                </a:tc>
                <a:tc>
                  <a:txBody>
                    <a:bodyPr/>
                    <a:lstStyle/>
                    <a:p>
                      <a:pPr marL="0" marR="75565" indent="457200" algn="just">
                        <a:lnSpc>
                          <a:spcPct val="115000"/>
                        </a:lnSpc>
                        <a:spcBef>
                          <a:spcPts val="0"/>
                        </a:spcBef>
                        <a:spcAft>
                          <a:spcPts val="0"/>
                        </a:spcAft>
                      </a:pPr>
                      <a:r>
                        <a:rPr lang="en-US" sz="1800">
                          <a:effectLst/>
                          <a:latin typeface="Arial" charset="0"/>
                          <a:ea typeface="Arial" charset="0"/>
                          <a:cs typeface="Arial" charset="0"/>
                        </a:rPr>
                        <a:t>+</a:t>
                      </a:r>
                    </a:p>
                  </a:txBody>
                  <a:tcPr marL="68580" marR="68580" marT="0" marB="0" anchor="b"/>
                </a:tc>
                <a:tc>
                  <a:txBody>
                    <a:bodyPr/>
                    <a:lstStyle/>
                    <a:p>
                      <a:pPr>
                        <a:lnSpc>
                          <a:spcPct val="115000"/>
                        </a:lnSpc>
                      </a:pPr>
                      <a:endParaRPr lang="en-US" sz="1800">
                        <a:effectLst/>
                        <a:latin typeface="Arial" charset="0"/>
                        <a:ea typeface="Arial" charset="0"/>
                        <a:cs typeface="Arial" charset="0"/>
                      </a:endParaRPr>
                    </a:p>
                  </a:txBody>
                  <a:tcPr marL="68580" marR="68580" marT="0" marB="0" anchor="b"/>
                </a:tc>
                <a:extLst>
                  <a:ext uri="{0D108BD9-81ED-4DB2-BD59-A6C34878D82A}">
                    <a16:rowId xmlns="" xmlns:a16="http://schemas.microsoft.com/office/drawing/2014/main" val="10001"/>
                  </a:ext>
                </a:extLst>
              </a:tr>
              <a:tr h="353672">
                <a:tc>
                  <a:txBody>
                    <a:bodyPr/>
                    <a:lstStyle/>
                    <a:p>
                      <a:pPr>
                        <a:lnSpc>
                          <a:spcPct val="115000"/>
                        </a:lnSpc>
                      </a:pPr>
                      <a:endParaRPr lang="en-US" sz="1800">
                        <a:effectLst/>
                        <a:latin typeface="Arial" charset="0"/>
                        <a:ea typeface="Arial" charset="0"/>
                        <a:cs typeface="Arial" charset="0"/>
                      </a:endParaRPr>
                    </a:p>
                  </a:txBody>
                  <a:tcPr marL="68580" marR="68580" marT="0" marB="0" anchor="b"/>
                </a:tc>
                <a:tc>
                  <a:txBody>
                    <a:bodyPr/>
                    <a:lstStyle/>
                    <a:p>
                      <a:pPr marL="0" marR="75565" algn="just">
                        <a:lnSpc>
                          <a:spcPct val="115000"/>
                        </a:lnSpc>
                        <a:spcBef>
                          <a:spcPts val="0"/>
                        </a:spcBef>
                        <a:spcAft>
                          <a:spcPts val="0"/>
                        </a:spcAft>
                      </a:pPr>
                      <a:r>
                        <a:rPr lang="en-US" sz="1800" i="1" dirty="0" err="1">
                          <a:effectLst/>
                          <a:latin typeface="Arial" charset="0"/>
                          <a:ea typeface="Arial" charset="0"/>
                          <a:cs typeface="Arial" charset="0"/>
                        </a:rPr>
                        <a:t>Acartia</a:t>
                      </a:r>
                      <a:r>
                        <a:rPr lang="en-US" sz="1800" i="1" dirty="0">
                          <a:effectLst/>
                          <a:latin typeface="Arial" charset="0"/>
                          <a:ea typeface="Arial" charset="0"/>
                          <a:cs typeface="Arial" charset="0"/>
                        </a:rPr>
                        <a:t> </a:t>
                      </a:r>
                      <a:r>
                        <a:rPr lang="en-US" sz="1800" i="1" dirty="0" err="1">
                          <a:effectLst/>
                          <a:latin typeface="Arial" charset="0"/>
                          <a:ea typeface="Arial" charset="0"/>
                          <a:cs typeface="Arial" charset="0"/>
                        </a:rPr>
                        <a:t>clausi</a:t>
                      </a:r>
                      <a:endParaRPr lang="en-US" sz="1800" i="1" dirty="0">
                        <a:effectLst/>
                        <a:latin typeface="Arial" charset="0"/>
                        <a:ea typeface="Arial" charset="0"/>
                        <a:cs typeface="Arial" charset="0"/>
                      </a:endParaRPr>
                    </a:p>
                  </a:txBody>
                  <a:tcPr marL="68580" marR="68580" marT="0" marB="0" anchor="b"/>
                </a:tc>
                <a:tc>
                  <a:txBody>
                    <a:bodyPr/>
                    <a:lstStyle/>
                    <a:p>
                      <a:pPr>
                        <a:lnSpc>
                          <a:spcPct val="115000"/>
                        </a:lnSpc>
                      </a:pPr>
                      <a:endParaRPr lang="en-US" sz="1800">
                        <a:effectLst/>
                        <a:latin typeface="Arial" charset="0"/>
                        <a:ea typeface="Arial" charset="0"/>
                        <a:cs typeface="Arial" charset="0"/>
                      </a:endParaRPr>
                    </a:p>
                  </a:txBody>
                  <a:tcPr marL="68580" marR="68580" marT="0" marB="0" anchor="b"/>
                </a:tc>
                <a:tc>
                  <a:txBody>
                    <a:bodyPr/>
                    <a:lstStyle/>
                    <a:p>
                      <a:pPr marL="0" marR="75565" indent="457200" algn="just">
                        <a:lnSpc>
                          <a:spcPct val="115000"/>
                        </a:lnSpc>
                        <a:spcBef>
                          <a:spcPts val="0"/>
                        </a:spcBef>
                        <a:spcAft>
                          <a:spcPts val="0"/>
                        </a:spcAft>
                      </a:pPr>
                      <a:r>
                        <a:rPr lang="en-US" sz="1800">
                          <a:effectLst/>
                          <a:latin typeface="Arial" charset="0"/>
                          <a:ea typeface="Arial" charset="0"/>
                          <a:cs typeface="Arial" charset="0"/>
                        </a:rPr>
                        <a:t>+</a:t>
                      </a:r>
                    </a:p>
                  </a:txBody>
                  <a:tcPr marL="68580" marR="68580" marT="0" marB="0" anchor="b"/>
                </a:tc>
                <a:tc>
                  <a:txBody>
                    <a:bodyPr/>
                    <a:lstStyle/>
                    <a:p>
                      <a:pPr>
                        <a:lnSpc>
                          <a:spcPct val="115000"/>
                        </a:lnSpc>
                      </a:pPr>
                      <a:endParaRPr lang="en-US" sz="1800">
                        <a:effectLst/>
                        <a:latin typeface="Arial" charset="0"/>
                        <a:ea typeface="Arial" charset="0"/>
                        <a:cs typeface="Arial" charset="0"/>
                      </a:endParaRPr>
                    </a:p>
                  </a:txBody>
                  <a:tcPr marL="68580" marR="68580" marT="0" marB="0" anchor="b"/>
                </a:tc>
                <a:extLst>
                  <a:ext uri="{0D108BD9-81ED-4DB2-BD59-A6C34878D82A}">
                    <a16:rowId xmlns="" xmlns:a16="http://schemas.microsoft.com/office/drawing/2014/main" val="10002"/>
                  </a:ext>
                </a:extLst>
              </a:tr>
              <a:tr h="353672">
                <a:tc>
                  <a:txBody>
                    <a:bodyPr/>
                    <a:lstStyle/>
                    <a:p>
                      <a:pPr>
                        <a:lnSpc>
                          <a:spcPct val="115000"/>
                        </a:lnSpc>
                      </a:pPr>
                      <a:endParaRPr lang="en-US" sz="1800">
                        <a:effectLst/>
                        <a:latin typeface="Arial" charset="0"/>
                        <a:ea typeface="Arial" charset="0"/>
                        <a:cs typeface="Arial" charset="0"/>
                      </a:endParaRPr>
                    </a:p>
                  </a:txBody>
                  <a:tcPr marL="68580" marR="68580" marT="0" marB="0" anchor="b"/>
                </a:tc>
                <a:tc>
                  <a:txBody>
                    <a:bodyPr/>
                    <a:lstStyle/>
                    <a:p>
                      <a:pPr marL="0" marR="75565" algn="just">
                        <a:lnSpc>
                          <a:spcPct val="115000"/>
                        </a:lnSpc>
                        <a:spcBef>
                          <a:spcPts val="0"/>
                        </a:spcBef>
                        <a:spcAft>
                          <a:spcPts val="0"/>
                        </a:spcAft>
                      </a:pPr>
                      <a:r>
                        <a:rPr lang="en-US" sz="1800" i="1" dirty="0" err="1">
                          <a:effectLst/>
                          <a:latin typeface="Arial" charset="0"/>
                          <a:ea typeface="Arial" charset="0"/>
                          <a:cs typeface="Arial" charset="0"/>
                        </a:rPr>
                        <a:t>Schmackeria</a:t>
                      </a:r>
                      <a:r>
                        <a:rPr lang="en-US" sz="1800" i="1" dirty="0">
                          <a:effectLst/>
                          <a:latin typeface="Arial" charset="0"/>
                          <a:ea typeface="Arial" charset="0"/>
                          <a:cs typeface="Arial" charset="0"/>
                        </a:rPr>
                        <a:t> </a:t>
                      </a:r>
                      <a:r>
                        <a:rPr lang="en-US" sz="1800" i="1" dirty="0" err="1">
                          <a:effectLst/>
                          <a:latin typeface="Arial" charset="0"/>
                          <a:ea typeface="Arial" charset="0"/>
                          <a:cs typeface="Arial" charset="0"/>
                        </a:rPr>
                        <a:t>dubia</a:t>
                      </a:r>
                      <a:endParaRPr lang="en-US" sz="1800" i="1" dirty="0">
                        <a:effectLst/>
                        <a:latin typeface="Arial" charset="0"/>
                        <a:ea typeface="Arial" charset="0"/>
                        <a:cs typeface="Arial" charset="0"/>
                      </a:endParaRPr>
                    </a:p>
                  </a:txBody>
                  <a:tcPr marL="68580" marR="68580" marT="0" marB="0" anchor="b"/>
                </a:tc>
                <a:tc>
                  <a:txBody>
                    <a:bodyPr/>
                    <a:lstStyle/>
                    <a:p>
                      <a:pPr>
                        <a:lnSpc>
                          <a:spcPct val="115000"/>
                        </a:lnSpc>
                      </a:pPr>
                      <a:endParaRPr lang="en-US" sz="1800">
                        <a:effectLst/>
                        <a:latin typeface="Arial" charset="0"/>
                        <a:ea typeface="Arial" charset="0"/>
                        <a:cs typeface="Arial" charset="0"/>
                      </a:endParaRPr>
                    </a:p>
                  </a:txBody>
                  <a:tcPr marL="68580" marR="68580" marT="0" marB="0" anchor="b"/>
                </a:tc>
                <a:tc>
                  <a:txBody>
                    <a:bodyPr/>
                    <a:lstStyle/>
                    <a:p>
                      <a:pPr>
                        <a:lnSpc>
                          <a:spcPct val="115000"/>
                        </a:lnSpc>
                      </a:pPr>
                      <a:endParaRPr lang="en-US" sz="1800">
                        <a:effectLst/>
                        <a:latin typeface="Arial" charset="0"/>
                        <a:ea typeface="Arial" charset="0"/>
                        <a:cs typeface="Arial" charset="0"/>
                      </a:endParaRPr>
                    </a:p>
                  </a:txBody>
                  <a:tcPr marL="68580" marR="68580" marT="0" marB="0" anchor="b"/>
                </a:tc>
                <a:tc>
                  <a:txBody>
                    <a:bodyPr/>
                    <a:lstStyle/>
                    <a:p>
                      <a:pPr marL="0" marR="75565" algn="just">
                        <a:lnSpc>
                          <a:spcPct val="115000"/>
                        </a:lnSpc>
                        <a:spcBef>
                          <a:spcPts val="0"/>
                        </a:spcBef>
                        <a:spcAft>
                          <a:spcPts val="0"/>
                        </a:spcAft>
                      </a:pPr>
                      <a:r>
                        <a:rPr lang="en-US" sz="1800">
                          <a:effectLst/>
                          <a:latin typeface="Arial" charset="0"/>
                          <a:ea typeface="Arial" charset="0"/>
                          <a:cs typeface="Arial" charset="0"/>
                        </a:rPr>
                        <a:t>+</a:t>
                      </a:r>
                    </a:p>
                  </a:txBody>
                  <a:tcPr marL="68580" marR="68580" marT="0" marB="0" anchor="b"/>
                </a:tc>
                <a:extLst>
                  <a:ext uri="{0D108BD9-81ED-4DB2-BD59-A6C34878D82A}">
                    <a16:rowId xmlns="" xmlns:a16="http://schemas.microsoft.com/office/drawing/2014/main" val="10003"/>
                  </a:ext>
                </a:extLst>
              </a:tr>
              <a:tr h="353672">
                <a:tc>
                  <a:txBody>
                    <a:bodyPr/>
                    <a:lstStyle/>
                    <a:p>
                      <a:pPr marL="0" marR="75565" algn="just">
                        <a:lnSpc>
                          <a:spcPct val="115000"/>
                        </a:lnSpc>
                        <a:spcBef>
                          <a:spcPts val="0"/>
                        </a:spcBef>
                        <a:spcAft>
                          <a:spcPts val="0"/>
                        </a:spcAft>
                      </a:pPr>
                      <a:r>
                        <a:rPr lang="en-US" sz="1800">
                          <a:effectLst/>
                          <a:latin typeface="Arial" charset="0"/>
                          <a:ea typeface="Arial" charset="0"/>
                          <a:cs typeface="Arial" charset="0"/>
                        </a:rPr>
                        <a:t>Cyclopoida</a:t>
                      </a:r>
                    </a:p>
                  </a:txBody>
                  <a:tcPr marL="68580" marR="68580" marT="0" marB="0" anchor="b"/>
                </a:tc>
                <a:tc>
                  <a:txBody>
                    <a:bodyPr/>
                    <a:lstStyle/>
                    <a:p>
                      <a:pPr>
                        <a:lnSpc>
                          <a:spcPct val="115000"/>
                        </a:lnSpc>
                      </a:pPr>
                      <a:endParaRPr lang="en-US" sz="1800" i="1" dirty="0">
                        <a:effectLst/>
                        <a:latin typeface="Arial" charset="0"/>
                        <a:ea typeface="Arial" charset="0"/>
                        <a:cs typeface="Arial" charset="0"/>
                      </a:endParaRPr>
                    </a:p>
                  </a:txBody>
                  <a:tcPr marL="68580" marR="68580" marT="0" marB="0" anchor="b"/>
                </a:tc>
                <a:tc>
                  <a:txBody>
                    <a:bodyPr/>
                    <a:lstStyle/>
                    <a:p>
                      <a:pPr>
                        <a:lnSpc>
                          <a:spcPct val="115000"/>
                        </a:lnSpc>
                      </a:pPr>
                      <a:endParaRPr lang="en-US" sz="1800">
                        <a:effectLst/>
                        <a:latin typeface="Arial" charset="0"/>
                        <a:ea typeface="Arial" charset="0"/>
                        <a:cs typeface="Arial" charset="0"/>
                      </a:endParaRPr>
                    </a:p>
                  </a:txBody>
                  <a:tcPr marL="68580" marR="68580" marT="0" marB="0" anchor="b"/>
                </a:tc>
                <a:tc>
                  <a:txBody>
                    <a:bodyPr/>
                    <a:lstStyle/>
                    <a:p>
                      <a:pPr>
                        <a:lnSpc>
                          <a:spcPct val="115000"/>
                        </a:lnSpc>
                      </a:pPr>
                      <a:endParaRPr lang="en-US" sz="1800">
                        <a:effectLst/>
                        <a:latin typeface="Arial" charset="0"/>
                        <a:ea typeface="Arial" charset="0"/>
                        <a:cs typeface="Arial" charset="0"/>
                      </a:endParaRPr>
                    </a:p>
                  </a:txBody>
                  <a:tcPr marL="68580" marR="68580" marT="0" marB="0" anchor="b"/>
                </a:tc>
                <a:tc>
                  <a:txBody>
                    <a:bodyPr/>
                    <a:lstStyle/>
                    <a:p>
                      <a:pPr>
                        <a:lnSpc>
                          <a:spcPct val="115000"/>
                        </a:lnSpc>
                      </a:pPr>
                      <a:endParaRPr lang="en-US" sz="1800">
                        <a:effectLst/>
                        <a:latin typeface="Arial" charset="0"/>
                        <a:ea typeface="Arial" charset="0"/>
                        <a:cs typeface="Arial" charset="0"/>
                      </a:endParaRPr>
                    </a:p>
                  </a:txBody>
                  <a:tcPr marL="68580" marR="68580" marT="0" marB="0" anchor="b"/>
                </a:tc>
                <a:extLst>
                  <a:ext uri="{0D108BD9-81ED-4DB2-BD59-A6C34878D82A}">
                    <a16:rowId xmlns="" xmlns:a16="http://schemas.microsoft.com/office/drawing/2014/main" val="10004"/>
                  </a:ext>
                </a:extLst>
              </a:tr>
              <a:tr h="353672">
                <a:tc>
                  <a:txBody>
                    <a:bodyPr/>
                    <a:lstStyle/>
                    <a:p>
                      <a:pPr>
                        <a:lnSpc>
                          <a:spcPct val="115000"/>
                        </a:lnSpc>
                      </a:pPr>
                      <a:endParaRPr lang="en-US" sz="1800">
                        <a:effectLst/>
                        <a:latin typeface="Arial" charset="0"/>
                        <a:ea typeface="Arial" charset="0"/>
                        <a:cs typeface="Arial" charset="0"/>
                      </a:endParaRPr>
                    </a:p>
                  </a:txBody>
                  <a:tcPr marL="68580" marR="68580" marT="0" marB="0" anchor="b"/>
                </a:tc>
                <a:tc>
                  <a:txBody>
                    <a:bodyPr/>
                    <a:lstStyle/>
                    <a:p>
                      <a:pPr marL="0" marR="75565" algn="just">
                        <a:lnSpc>
                          <a:spcPct val="115000"/>
                        </a:lnSpc>
                        <a:spcBef>
                          <a:spcPts val="0"/>
                        </a:spcBef>
                        <a:spcAft>
                          <a:spcPts val="0"/>
                        </a:spcAft>
                      </a:pPr>
                      <a:r>
                        <a:rPr lang="en-US" sz="1800" i="1" dirty="0" err="1">
                          <a:effectLst/>
                          <a:latin typeface="Arial" charset="0"/>
                          <a:ea typeface="Arial" charset="0"/>
                          <a:cs typeface="Arial" charset="0"/>
                        </a:rPr>
                        <a:t>Apocyclops</a:t>
                      </a:r>
                      <a:r>
                        <a:rPr lang="en-US" sz="1800" i="1" dirty="0">
                          <a:effectLst/>
                          <a:latin typeface="Arial" charset="0"/>
                          <a:ea typeface="Arial" charset="0"/>
                          <a:cs typeface="Arial" charset="0"/>
                        </a:rPr>
                        <a:t> </a:t>
                      </a:r>
                      <a:r>
                        <a:rPr lang="en-US" sz="1800" i="1" dirty="0" err="1">
                          <a:effectLst/>
                          <a:latin typeface="Arial" charset="0"/>
                          <a:ea typeface="Arial" charset="0"/>
                          <a:cs typeface="Arial" charset="0"/>
                        </a:rPr>
                        <a:t>panamensis</a:t>
                      </a:r>
                      <a:endParaRPr lang="en-US" sz="1800" i="1" dirty="0">
                        <a:effectLst/>
                        <a:latin typeface="Arial" charset="0"/>
                        <a:ea typeface="Arial" charset="0"/>
                        <a:cs typeface="Arial" charset="0"/>
                      </a:endParaRPr>
                    </a:p>
                  </a:txBody>
                  <a:tcPr marL="68580" marR="68580" marT="0" marB="0" anchor="b"/>
                </a:tc>
                <a:tc>
                  <a:txBody>
                    <a:bodyPr/>
                    <a:lstStyle/>
                    <a:p>
                      <a:pPr marL="0" marR="75565" indent="457200" algn="just">
                        <a:lnSpc>
                          <a:spcPct val="115000"/>
                        </a:lnSpc>
                        <a:spcBef>
                          <a:spcPts val="0"/>
                        </a:spcBef>
                        <a:spcAft>
                          <a:spcPts val="0"/>
                        </a:spcAft>
                      </a:pPr>
                      <a:r>
                        <a:rPr lang="en-US" sz="1800">
                          <a:effectLst/>
                          <a:latin typeface="Arial" charset="0"/>
                          <a:ea typeface="Arial" charset="0"/>
                          <a:cs typeface="Arial" charset="0"/>
                        </a:rPr>
                        <a:t>+</a:t>
                      </a:r>
                    </a:p>
                  </a:txBody>
                  <a:tcPr marL="68580" marR="68580" marT="0" marB="0" anchor="b"/>
                </a:tc>
                <a:tc>
                  <a:txBody>
                    <a:bodyPr/>
                    <a:lstStyle/>
                    <a:p>
                      <a:pPr marL="0" marR="75565" indent="457200" algn="just">
                        <a:lnSpc>
                          <a:spcPct val="115000"/>
                        </a:lnSpc>
                        <a:spcBef>
                          <a:spcPts val="0"/>
                        </a:spcBef>
                        <a:spcAft>
                          <a:spcPts val="0"/>
                        </a:spcAft>
                      </a:pPr>
                      <a:r>
                        <a:rPr lang="en-US" sz="1800">
                          <a:effectLst/>
                          <a:latin typeface="Arial" charset="0"/>
                          <a:ea typeface="Arial" charset="0"/>
                          <a:cs typeface="Arial" charset="0"/>
                        </a:rPr>
                        <a:t>+</a:t>
                      </a:r>
                    </a:p>
                  </a:txBody>
                  <a:tcPr marL="68580" marR="68580" marT="0" marB="0" anchor="b"/>
                </a:tc>
                <a:tc>
                  <a:txBody>
                    <a:bodyPr/>
                    <a:lstStyle/>
                    <a:p>
                      <a:pPr marL="0" marR="75565" algn="just">
                        <a:lnSpc>
                          <a:spcPct val="115000"/>
                        </a:lnSpc>
                        <a:spcBef>
                          <a:spcPts val="0"/>
                        </a:spcBef>
                        <a:spcAft>
                          <a:spcPts val="0"/>
                        </a:spcAft>
                      </a:pPr>
                      <a:r>
                        <a:rPr lang="en-US" sz="1800">
                          <a:effectLst/>
                          <a:latin typeface="Arial" charset="0"/>
                          <a:ea typeface="Arial" charset="0"/>
                          <a:cs typeface="Arial" charset="0"/>
                        </a:rPr>
                        <a:t>+++</a:t>
                      </a:r>
                    </a:p>
                  </a:txBody>
                  <a:tcPr marL="68580" marR="68580" marT="0" marB="0" anchor="b"/>
                </a:tc>
                <a:extLst>
                  <a:ext uri="{0D108BD9-81ED-4DB2-BD59-A6C34878D82A}">
                    <a16:rowId xmlns="" xmlns:a16="http://schemas.microsoft.com/office/drawing/2014/main" val="10005"/>
                  </a:ext>
                </a:extLst>
              </a:tr>
              <a:tr h="353672">
                <a:tc>
                  <a:txBody>
                    <a:bodyPr/>
                    <a:lstStyle/>
                    <a:p>
                      <a:pPr>
                        <a:lnSpc>
                          <a:spcPct val="115000"/>
                        </a:lnSpc>
                      </a:pPr>
                      <a:endParaRPr lang="en-US" sz="1800">
                        <a:effectLst/>
                        <a:latin typeface="Arial" charset="0"/>
                        <a:ea typeface="Arial" charset="0"/>
                        <a:cs typeface="Arial" charset="0"/>
                      </a:endParaRPr>
                    </a:p>
                  </a:txBody>
                  <a:tcPr marL="68580" marR="68580" marT="0" marB="0" anchor="b"/>
                </a:tc>
                <a:tc>
                  <a:txBody>
                    <a:bodyPr/>
                    <a:lstStyle/>
                    <a:p>
                      <a:pPr marL="0" marR="75565" algn="just">
                        <a:lnSpc>
                          <a:spcPct val="115000"/>
                        </a:lnSpc>
                        <a:spcBef>
                          <a:spcPts val="0"/>
                        </a:spcBef>
                        <a:spcAft>
                          <a:spcPts val="0"/>
                        </a:spcAft>
                      </a:pPr>
                      <a:r>
                        <a:rPr lang="en-US" sz="1800" i="1" dirty="0" err="1">
                          <a:effectLst/>
                          <a:latin typeface="Arial" charset="0"/>
                          <a:ea typeface="Arial" charset="0"/>
                          <a:cs typeface="Arial" charset="0"/>
                        </a:rPr>
                        <a:t>Apocyclops</a:t>
                      </a:r>
                      <a:r>
                        <a:rPr lang="en-US" sz="1800" i="1" dirty="0">
                          <a:effectLst/>
                          <a:latin typeface="Arial" charset="0"/>
                          <a:ea typeface="Arial" charset="0"/>
                          <a:cs typeface="Arial" charset="0"/>
                        </a:rPr>
                        <a:t> sp.</a:t>
                      </a:r>
                    </a:p>
                  </a:txBody>
                  <a:tcPr marL="68580" marR="68580" marT="0" marB="0" anchor="b"/>
                </a:tc>
                <a:tc>
                  <a:txBody>
                    <a:bodyPr/>
                    <a:lstStyle/>
                    <a:p>
                      <a:pPr marL="0" marR="75565" indent="457200" algn="just">
                        <a:lnSpc>
                          <a:spcPct val="115000"/>
                        </a:lnSpc>
                        <a:spcBef>
                          <a:spcPts val="0"/>
                        </a:spcBef>
                        <a:spcAft>
                          <a:spcPts val="0"/>
                        </a:spcAft>
                      </a:pPr>
                      <a:r>
                        <a:rPr lang="en-US" sz="1800">
                          <a:effectLst/>
                          <a:latin typeface="Arial" charset="0"/>
                          <a:ea typeface="Arial" charset="0"/>
                          <a:cs typeface="Arial" charset="0"/>
                        </a:rPr>
                        <a:t>+</a:t>
                      </a:r>
                    </a:p>
                  </a:txBody>
                  <a:tcPr marL="68580" marR="68580" marT="0" marB="0" anchor="b"/>
                </a:tc>
                <a:tc>
                  <a:txBody>
                    <a:bodyPr/>
                    <a:lstStyle/>
                    <a:p>
                      <a:pPr>
                        <a:lnSpc>
                          <a:spcPct val="115000"/>
                        </a:lnSpc>
                      </a:pPr>
                      <a:endParaRPr lang="en-US" sz="1800">
                        <a:effectLst/>
                        <a:latin typeface="Arial" charset="0"/>
                        <a:ea typeface="Arial" charset="0"/>
                        <a:cs typeface="Arial" charset="0"/>
                      </a:endParaRPr>
                    </a:p>
                  </a:txBody>
                  <a:tcPr marL="68580" marR="68580" marT="0" marB="0" anchor="b"/>
                </a:tc>
                <a:tc>
                  <a:txBody>
                    <a:bodyPr/>
                    <a:lstStyle/>
                    <a:p>
                      <a:pPr>
                        <a:lnSpc>
                          <a:spcPct val="115000"/>
                        </a:lnSpc>
                      </a:pPr>
                      <a:endParaRPr lang="en-US" sz="1800">
                        <a:effectLst/>
                        <a:latin typeface="Arial" charset="0"/>
                        <a:ea typeface="Arial" charset="0"/>
                        <a:cs typeface="Arial" charset="0"/>
                      </a:endParaRPr>
                    </a:p>
                  </a:txBody>
                  <a:tcPr marL="68580" marR="68580" marT="0" marB="0" anchor="b"/>
                </a:tc>
                <a:extLst>
                  <a:ext uri="{0D108BD9-81ED-4DB2-BD59-A6C34878D82A}">
                    <a16:rowId xmlns="" xmlns:a16="http://schemas.microsoft.com/office/drawing/2014/main" val="10006"/>
                  </a:ext>
                </a:extLst>
              </a:tr>
              <a:tr h="353672">
                <a:tc>
                  <a:txBody>
                    <a:bodyPr/>
                    <a:lstStyle/>
                    <a:p>
                      <a:pPr>
                        <a:lnSpc>
                          <a:spcPct val="115000"/>
                        </a:lnSpc>
                      </a:pPr>
                      <a:endParaRPr lang="en-US" sz="1800">
                        <a:effectLst/>
                        <a:latin typeface="Arial" charset="0"/>
                        <a:ea typeface="Arial" charset="0"/>
                        <a:cs typeface="Arial" charset="0"/>
                      </a:endParaRPr>
                    </a:p>
                  </a:txBody>
                  <a:tcPr marL="68580" marR="68580" marT="0" marB="0" anchor="b"/>
                </a:tc>
                <a:tc>
                  <a:txBody>
                    <a:bodyPr/>
                    <a:lstStyle/>
                    <a:p>
                      <a:pPr marL="0" marR="75565" algn="just">
                        <a:lnSpc>
                          <a:spcPct val="115000"/>
                        </a:lnSpc>
                        <a:spcBef>
                          <a:spcPts val="0"/>
                        </a:spcBef>
                        <a:spcAft>
                          <a:spcPts val="0"/>
                        </a:spcAft>
                      </a:pPr>
                      <a:r>
                        <a:rPr lang="en-US" sz="1800" i="1" dirty="0" err="1">
                          <a:effectLst/>
                          <a:latin typeface="Arial" charset="0"/>
                          <a:ea typeface="Arial" charset="0"/>
                          <a:cs typeface="Arial" charset="0"/>
                        </a:rPr>
                        <a:t>Ectocyclops</a:t>
                      </a:r>
                      <a:r>
                        <a:rPr lang="en-US" sz="1800" i="1" dirty="0">
                          <a:effectLst/>
                          <a:latin typeface="Arial" charset="0"/>
                          <a:ea typeface="Arial" charset="0"/>
                          <a:cs typeface="Arial" charset="0"/>
                        </a:rPr>
                        <a:t> </a:t>
                      </a:r>
                      <a:r>
                        <a:rPr lang="en-US" sz="1800" i="1" dirty="0" err="1">
                          <a:effectLst/>
                          <a:latin typeface="Arial" charset="0"/>
                          <a:ea typeface="Arial" charset="0"/>
                          <a:cs typeface="Arial" charset="0"/>
                        </a:rPr>
                        <a:t>phaleratus</a:t>
                      </a:r>
                      <a:endParaRPr lang="en-US" sz="1800" i="1" dirty="0">
                        <a:effectLst/>
                        <a:latin typeface="Arial" charset="0"/>
                        <a:ea typeface="Arial" charset="0"/>
                        <a:cs typeface="Arial" charset="0"/>
                      </a:endParaRPr>
                    </a:p>
                  </a:txBody>
                  <a:tcPr marL="68580" marR="68580" marT="0" marB="0" anchor="b"/>
                </a:tc>
                <a:tc>
                  <a:txBody>
                    <a:bodyPr/>
                    <a:lstStyle/>
                    <a:p>
                      <a:pPr>
                        <a:lnSpc>
                          <a:spcPct val="115000"/>
                        </a:lnSpc>
                      </a:pPr>
                      <a:endParaRPr lang="en-US" sz="1800">
                        <a:effectLst/>
                        <a:latin typeface="Arial" charset="0"/>
                        <a:ea typeface="Arial" charset="0"/>
                        <a:cs typeface="Arial" charset="0"/>
                      </a:endParaRPr>
                    </a:p>
                  </a:txBody>
                  <a:tcPr marL="68580" marR="68580" marT="0" marB="0" anchor="b"/>
                </a:tc>
                <a:tc>
                  <a:txBody>
                    <a:bodyPr/>
                    <a:lstStyle/>
                    <a:p>
                      <a:pPr marL="0" marR="75565" indent="457200" algn="just">
                        <a:lnSpc>
                          <a:spcPct val="115000"/>
                        </a:lnSpc>
                        <a:spcBef>
                          <a:spcPts val="0"/>
                        </a:spcBef>
                        <a:spcAft>
                          <a:spcPts val="0"/>
                        </a:spcAft>
                      </a:pPr>
                      <a:r>
                        <a:rPr lang="en-US" sz="1800">
                          <a:effectLst/>
                          <a:latin typeface="Arial" charset="0"/>
                          <a:ea typeface="Arial" charset="0"/>
                          <a:cs typeface="Arial" charset="0"/>
                        </a:rPr>
                        <a:t>+</a:t>
                      </a:r>
                    </a:p>
                  </a:txBody>
                  <a:tcPr marL="68580" marR="68580" marT="0" marB="0" anchor="b"/>
                </a:tc>
                <a:tc>
                  <a:txBody>
                    <a:bodyPr/>
                    <a:lstStyle/>
                    <a:p>
                      <a:pPr>
                        <a:lnSpc>
                          <a:spcPct val="115000"/>
                        </a:lnSpc>
                      </a:pPr>
                      <a:endParaRPr lang="en-US" sz="1800">
                        <a:effectLst/>
                        <a:latin typeface="Arial" charset="0"/>
                        <a:ea typeface="Arial" charset="0"/>
                        <a:cs typeface="Arial" charset="0"/>
                      </a:endParaRPr>
                    </a:p>
                  </a:txBody>
                  <a:tcPr marL="68580" marR="68580" marT="0" marB="0" anchor="b"/>
                </a:tc>
                <a:extLst>
                  <a:ext uri="{0D108BD9-81ED-4DB2-BD59-A6C34878D82A}">
                    <a16:rowId xmlns="" xmlns:a16="http://schemas.microsoft.com/office/drawing/2014/main" val="10007"/>
                  </a:ext>
                </a:extLst>
              </a:tr>
              <a:tr h="353672">
                <a:tc>
                  <a:txBody>
                    <a:bodyPr/>
                    <a:lstStyle/>
                    <a:p>
                      <a:pPr>
                        <a:lnSpc>
                          <a:spcPct val="115000"/>
                        </a:lnSpc>
                      </a:pPr>
                      <a:endParaRPr lang="en-US" sz="1800">
                        <a:effectLst/>
                        <a:latin typeface="Arial" charset="0"/>
                        <a:ea typeface="Arial" charset="0"/>
                        <a:cs typeface="Arial" charset="0"/>
                      </a:endParaRPr>
                    </a:p>
                  </a:txBody>
                  <a:tcPr marL="68580" marR="68580" marT="0" marB="0" anchor="b"/>
                </a:tc>
                <a:tc>
                  <a:txBody>
                    <a:bodyPr/>
                    <a:lstStyle/>
                    <a:p>
                      <a:pPr marL="0" marR="75565" algn="just">
                        <a:lnSpc>
                          <a:spcPct val="115000"/>
                        </a:lnSpc>
                        <a:spcBef>
                          <a:spcPts val="0"/>
                        </a:spcBef>
                        <a:spcAft>
                          <a:spcPts val="0"/>
                        </a:spcAft>
                      </a:pPr>
                      <a:r>
                        <a:rPr lang="en-US" sz="1800" i="1" dirty="0" err="1">
                          <a:effectLst/>
                          <a:latin typeface="Arial" charset="0"/>
                          <a:ea typeface="Arial" charset="0"/>
                          <a:cs typeface="Arial" charset="0"/>
                        </a:rPr>
                        <a:t>Oithona</a:t>
                      </a:r>
                      <a:r>
                        <a:rPr lang="en-US" sz="1800" i="1" dirty="0">
                          <a:effectLst/>
                          <a:latin typeface="Arial" charset="0"/>
                          <a:ea typeface="Arial" charset="0"/>
                          <a:cs typeface="Arial" charset="0"/>
                        </a:rPr>
                        <a:t> </a:t>
                      </a:r>
                      <a:r>
                        <a:rPr lang="en-US" sz="1800" i="1" dirty="0" err="1">
                          <a:effectLst/>
                          <a:latin typeface="Arial" charset="0"/>
                          <a:ea typeface="Arial" charset="0"/>
                          <a:cs typeface="Arial" charset="0"/>
                        </a:rPr>
                        <a:t>brevicornis</a:t>
                      </a:r>
                      <a:endParaRPr lang="en-US" sz="1800" i="1" dirty="0">
                        <a:effectLst/>
                        <a:latin typeface="Arial" charset="0"/>
                        <a:ea typeface="Arial" charset="0"/>
                        <a:cs typeface="Arial" charset="0"/>
                      </a:endParaRPr>
                    </a:p>
                  </a:txBody>
                  <a:tcPr marL="68580" marR="68580" marT="0" marB="0" anchor="b"/>
                </a:tc>
                <a:tc>
                  <a:txBody>
                    <a:bodyPr/>
                    <a:lstStyle/>
                    <a:p>
                      <a:pPr>
                        <a:lnSpc>
                          <a:spcPct val="115000"/>
                        </a:lnSpc>
                      </a:pPr>
                      <a:endParaRPr lang="en-US" sz="1800">
                        <a:effectLst/>
                        <a:latin typeface="Arial" charset="0"/>
                        <a:ea typeface="Arial" charset="0"/>
                        <a:cs typeface="Arial" charset="0"/>
                      </a:endParaRPr>
                    </a:p>
                  </a:txBody>
                  <a:tcPr marL="68580" marR="68580" marT="0" marB="0" anchor="b"/>
                </a:tc>
                <a:tc>
                  <a:txBody>
                    <a:bodyPr/>
                    <a:lstStyle/>
                    <a:p>
                      <a:pPr marL="0" marR="75565" indent="457200" algn="just">
                        <a:lnSpc>
                          <a:spcPct val="115000"/>
                        </a:lnSpc>
                        <a:spcBef>
                          <a:spcPts val="0"/>
                        </a:spcBef>
                        <a:spcAft>
                          <a:spcPts val="0"/>
                        </a:spcAft>
                      </a:pPr>
                      <a:r>
                        <a:rPr lang="en-US" sz="1800">
                          <a:effectLst/>
                          <a:latin typeface="Arial" charset="0"/>
                          <a:ea typeface="Arial" charset="0"/>
                          <a:cs typeface="Arial" charset="0"/>
                        </a:rPr>
                        <a:t>+</a:t>
                      </a:r>
                    </a:p>
                  </a:txBody>
                  <a:tcPr marL="68580" marR="68580" marT="0" marB="0" anchor="b"/>
                </a:tc>
                <a:tc>
                  <a:txBody>
                    <a:bodyPr/>
                    <a:lstStyle/>
                    <a:p>
                      <a:pPr>
                        <a:lnSpc>
                          <a:spcPct val="115000"/>
                        </a:lnSpc>
                      </a:pPr>
                      <a:endParaRPr lang="en-US" sz="1800">
                        <a:effectLst/>
                        <a:latin typeface="Arial" charset="0"/>
                        <a:ea typeface="Arial" charset="0"/>
                        <a:cs typeface="Arial" charset="0"/>
                      </a:endParaRPr>
                    </a:p>
                  </a:txBody>
                  <a:tcPr marL="68580" marR="68580" marT="0" marB="0" anchor="b"/>
                </a:tc>
                <a:extLst>
                  <a:ext uri="{0D108BD9-81ED-4DB2-BD59-A6C34878D82A}">
                    <a16:rowId xmlns="" xmlns:a16="http://schemas.microsoft.com/office/drawing/2014/main" val="10008"/>
                  </a:ext>
                </a:extLst>
              </a:tr>
              <a:tr h="353672">
                <a:tc>
                  <a:txBody>
                    <a:bodyPr/>
                    <a:lstStyle/>
                    <a:p>
                      <a:pPr marL="0" marR="75565" algn="just">
                        <a:lnSpc>
                          <a:spcPct val="115000"/>
                        </a:lnSpc>
                        <a:spcBef>
                          <a:spcPts val="0"/>
                        </a:spcBef>
                        <a:spcAft>
                          <a:spcPts val="0"/>
                        </a:spcAft>
                      </a:pPr>
                      <a:r>
                        <a:rPr lang="en-US" sz="1800">
                          <a:effectLst/>
                          <a:latin typeface="Arial" charset="0"/>
                          <a:ea typeface="Arial" charset="0"/>
                          <a:cs typeface="Arial" charset="0"/>
                        </a:rPr>
                        <a:t>Harpacticoida</a:t>
                      </a:r>
                    </a:p>
                  </a:txBody>
                  <a:tcPr marL="68580" marR="68580" marT="0" marB="0" anchor="b"/>
                </a:tc>
                <a:tc>
                  <a:txBody>
                    <a:bodyPr/>
                    <a:lstStyle/>
                    <a:p>
                      <a:pPr marL="0" marR="75565" indent="457200" algn="just">
                        <a:lnSpc>
                          <a:spcPct val="115000"/>
                        </a:lnSpc>
                        <a:spcBef>
                          <a:spcPts val="0"/>
                        </a:spcBef>
                        <a:spcAft>
                          <a:spcPts val="0"/>
                        </a:spcAft>
                      </a:pPr>
                      <a:r>
                        <a:rPr lang="en-US" sz="1800" i="1" dirty="0">
                          <a:effectLst/>
                          <a:latin typeface="Arial" charset="0"/>
                          <a:ea typeface="Arial" charset="0"/>
                          <a:cs typeface="Arial" charset="0"/>
                        </a:rPr>
                        <a:t> </a:t>
                      </a:r>
                    </a:p>
                  </a:txBody>
                  <a:tcPr marL="68580" marR="68580" marT="0" marB="0" anchor="b"/>
                </a:tc>
                <a:tc>
                  <a:txBody>
                    <a:bodyPr/>
                    <a:lstStyle/>
                    <a:p>
                      <a:pPr>
                        <a:lnSpc>
                          <a:spcPct val="115000"/>
                        </a:lnSpc>
                      </a:pPr>
                      <a:endParaRPr lang="en-US" sz="1800">
                        <a:effectLst/>
                        <a:latin typeface="Arial" charset="0"/>
                        <a:ea typeface="Arial" charset="0"/>
                        <a:cs typeface="Arial" charset="0"/>
                      </a:endParaRPr>
                    </a:p>
                  </a:txBody>
                  <a:tcPr marL="68580" marR="68580" marT="0" marB="0" anchor="b"/>
                </a:tc>
                <a:tc>
                  <a:txBody>
                    <a:bodyPr/>
                    <a:lstStyle/>
                    <a:p>
                      <a:pPr>
                        <a:lnSpc>
                          <a:spcPct val="115000"/>
                        </a:lnSpc>
                      </a:pPr>
                      <a:endParaRPr lang="en-US" sz="1800">
                        <a:effectLst/>
                        <a:latin typeface="Arial" charset="0"/>
                        <a:ea typeface="Arial" charset="0"/>
                        <a:cs typeface="Arial" charset="0"/>
                      </a:endParaRPr>
                    </a:p>
                  </a:txBody>
                  <a:tcPr marL="68580" marR="68580" marT="0" marB="0" anchor="b"/>
                </a:tc>
                <a:tc>
                  <a:txBody>
                    <a:bodyPr/>
                    <a:lstStyle/>
                    <a:p>
                      <a:pPr>
                        <a:lnSpc>
                          <a:spcPct val="115000"/>
                        </a:lnSpc>
                      </a:pPr>
                      <a:endParaRPr lang="en-US" sz="1800">
                        <a:effectLst/>
                        <a:latin typeface="Arial" charset="0"/>
                        <a:ea typeface="Arial" charset="0"/>
                        <a:cs typeface="Arial" charset="0"/>
                      </a:endParaRPr>
                    </a:p>
                  </a:txBody>
                  <a:tcPr marL="68580" marR="68580" marT="0" marB="0" anchor="b"/>
                </a:tc>
                <a:extLst>
                  <a:ext uri="{0D108BD9-81ED-4DB2-BD59-A6C34878D82A}">
                    <a16:rowId xmlns="" xmlns:a16="http://schemas.microsoft.com/office/drawing/2014/main" val="10009"/>
                  </a:ext>
                </a:extLst>
              </a:tr>
              <a:tr h="353672">
                <a:tc>
                  <a:txBody>
                    <a:bodyPr/>
                    <a:lstStyle/>
                    <a:p>
                      <a:pPr>
                        <a:lnSpc>
                          <a:spcPct val="115000"/>
                        </a:lnSpc>
                      </a:pPr>
                      <a:endParaRPr lang="en-US" sz="1800">
                        <a:effectLst/>
                        <a:latin typeface="Arial" charset="0"/>
                        <a:ea typeface="Arial" charset="0"/>
                        <a:cs typeface="Arial" charset="0"/>
                      </a:endParaRPr>
                    </a:p>
                  </a:txBody>
                  <a:tcPr marL="68580" marR="68580" marT="0" marB="0" anchor="b"/>
                </a:tc>
                <a:tc>
                  <a:txBody>
                    <a:bodyPr/>
                    <a:lstStyle/>
                    <a:p>
                      <a:pPr marL="0" marR="75565" algn="just">
                        <a:lnSpc>
                          <a:spcPct val="115000"/>
                        </a:lnSpc>
                        <a:spcBef>
                          <a:spcPts val="0"/>
                        </a:spcBef>
                        <a:spcAft>
                          <a:spcPts val="0"/>
                        </a:spcAft>
                      </a:pPr>
                      <a:r>
                        <a:rPr lang="en-US" sz="1800" b="1" i="1" dirty="0" err="1">
                          <a:solidFill>
                            <a:srgbClr val="FF0000"/>
                          </a:solidFill>
                          <a:effectLst/>
                          <a:latin typeface="Arial" charset="0"/>
                          <a:ea typeface="Arial" charset="0"/>
                          <a:cs typeface="Arial" charset="0"/>
                        </a:rPr>
                        <a:t>Tigriopus</a:t>
                      </a:r>
                      <a:r>
                        <a:rPr lang="en-US" sz="1800" b="1" i="1" dirty="0">
                          <a:solidFill>
                            <a:srgbClr val="FF0000"/>
                          </a:solidFill>
                          <a:effectLst/>
                          <a:latin typeface="Arial" charset="0"/>
                          <a:ea typeface="Arial" charset="0"/>
                          <a:cs typeface="Arial" charset="0"/>
                        </a:rPr>
                        <a:t> sp.</a:t>
                      </a:r>
                    </a:p>
                  </a:txBody>
                  <a:tcPr marL="68580" marR="68580" marT="0" marB="0" anchor="b"/>
                </a:tc>
                <a:tc>
                  <a:txBody>
                    <a:bodyPr/>
                    <a:lstStyle/>
                    <a:p>
                      <a:pPr marL="0" marR="75565" indent="457200" algn="just">
                        <a:lnSpc>
                          <a:spcPct val="115000"/>
                        </a:lnSpc>
                        <a:spcBef>
                          <a:spcPts val="0"/>
                        </a:spcBef>
                        <a:spcAft>
                          <a:spcPts val="0"/>
                        </a:spcAft>
                      </a:pPr>
                      <a:r>
                        <a:rPr lang="en-US" sz="1800">
                          <a:effectLst/>
                          <a:latin typeface="Arial" charset="0"/>
                          <a:ea typeface="Arial" charset="0"/>
                          <a:cs typeface="Arial" charset="0"/>
                        </a:rPr>
                        <a:t>+</a:t>
                      </a:r>
                    </a:p>
                  </a:txBody>
                  <a:tcPr marL="68580" marR="68580" marT="0" marB="0" anchor="b"/>
                </a:tc>
                <a:tc>
                  <a:txBody>
                    <a:bodyPr/>
                    <a:lstStyle/>
                    <a:p>
                      <a:pPr>
                        <a:lnSpc>
                          <a:spcPct val="115000"/>
                        </a:lnSpc>
                      </a:pPr>
                      <a:endParaRPr lang="en-US" sz="1800">
                        <a:effectLst/>
                        <a:latin typeface="Arial" charset="0"/>
                        <a:ea typeface="Arial" charset="0"/>
                        <a:cs typeface="Arial" charset="0"/>
                      </a:endParaRPr>
                    </a:p>
                  </a:txBody>
                  <a:tcPr marL="68580" marR="68580" marT="0" marB="0" anchor="b"/>
                </a:tc>
                <a:tc>
                  <a:txBody>
                    <a:bodyPr/>
                    <a:lstStyle/>
                    <a:p>
                      <a:pPr>
                        <a:lnSpc>
                          <a:spcPct val="115000"/>
                        </a:lnSpc>
                      </a:pPr>
                      <a:endParaRPr lang="en-US" sz="1800">
                        <a:effectLst/>
                        <a:latin typeface="Arial" charset="0"/>
                        <a:ea typeface="Arial" charset="0"/>
                        <a:cs typeface="Arial" charset="0"/>
                      </a:endParaRPr>
                    </a:p>
                  </a:txBody>
                  <a:tcPr marL="68580" marR="68580" marT="0" marB="0" anchor="b"/>
                </a:tc>
                <a:extLst>
                  <a:ext uri="{0D108BD9-81ED-4DB2-BD59-A6C34878D82A}">
                    <a16:rowId xmlns="" xmlns:a16="http://schemas.microsoft.com/office/drawing/2014/main" val="10010"/>
                  </a:ext>
                </a:extLst>
              </a:tr>
              <a:tr h="353672">
                <a:tc>
                  <a:txBody>
                    <a:bodyPr/>
                    <a:lstStyle/>
                    <a:p>
                      <a:pPr>
                        <a:lnSpc>
                          <a:spcPct val="115000"/>
                        </a:lnSpc>
                      </a:pPr>
                      <a:endParaRPr lang="en-US" sz="1800">
                        <a:effectLst/>
                        <a:latin typeface="Arial" charset="0"/>
                        <a:ea typeface="Arial" charset="0"/>
                        <a:cs typeface="Arial" charset="0"/>
                      </a:endParaRPr>
                    </a:p>
                  </a:txBody>
                  <a:tcPr marL="68580" marR="68580" marT="0" marB="0" anchor="b"/>
                </a:tc>
                <a:tc>
                  <a:txBody>
                    <a:bodyPr/>
                    <a:lstStyle/>
                    <a:p>
                      <a:pPr marL="0" marR="75565" algn="just">
                        <a:lnSpc>
                          <a:spcPct val="115000"/>
                        </a:lnSpc>
                        <a:spcBef>
                          <a:spcPts val="0"/>
                        </a:spcBef>
                        <a:spcAft>
                          <a:spcPts val="0"/>
                        </a:spcAft>
                      </a:pPr>
                      <a:r>
                        <a:rPr lang="en-US" sz="1800" b="1" i="1" dirty="0" err="1">
                          <a:solidFill>
                            <a:srgbClr val="FF0000"/>
                          </a:solidFill>
                          <a:effectLst/>
                          <a:latin typeface="Arial" charset="0"/>
                          <a:ea typeface="Arial" charset="0"/>
                          <a:cs typeface="Arial" charset="0"/>
                        </a:rPr>
                        <a:t>Nitokra</a:t>
                      </a:r>
                      <a:r>
                        <a:rPr lang="en-US" sz="1800" b="1" i="1" dirty="0">
                          <a:solidFill>
                            <a:srgbClr val="FF0000"/>
                          </a:solidFill>
                          <a:effectLst/>
                          <a:latin typeface="Arial" charset="0"/>
                          <a:ea typeface="Arial" charset="0"/>
                          <a:cs typeface="Arial" charset="0"/>
                        </a:rPr>
                        <a:t> sp.</a:t>
                      </a:r>
                    </a:p>
                  </a:txBody>
                  <a:tcPr marL="68580" marR="68580" marT="0" marB="0" anchor="b"/>
                </a:tc>
                <a:tc>
                  <a:txBody>
                    <a:bodyPr/>
                    <a:lstStyle/>
                    <a:p>
                      <a:pPr marL="0" marR="75565" indent="457200" algn="just">
                        <a:lnSpc>
                          <a:spcPct val="115000"/>
                        </a:lnSpc>
                        <a:spcBef>
                          <a:spcPts val="0"/>
                        </a:spcBef>
                        <a:spcAft>
                          <a:spcPts val="0"/>
                        </a:spcAft>
                      </a:pPr>
                      <a:r>
                        <a:rPr lang="en-US" sz="1800">
                          <a:effectLst/>
                          <a:latin typeface="Arial" charset="0"/>
                          <a:ea typeface="Arial" charset="0"/>
                          <a:cs typeface="Arial" charset="0"/>
                        </a:rPr>
                        <a:t>+</a:t>
                      </a:r>
                    </a:p>
                  </a:txBody>
                  <a:tcPr marL="68580" marR="68580" marT="0" marB="0" anchor="b"/>
                </a:tc>
                <a:tc>
                  <a:txBody>
                    <a:bodyPr/>
                    <a:lstStyle/>
                    <a:p>
                      <a:pPr>
                        <a:lnSpc>
                          <a:spcPct val="115000"/>
                        </a:lnSpc>
                      </a:pPr>
                      <a:endParaRPr lang="en-US" sz="1800">
                        <a:effectLst/>
                        <a:latin typeface="Arial" charset="0"/>
                        <a:ea typeface="Arial" charset="0"/>
                        <a:cs typeface="Arial" charset="0"/>
                      </a:endParaRPr>
                    </a:p>
                  </a:txBody>
                  <a:tcPr marL="68580" marR="68580" marT="0" marB="0" anchor="b"/>
                </a:tc>
                <a:tc>
                  <a:txBody>
                    <a:bodyPr/>
                    <a:lstStyle/>
                    <a:p>
                      <a:pPr marL="0" marR="75565" indent="457200" algn="just">
                        <a:lnSpc>
                          <a:spcPct val="115000"/>
                        </a:lnSpc>
                        <a:spcBef>
                          <a:spcPts val="0"/>
                        </a:spcBef>
                        <a:spcAft>
                          <a:spcPts val="0"/>
                        </a:spcAft>
                      </a:pPr>
                      <a:r>
                        <a:rPr lang="en-US" sz="1800">
                          <a:effectLst/>
                          <a:latin typeface="Arial" charset="0"/>
                          <a:ea typeface="Arial" charset="0"/>
                          <a:cs typeface="Arial" charset="0"/>
                        </a:rPr>
                        <a:t>+</a:t>
                      </a:r>
                    </a:p>
                  </a:txBody>
                  <a:tcPr marL="68580" marR="68580" marT="0" marB="0" anchor="b"/>
                </a:tc>
                <a:extLst>
                  <a:ext uri="{0D108BD9-81ED-4DB2-BD59-A6C34878D82A}">
                    <a16:rowId xmlns="" xmlns:a16="http://schemas.microsoft.com/office/drawing/2014/main" val="10011"/>
                  </a:ext>
                </a:extLst>
              </a:tr>
              <a:tr h="353672">
                <a:tc>
                  <a:txBody>
                    <a:bodyPr/>
                    <a:lstStyle/>
                    <a:p>
                      <a:pPr marL="0" marR="75565" indent="457200" algn="just">
                        <a:lnSpc>
                          <a:spcPct val="115000"/>
                        </a:lnSpc>
                        <a:spcBef>
                          <a:spcPts val="0"/>
                        </a:spcBef>
                        <a:spcAft>
                          <a:spcPts val="0"/>
                        </a:spcAft>
                      </a:pPr>
                      <a:r>
                        <a:rPr lang="en-US" sz="1800">
                          <a:effectLst/>
                          <a:latin typeface="Arial" charset="0"/>
                          <a:ea typeface="Arial" charset="0"/>
                          <a:cs typeface="Arial" charset="0"/>
                        </a:rPr>
                        <a:t> </a:t>
                      </a:r>
                    </a:p>
                  </a:txBody>
                  <a:tcPr marL="68580" marR="68580" marT="0" marB="0" anchor="b"/>
                </a:tc>
                <a:tc>
                  <a:txBody>
                    <a:bodyPr/>
                    <a:lstStyle/>
                    <a:p>
                      <a:pPr marL="0" marR="75565" algn="just">
                        <a:lnSpc>
                          <a:spcPct val="115000"/>
                        </a:lnSpc>
                        <a:spcBef>
                          <a:spcPts val="0"/>
                        </a:spcBef>
                        <a:spcAft>
                          <a:spcPts val="0"/>
                        </a:spcAft>
                      </a:pPr>
                      <a:r>
                        <a:rPr lang="en-US" sz="1800" b="1" i="1" dirty="0" err="1">
                          <a:solidFill>
                            <a:srgbClr val="FF0000"/>
                          </a:solidFill>
                          <a:effectLst/>
                          <a:latin typeface="Arial" charset="0"/>
                          <a:ea typeface="Arial" charset="0"/>
                          <a:cs typeface="Arial" charset="0"/>
                        </a:rPr>
                        <a:t>Nitocera</a:t>
                      </a:r>
                      <a:r>
                        <a:rPr lang="en-US" sz="1800" b="1" i="1" dirty="0">
                          <a:solidFill>
                            <a:srgbClr val="FF0000"/>
                          </a:solidFill>
                          <a:effectLst/>
                          <a:latin typeface="Arial" charset="0"/>
                          <a:ea typeface="Arial" charset="0"/>
                          <a:cs typeface="Arial" charset="0"/>
                        </a:rPr>
                        <a:t> sp.                              </a:t>
                      </a:r>
                    </a:p>
                  </a:txBody>
                  <a:tcPr marL="68580" marR="68580" marT="0" marB="0" anchor="b"/>
                </a:tc>
                <a:tc>
                  <a:txBody>
                    <a:bodyPr/>
                    <a:lstStyle/>
                    <a:p>
                      <a:pPr marL="0" marR="75565" indent="457200" algn="just">
                        <a:lnSpc>
                          <a:spcPct val="115000"/>
                        </a:lnSpc>
                        <a:spcBef>
                          <a:spcPts val="0"/>
                        </a:spcBef>
                        <a:spcAft>
                          <a:spcPts val="0"/>
                        </a:spcAft>
                      </a:pPr>
                      <a:r>
                        <a:rPr lang="en-US" sz="1800">
                          <a:effectLst/>
                          <a:latin typeface="Arial" charset="0"/>
                          <a:ea typeface="Arial" charset="0"/>
                          <a:cs typeface="Arial" charset="0"/>
                        </a:rPr>
                        <a:t>+</a:t>
                      </a:r>
                    </a:p>
                  </a:txBody>
                  <a:tcPr marL="68580" marR="68580" marT="0" marB="0" anchor="b"/>
                </a:tc>
                <a:tc>
                  <a:txBody>
                    <a:bodyPr/>
                    <a:lstStyle/>
                    <a:p>
                      <a:pPr marL="0" marR="75565" indent="457200" algn="just">
                        <a:lnSpc>
                          <a:spcPct val="115000"/>
                        </a:lnSpc>
                        <a:spcBef>
                          <a:spcPts val="0"/>
                        </a:spcBef>
                        <a:spcAft>
                          <a:spcPts val="0"/>
                        </a:spcAft>
                      </a:pPr>
                      <a:r>
                        <a:rPr lang="en-US" sz="1800">
                          <a:effectLst/>
                          <a:latin typeface="Arial" charset="0"/>
                          <a:ea typeface="Arial" charset="0"/>
                          <a:cs typeface="Arial" charset="0"/>
                        </a:rPr>
                        <a:t> </a:t>
                      </a:r>
                    </a:p>
                  </a:txBody>
                  <a:tcPr marL="68580" marR="68580" marT="0" marB="0" anchor="b"/>
                </a:tc>
                <a:tc>
                  <a:txBody>
                    <a:bodyPr/>
                    <a:lstStyle/>
                    <a:p>
                      <a:pPr marL="0" marR="75565" indent="457200" algn="just">
                        <a:lnSpc>
                          <a:spcPct val="115000"/>
                        </a:lnSpc>
                        <a:spcBef>
                          <a:spcPts val="0"/>
                        </a:spcBef>
                        <a:spcAft>
                          <a:spcPts val="0"/>
                        </a:spcAft>
                      </a:pPr>
                      <a:r>
                        <a:rPr lang="en-US" sz="1800">
                          <a:effectLst/>
                          <a:latin typeface="Arial" charset="0"/>
                          <a:ea typeface="Arial" charset="0"/>
                          <a:cs typeface="Arial" charset="0"/>
                        </a:rPr>
                        <a:t> </a:t>
                      </a:r>
                    </a:p>
                  </a:txBody>
                  <a:tcPr marL="68580" marR="68580" marT="0" marB="0" anchor="b"/>
                </a:tc>
                <a:extLst>
                  <a:ext uri="{0D108BD9-81ED-4DB2-BD59-A6C34878D82A}">
                    <a16:rowId xmlns="" xmlns:a16="http://schemas.microsoft.com/office/drawing/2014/main" val="10012"/>
                  </a:ext>
                </a:extLst>
              </a:tr>
              <a:tr h="353672">
                <a:tc>
                  <a:txBody>
                    <a:bodyPr/>
                    <a:lstStyle/>
                    <a:p>
                      <a:pPr>
                        <a:lnSpc>
                          <a:spcPct val="115000"/>
                        </a:lnSpc>
                      </a:pPr>
                      <a:endParaRPr lang="en-US" sz="1800" dirty="0">
                        <a:effectLst/>
                        <a:latin typeface="Arial" charset="0"/>
                        <a:ea typeface="Arial" charset="0"/>
                        <a:cs typeface="Arial" charset="0"/>
                      </a:endParaRPr>
                    </a:p>
                  </a:txBody>
                  <a:tcPr marL="68580" marR="68580" marT="0" marB="0" anchor="b"/>
                </a:tc>
                <a:tc>
                  <a:txBody>
                    <a:bodyPr/>
                    <a:lstStyle/>
                    <a:p>
                      <a:pPr marL="0" marR="75565" algn="just">
                        <a:lnSpc>
                          <a:spcPct val="115000"/>
                        </a:lnSpc>
                        <a:spcBef>
                          <a:spcPts val="0"/>
                        </a:spcBef>
                        <a:spcAft>
                          <a:spcPts val="0"/>
                        </a:spcAft>
                      </a:pPr>
                      <a:r>
                        <a:rPr lang="en-US" sz="1800" b="1" i="1" dirty="0" err="1">
                          <a:solidFill>
                            <a:srgbClr val="FF0000"/>
                          </a:solidFill>
                          <a:effectLst/>
                          <a:latin typeface="Arial" charset="0"/>
                          <a:ea typeface="Arial" charset="0"/>
                          <a:cs typeface="Arial" charset="0"/>
                        </a:rPr>
                        <a:t>Acanthocamtus</a:t>
                      </a:r>
                      <a:r>
                        <a:rPr lang="en-US" sz="1800" b="1" i="1" dirty="0">
                          <a:solidFill>
                            <a:srgbClr val="FF0000"/>
                          </a:solidFill>
                          <a:effectLst/>
                          <a:latin typeface="Arial" charset="0"/>
                          <a:ea typeface="Arial" charset="0"/>
                          <a:cs typeface="Arial" charset="0"/>
                        </a:rPr>
                        <a:t> sp.</a:t>
                      </a:r>
                    </a:p>
                  </a:txBody>
                  <a:tcPr marL="68580" marR="68580" marT="0" marB="0" anchor="b"/>
                </a:tc>
                <a:tc>
                  <a:txBody>
                    <a:bodyPr/>
                    <a:lstStyle/>
                    <a:p>
                      <a:pPr marL="0" marR="75565" indent="457200" algn="just">
                        <a:lnSpc>
                          <a:spcPct val="115000"/>
                        </a:lnSpc>
                        <a:spcBef>
                          <a:spcPts val="0"/>
                        </a:spcBef>
                        <a:spcAft>
                          <a:spcPts val="0"/>
                        </a:spcAft>
                      </a:pPr>
                      <a:r>
                        <a:rPr lang="en-US" sz="1800">
                          <a:effectLst/>
                          <a:latin typeface="Arial" charset="0"/>
                          <a:ea typeface="Arial" charset="0"/>
                          <a:cs typeface="Arial" charset="0"/>
                        </a:rPr>
                        <a:t>+</a:t>
                      </a:r>
                    </a:p>
                  </a:txBody>
                  <a:tcPr marL="68580" marR="68580" marT="0" marB="0" anchor="b"/>
                </a:tc>
                <a:tc>
                  <a:txBody>
                    <a:bodyPr/>
                    <a:lstStyle/>
                    <a:p>
                      <a:pPr>
                        <a:lnSpc>
                          <a:spcPct val="115000"/>
                        </a:lnSpc>
                      </a:pPr>
                      <a:endParaRPr lang="en-US" sz="1800" dirty="0">
                        <a:effectLst/>
                        <a:latin typeface="Arial" charset="0"/>
                        <a:ea typeface="Arial" charset="0"/>
                        <a:cs typeface="Arial" charset="0"/>
                      </a:endParaRPr>
                    </a:p>
                  </a:txBody>
                  <a:tcPr marL="68580" marR="68580" marT="0" marB="0" anchor="b"/>
                </a:tc>
                <a:tc>
                  <a:txBody>
                    <a:bodyPr/>
                    <a:lstStyle/>
                    <a:p>
                      <a:pPr marL="0" marR="75565" indent="457200" algn="just">
                        <a:lnSpc>
                          <a:spcPct val="115000"/>
                        </a:lnSpc>
                        <a:spcBef>
                          <a:spcPts val="0"/>
                        </a:spcBef>
                        <a:spcAft>
                          <a:spcPts val="0"/>
                        </a:spcAft>
                      </a:pPr>
                      <a:r>
                        <a:rPr lang="en-US" sz="1800" dirty="0">
                          <a:effectLst/>
                          <a:latin typeface="Arial" charset="0"/>
                          <a:ea typeface="Arial" charset="0"/>
                          <a:cs typeface="Arial" charset="0"/>
                        </a:rPr>
                        <a:t>+</a:t>
                      </a:r>
                    </a:p>
                  </a:txBody>
                  <a:tcPr marL="68580" marR="68580" marT="0" marB="0" anchor="b"/>
                </a:tc>
                <a:extLst>
                  <a:ext uri="{0D108BD9-81ED-4DB2-BD59-A6C34878D82A}">
                    <a16:rowId xmlns="" xmlns:a16="http://schemas.microsoft.com/office/drawing/2014/main" val="10013"/>
                  </a:ext>
                </a:extLst>
              </a:tr>
            </a:tbl>
          </a:graphicData>
        </a:graphic>
      </p:graphicFrame>
      <p:sp>
        <p:nvSpPr>
          <p:cNvPr id="9" name="Rectangle 8"/>
          <p:cNvSpPr/>
          <p:nvPr/>
        </p:nvSpPr>
        <p:spPr>
          <a:xfrm>
            <a:off x="80210" y="6453582"/>
            <a:ext cx="8983580" cy="480131"/>
          </a:xfrm>
          <a:prstGeom prst="rect">
            <a:avLst/>
          </a:prstGeom>
        </p:spPr>
        <p:txBody>
          <a:bodyPr wrap="square">
            <a:spAutoFit/>
          </a:bodyPr>
          <a:lstStyle/>
          <a:p>
            <a:pPr indent="457200" algn="just">
              <a:lnSpc>
                <a:spcPct val="140000"/>
              </a:lnSpc>
              <a:spcBef>
                <a:spcPts val="500"/>
              </a:spcBef>
              <a:spcAft>
                <a:spcPts val="500"/>
              </a:spcAft>
            </a:pPr>
            <a:r>
              <a:rPr lang="en-US" i="1" dirty="0">
                <a:latin typeface="Times New Roman" charset="0"/>
                <a:ea typeface="Arial" charset="0"/>
                <a:cs typeface="Times New Roman" charset="0"/>
              </a:rPr>
              <a:t>“+” </a:t>
            </a:r>
            <a:r>
              <a:rPr lang="en-US" i="1" dirty="0" err="1">
                <a:latin typeface="Times New Roman" charset="0"/>
                <a:ea typeface="Arial" charset="0"/>
                <a:cs typeface="Times New Roman" charset="0"/>
              </a:rPr>
              <a:t>xuất</a:t>
            </a:r>
            <a:r>
              <a:rPr lang="en-US" i="1" dirty="0">
                <a:latin typeface="Times New Roman" charset="0"/>
                <a:ea typeface="Arial" charset="0"/>
                <a:cs typeface="Times New Roman" charset="0"/>
              </a:rPr>
              <a:t> </a:t>
            </a:r>
            <a:r>
              <a:rPr lang="en-US" i="1" dirty="0" err="1">
                <a:latin typeface="Times New Roman" charset="0"/>
                <a:ea typeface="Arial" charset="0"/>
                <a:cs typeface="Times New Roman" charset="0"/>
              </a:rPr>
              <a:t>hiện</a:t>
            </a:r>
            <a:r>
              <a:rPr lang="en-US" i="1" dirty="0">
                <a:latin typeface="Times New Roman" charset="0"/>
                <a:ea typeface="Arial" charset="0"/>
                <a:cs typeface="Times New Roman" charset="0"/>
              </a:rPr>
              <a:t> </a:t>
            </a:r>
            <a:r>
              <a:rPr lang="en-US" i="1" dirty="0" err="1">
                <a:latin typeface="Times New Roman" charset="0"/>
                <a:ea typeface="Arial" charset="0"/>
                <a:cs typeface="Times New Roman" charset="0"/>
              </a:rPr>
              <a:t>với</a:t>
            </a:r>
            <a:r>
              <a:rPr lang="en-US" i="1" dirty="0">
                <a:latin typeface="Times New Roman" charset="0"/>
                <a:ea typeface="Arial" charset="0"/>
                <a:cs typeface="Times New Roman" charset="0"/>
              </a:rPr>
              <a:t> </a:t>
            </a:r>
            <a:r>
              <a:rPr lang="en-US" i="1" dirty="0" err="1">
                <a:latin typeface="Times New Roman" charset="0"/>
                <a:ea typeface="Arial" charset="0"/>
                <a:cs typeface="Times New Roman" charset="0"/>
              </a:rPr>
              <a:t>số</a:t>
            </a:r>
            <a:r>
              <a:rPr lang="en-US" i="1" dirty="0">
                <a:latin typeface="Times New Roman" charset="0"/>
                <a:ea typeface="Arial" charset="0"/>
                <a:cs typeface="Times New Roman" charset="0"/>
              </a:rPr>
              <a:t> </a:t>
            </a:r>
            <a:r>
              <a:rPr lang="en-US" i="1" dirty="0" err="1">
                <a:latin typeface="Times New Roman" charset="0"/>
                <a:ea typeface="Arial" charset="0"/>
                <a:cs typeface="Times New Roman" charset="0"/>
              </a:rPr>
              <a:t>lượng</a:t>
            </a:r>
            <a:r>
              <a:rPr lang="en-US" i="1" dirty="0">
                <a:latin typeface="Times New Roman" charset="0"/>
                <a:ea typeface="Arial" charset="0"/>
                <a:cs typeface="Times New Roman" charset="0"/>
              </a:rPr>
              <a:t> </a:t>
            </a:r>
            <a:r>
              <a:rPr lang="en-US" i="1" dirty="0" err="1">
                <a:latin typeface="Times New Roman" charset="0"/>
                <a:ea typeface="Arial" charset="0"/>
                <a:cs typeface="Times New Roman" charset="0"/>
              </a:rPr>
              <a:t>ít</a:t>
            </a:r>
            <a:r>
              <a:rPr lang="en-US" i="1" dirty="0">
                <a:latin typeface="Times New Roman" charset="0"/>
                <a:ea typeface="Arial" charset="0"/>
                <a:cs typeface="Times New Roman" charset="0"/>
              </a:rPr>
              <a:t> &lt;30%, “++” </a:t>
            </a:r>
            <a:r>
              <a:rPr lang="en-US" i="1" dirty="0" err="1">
                <a:latin typeface="Times New Roman" charset="0"/>
                <a:ea typeface="Arial" charset="0"/>
                <a:cs typeface="Times New Roman" charset="0"/>
              </a:rPr>
              <a:t>từ</a:t>
            </a:r>
            <a:r>
              <a:rPr lang="en-US" i="1" dirty="0">
                <a:latin typeface="Times New Roman" charset="0"/>
                <a:ea typeface="Arial" charset="0"/>
                <a:cs typeface="Times New Roman" charset="0"/>
              </a:rPr>
              <a:t> 30 - 60%, “+++” </a:t>
            </a:r>
            <a:r>
              <a:rPr lang="en-US" i="1" dirty="0" err="1">
                <a:latin typeface="Times New Roman" charset="0"/>
                <a:ea typeface="Arial" charset="0"/>
                <a:cs typeface="Times New Roman" charset="0"/>
              </a:rPr>
              <a:t>trên</a:t>
            </a:r>
            <a:r>
              <a:rPr lang="en-US" i="1" dirty="0">
                <a:latin typeface="Times New Roman" charset="0"/>
                <a:ea typeface="Arial" charset="0"/>
                <a:cs typeface="Times New Roman" charset="0"/>
              </a:rPr>
              <a:t> 60%.</a:t>
            </a:r>
            <a:endParaRPr lang="en-US" sz="1600" dirty="0">
              <a:effectLst/>
              <a:latin typeface="Times New Roman" charset="0"/>
              <a:ea typeface="Arial" charset="0"/>
            </a:endParaRPr>
          </a:p>
        </p:txBody>
      </p:sp>
      <p:sp>
        <p:nvSpPr>
          <p:cNvPr id="3" name="Slide Number Placeholder 2"/>
          <p:cNvSpPr>
            <a:spLocks noGrp="1"/>
          </p:cNvSpPr>
          <p:nvPr>
            <p:ph type="sldNum" sz="quarter" idx="12"/>
          </p:nvPr>
        </p:nvSpPr>
        <p:spPr/>
        <p:txBody>
          <a:bodyPr/>
          <a:lstStyle/>
          <a:p>
            <a:fld id="{5D3FEEAC-6021-184A-936A-D26E75467C87}" type="slidenum">
              <a:rPr lang="en-US" smtClean="0"/>
              <a:t>40</a:t>
            </a:fld>
            <a:endParaRPr lang="en-US"/>
          </a:p>
        </p:txBody>
      </p:sp>
    </p:spTree>
    <p:extLst>
      <p:ext uri="{BB962C8B-B14F-4D97-AF65-F5344CB8AC3E}">
        <p14:creationId xmlns:p14="http://schemas.microsoft.com/office/powerpoint/2010/main" val="16938490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370"/>
            <a:ext cx="7886700" cy="533231"/>
          </a:xfrm>
        </p:spPr>
        <p:txBody>
          <a:bodyPr>
            <a:normAutofit/>
          </a:bodyPr>
          <a:lstStyle/>
          <a:p>
            <a:pPr algn="ctr"/>
            <a:r>
              <a:rPr lang="en-US" sz="3200" dirty="0" err="1" smtClean="0">
                <a:latin typeface="Arial" charset="0"/>
                <a:ea typeface="Arial" charset="0"/>
                <a:cs typeface="Arial" charset="0"/>
              </a:rPr>
              <a:t>Công</a:t>
            </a:r>
            <a:r>
              <a:rPr lang="en-US" sz="3200" dirty="0" smtClean="0">
                <a:latin typeface="Arial" charset="0"/>
                <a:ea typeface="Arial" charset="0"/>
                <a:cs typeface="Arial" charset="0"/>
              </a:rPr>
              <a:t> </a:t>
            </a:r>
            <a:r>
              <a:rPr lang="en-US" sz="3200" dirty="0" err="1" smtClean="0">
                <a:latin typeface="Arial" charset="0"/>
                <a:ea typeface="Arial" charset="0"/>
                <a:cs typeface="Arial" charset="0"/>
              </a:rPr>
              <a:t>nghệ</a:t>
            </a:r>
            <a:r>
              <a:rPr lang="en-US" sz="3200" dirty="0" smtClean="0">
                <a:latin typeface="Arial" charset="0"/>
                <a:ea typeface="Arial" charset="0"/>
                <a:cs typeface="Arial" charset="0"/>
              </a:rPr>
              <a:t> </a:t>
            </a:r>
            <a:r>
              <a:rPr lang="en-US" sz="3200" dirty="0" err="1" smtClean="0">
                <a:latin typeface="Arial" charset="0"/>
                <a:ea typeface="Arial" charset="0"/>
                <a:cs typeface="Arial" charset="0"/>
              </a:rPr>
              <a:t>copepoda</a:t>
            </a:r>
            <a:endParaRPr lang="en-US" sz="3200" dirty="0">
              <a:latin typeface="Arial" charset="0"/>
              <a:ea typeface="Arial" charset="0"/>
              <a:cs typeface="Arial" charset="0"/>
            </a:endParaRPr>
          </a:p>
        </p:txBody>
      </p:sp>
      <p:grpSp>
        <p:nvGrpSpPr>
          <p:cNvPr id="4" name="Group 3"/>
          <p:cNvGrpSpPr/>
          <p:nvPr/>
        </p:nvGrpSpPr>
        <p:grpSpPr>
          <a:xfrm>
            <a:off x="3624312" y="1015398"/>
            <a:ext cx="5292090" cy="5565139"/>
            <a:chOff x="0" y="0"/>
            <a:chExt cx="5402580" cy="5804344"/>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924243"/>
              <a:ext cx="2278380" cy="1445086"/>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55620" y="1813560"/>
              <a:ext cx="2346960" cy="141732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2278380" cy="1280160"/>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480" y="1813560"/>
              <a:ext cx="2247900" cy="1455420"/>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63100" y="3924243"/>
              <a:ext cx="2339340" cy="1445164"/>
            </a:xfrm>
            <a:prstGeom prst="rect">
              <a:avLst/>
            </a:prstGeom>
          </p:spPr>
        </p:pic>
        <p:pic>
          <p:nvPicPr>
            <p:cNvPr id="10" name="Picture 9"/>
            <p:cNvPicPr>
              <a:picLocks noChangeAspect="1"/>
            </p:cNvPicPr>
            <p:nvPr/>
          </p:nvPicPr>
          <p:blipFill rotWithShape="1">
            <a:blip r:embed="rId7" cstate="email">
              <a:extLst>
                <a:ext uri="{28A0092B-C50C-407E-A947-70E740481C1C}">
                  <a14:useLocalDpi xmlns:a14="http://schemas.microsoft.com/office/drawing/2010/main"/>
                </a:ext>
              </a:extLst>
            </a:blip>
            <a:srcRect l="19602" r="23456"/>
            <a:stretch/>
          </p:blipFill>
          <p:spPr bwMode="auto">
            <a:xfrm rot="16200000">
              <a:off x="3600450" y="-468630"/>
              <a:ext cx="1333500" cy="2270760"/>
            </a:xfrm>
            <a:prstGeom prst="rect">
              <a:avLst/>
            </a:prstGeom>
            <a:ln>
              <a:noFill/>
            </a:ln>
            <a:extLst>
              <a:ext uri="{53640926-AAD7-44D8-BBD7-CCE9431645EC}">
                <a14:shadowObscured xmlns:a14="http://schemas.microsoft.com/office/drawing/2010/main"/>
              </a:ext>
            </a:extLst>
          </p:spPr>
        </p:pic>
        <p:sp>
          <p:nvSpPr>
            <p:cNvPr id="11" name="Down Arrow 10"/>
            <p:cNvSpPr/>
            <p:nvPr/>
          </p:nvSpPr>
          <p:spPr>
            <a:xfrm>
              <a:off x="4998720" y="1379220"/>
              <a:ext cx="320040" cy="335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Down Arrow 11"/>
            <p:cNvSpPr/>
            <p:nvPr/>
          </p:nvSpPr>
          <p:spPr>
            <a:xfrm>
              <a:off x="60960" y="3398520"/>
              <a:ext cx="320040" cy="335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ight Arrow 12"/>
            <p:cNvSpPr/>
            <p:nvPr/>
          </p:nvSpPr>
          <p:spPr>
            <a:xfrm>
              <a:off x="2453640" y="4549140"/>
              <a:ext cx="388620" cy="350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ight Arrow 13"/>
            <p:cNvSpPr/>
            <p:nvPr/>
          </p:nvSpPr>
          <p:spPr>
            <a:xfrm>
              <a:off x="2506980" y="426720"/>
              <a:ext cx="388620" cy="350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ight Arrow 14"/>
            <p:cNvSpPr/>
            <p:nvPr/>
          </p:nvSpPr>
          <p:spPr>
            <a:xfrm rot="10971439">
              <a:off x="2514600" y="2392680"/>
              <a:ext cx="388620" cy="350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Text Box 157"/>
            <p:cNvSpPr txBox="1"/>
            <p:nvPr/>
          </p:nvSpPr>
          <p:spPr>
            <a:xfrm>
              <a:off x="152400" y="1333500"/>
              <a:ext cx="1935480" cy="42291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a:effectLst/>
                  <a:latin typeface="Times New Roman" charset="0"/>
                  <a:ea typeface="Arial" charset="0"/>
                </a:rPr>
                <a:t>Phân lập copepoda dưới kính hiển vi</a:t>
              </a:r>
            </a:p>
          </p:txBody>
        </p:sp>
        <p:sp>
          <p:nvSpPr>
            <p:cNvPr id="17" name="Text Box 9216"/>
            <p:cNvSpPr txBox="1"/>
            <p:nvPr/>
          </p:nvSpPr>
          <p:spPr>
            <a:xfrm>
              <a:off x="3063240" y="1371600"/>
              <a:ext cx="1935480" cy="42291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a:effectLst/>
                  <a:latin typeface="Times New Roman" charset="0"/>
                  <a:ea typeface="Arial" charset="0"/>
                </a:rPr>
                <a:t>Chọn cá thể mang trứng</a:t>
              </a:r>
            </a:p>
          </p:txBody>
        </p:sp>
        <p:sp>
          <p:nvSpPr>
            <p:cNvPr id="18" name="Text Box 9217"/>
            <p:cNvSpPr txBox="1"/>
            <p:nvPr/>
          </p:nvSpPr>
          <p:spPr>
            <a:xfrm>
              <a:off x="3276600" y="3268980"/>
              <a:ext cx="1935480" cy="42291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a:effectLst/>
                  <a:latin typeface="Times New Roman" charset="0"/>
                  <a:ea typeface="Arial" charset="0"/>
                </a:rPr>
                <a:t>Chuyển vào hệ thống cốc 5 ml mật độ 1 con cái/cốc</a:t>
              </a:r>
            </a:p>
          </p:txBody>
        </p:sp>
        <p:sp>
          <p:nvSpPr>
            <p:cNvPr id="19" name="Text Box 9218"/>
            <p:cNvSpPr txBox="1"/>
            <p:nvPr/>
          </p:nvSpPr>
          <p:spPr>
            <a:xfrm>
              <a:off x="464820" y="3329940"/>
              <a:ext cx="1866900" cy="42291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a:effectLst/>
                  <a:latin typeface="Times New Roman" charset="0"/>
                  <a:ea typeface="Arial" charset="0"/>
                </a:rPr>
                <a:t>Chuyển qua ống falcon 50 ml</a:t>
              </a:r>
            </a:p>
          </p:txBody>
        </p:sp>
        <p:sp>
          <p:nvSpPr>
            <p:cNvPr id="20" name="Text Box 9219"/>
            <p:cNvSpPr txBox="1"/>
            <p:nvPr/>
          </p:nvSpPr>
          <p:spPr>
            <a:xfrm>
              <a:off x="266700" y="5369409"/>
              <a:ext cx="1935480" cy="42291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a:effectLst/>
                  <a:latin typeface="Times New Roman" charset="0"/>
                  <a:ea typeface="Arial" charset="0"/>
                </a:rPr>
                <a:t>Chuyển qua bình 1 L, nuôi với 500ml nước</a:t>
              </a:r>
            </a:p>
          </p:txBody>
        </p:sp>
        <p:sp>
          <p:nvSpPr>
            <p:cNvPr id="21" name="Text Box 9220"/>
            <p:cNvSpPr txBox="1"/>
            <p:nvPr/>
          </p:nvSpPr>
          <p:spPr>
            <a:xfrm>
              <a:off x="3185160" y="5381434"/>
              <a:ext cx="1935480" cy="42291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a:effectLst/>
                  <a:latin typeface="Times New Roman" charset="0"/>
                  <a:ea typeface="Arial" charset="0"/>
                </a:rPr>
                <a:t>Chuyển qua keo nhựa 10L, để tiếp tục nhân sinh khối lớn hơn</a:t>
              </a:r>
            </a:p>
          </p:txBody>
        </p:sp>
      </p:grpSp>
      <p:sp>
        <p:nvSpPr>
          <p:cNvPr id="3" name="Content Placeholder 2"/>
          <p:cNvSpPr>
            <a:spLocks noGrp="1"/>
          </p:cNvSpPr>
          <p:nvPr>
            <p:ph idx="1"/>
          </p:nvPr>
        </p:nvSpPr>
        <p:spPr>
          <a:xfrm>
            <a:off x="183744" y="817662"/>
            <a:ext cx="3205515" cy="4351338"/>
          </a:xfrm>
        </p:spPr>
        <p:txBody>
          <a:bodyPr>
            <a:normAutofit/>
          </a:bodyPr>
          <a:lstStyle/>
          <a:p>
            <a:pPr>
              <a:lnSpc>
                <a:spcPct val="150000"/>
              </a:lnSpc>
            </a:pPr>
            <a:r>
              <a:rPr lang="nl-NL" sz="2400" dirty="0" err="1">
                <a:latin typeface="Arial" charset="0"/>
                <a:ea typeface="Arial" charset="0"/>
                <a:cs typeface="Arial" charset="0"/>
              </a:rPr>
              <a:t>Loài</a:t>
            </a:r>
            <a:r>
              <a:rPr lang="nl-NL" sz="2400" dirty="0">
                <a:latin typeface="Arial" charset="0"/>
                <a:ea typeface="Arial" charset="0"/>
                <a:cs typeface="Arial" charset="0"/>
              </a:rPr>
              <a:t> </a:t>
            </a:r>
            <a:r>
              <a:rPr lang="nl-NL" sz="2400" dirty="0" err="1">
                <a:latin typeface="Arial" charset="0"/>
                <a:ea typeface="Arial" charset="0"/>
                <a:cs typeface="Arial" charset="0"/>
              </a:rPr>
              <a:t>copepoda</a:t>
            </a:r>
            <a:r>
              <a:rPr lang="nl-NL" sz="2400" dirty="0">
                <a:latin typeface="Arial" charset="0"/>
                <a:ea typeface="Arial" charset="0"/>
                <a:cs typeface="Arial" charset="0"/>
              </a:rPr>
              <a:t> </a:t>
            </a:r>
            <a:r>
              <a:rPr lang="nl-NL" sz="2400" i="1" dirty="0" err="1">
                <a:latin typeface="Arial" charset="0"/>
                <a:ea typeface="Arial" charset="0"/>
                <a:cs typeface="Arial" charset="0"/>
              </a:rPr>
              <a:t>Acanthocamptus</a:t>
            </a:r>
            <a:r>
              <a:rPr lang="nl-NL" sz="2400" i="1" dirty="0">
                <a:latin typeface="Arial" charset="0"/>
                <a:ea typeface="Arial" charset="0"/>
                <a:cs typeface="Arial" charset="0"/>
              </a:rPr>
              <a:t> </a:t>
            </a:r>
            <a:r>
              <a:rPr lang="nl-NL" sz="2400" i="1" dirty="0" err="1">
                <a:latin typeface="Arial" charset="0"/>
                <a:ea typeface="Arial" charset="0"/>
                <a:cs typeface="Arial" charset="0"/>
              </a:rPr>
              <a:t>sp</a:t>
            </a:r>
            <a:r>
              <a:rPr lang="nl-NL" sz="2400" dirty="0">
                <a:latin typeface="Arial" charset="0"/>
                <a:ea typeface="Arial" charset="0"/>
                <a:cs typeface="Arial" charset="0"/>
              </a:rPr>
              <a:t>. </a:t>
            </a:r>
            <a:r>
              <a:rPr lang="nl-NL" sz="2400" dirty="0" err="1">
                <a:latin typeface="Arial" charset="0"/>
                <a:ea typeface="Arial" charset="0"/>
                <a:cs typeface="Arial" charset="0"/>
              </a:rPr>
              <a:t>sống</a:t>
            </a:r>
            <a:r>
              <a:rPr lang="nl-NL" sz="2400" dirty="0">
                <a:latin typeface="Arial" charset="0"/>
                <a:ea typeface="Arial" charset="0"/>
                <a:cs typeface="Arial" charset="0"/>
              </a:rPr>
              <a:t> </a:t>
            </a:r>
            <a:r>
              <a:rPr lang="nl-NL" sz="2400" dirty="0" err="1">
                <a:latin typeface="Arial" charset="0"/>
                <a:ea typeface="Arial" charset="0"/>
                <a:cs typeface="Arial" charset="0"/>
              </a:rPr>
              <a:t>đáy</a:t>
            </a:r>
            <a:r>
              <a:rPr lang="nl-NL" sz="2400" dirty="0">
                <a:latin typeface="Arial" charset="0"/>
                <a:ea typeface="Arial" charset="0"/>
                <a:cs typeface="Arial" charset="0"/>
              </a:rPr>
              <a:t> </a:t>
            </a:r>
            <a:r>
              <a:rPr lang="nl-NL" sz="2400" dirty="0" err="1">
                <a:latin typeface="Arial" charset="0"/>
                <a:ea typeface="Arial" charset="0"/>
                <a:cs typeface="Arial" charset="0"/>
              </a:rPr>
              <a:t>được</a:t>
            </a:r>
            <a:r>
              <a:rPr lang="nl-NL" sz="2400" dirty="0">
                <a:latin typeface="Arial" charset="0"/>
                <a:ea typeface="Arial" charset="0"/>
                <a:cs typeface="Arial" charset="0"/>
              </a:rPr>
              <a:t> </a:t>
            </a:r>
            <a:r>
              <a:rPr lang="nl-NL" sz="2400" dirty="0" err="1">
                <a:latin typeface="Arial" charset="0"/>
                <a:ea typeface="Arial" charset="0"/>
                <a:cs typeface="Arial" charset="0"/>
              </a:rPr>
              <a:t>chọn</a:t>
            </a:r>
            <a:r>
              <a:rPr lang="nl-NL" sz="2400" dirty="0">
                <a:latin typeface="Arial" charset="0"/>
                <a:ea typeface="Arial" charset="0"/>
                <a:cs typeface="Arial" charset="0"/>
              </a:rPr>
              <a:t> </a:t>
            </a:r>
            <a:r>
              <a:rPr lang="nl-NL" sz="2400" dirty="0" err="1">
                <a:latin typeface="Arial" charset="0"/>
                <a:ea typeface="Arial" charset="0"/>
                <a:cs typeface="Arial" charset="0"/>
              </a:rPr>
              <a:t>để</a:t>
            </a:r>
            <a:r>
              <a:rPr lang="nl-NL" sz="2400" dirty="0">
                <a:latin typeface="Arial" charset="0"/>
                <a:ea typeface="Arial" charset="0"/>
                <a:cs typeface="Arial" charset="0"/>
              </a:rPr>
              <a:t> </a:t>
            </a:r>
            <a:r>
              <a:rPr lang="nl-NL" sz="2400" dirty="0" err="1">
                <a:latin typeface="Arial" charset="0"/>
                <a:ea typeface="Arial" charset="0"/>
                <a:cs typeface="Arial" charset="0"/>
              </a:rPr>
              <a:t>tiến</a:t>
            </a:r>
            <a:r>
              <a:rPr lang="nl-NL" sz="2400" dirty="0">
                <a:latin typeface="Arial" charset="0"/>
                <a:ea typeface="Arial" charset="0"/>
                <a:cs typeface="Arial" charset="0"/>
              </a:rPr>
              <a:t> </a:t>
            </a:r>
            <a:r>
              <a:rPr lang="nl-NL" sz="2400" dirty="0" err="1">
                <a:latin typeface="Arial" charset="0"/>
                <a:ea typeface="Arial" charset="0"/>
                <a:cs typeface="Arial" charset="0"/>
              </a:rPr>
              <a:t>hành</a:t>
            </a:r>
            <a:r>
              <a:rPr lang="nl-NL" sz="2400" dirty="0">
                <a:latin typeface="Arial" charset="0"/>
                <a:ea typeface="Arial" charset="0"/>
                <a:cs typeface="Arial" charset="0"/>
              </a:rPr>
              <a:t> </a:t>
            </a:r>
            <a:r>
              <a:rPr lang="nl-NL" sz="2400" dirty="0" err="1">
                <a:latin typeface="Arial" charset="0"/>
                <a:ea typeface="Arial" charset="0"/>
                <a:cs typeface="Arial" charset="0"/>
              </a:rPr>
              <a:t>nhân</a:t>
            </a:r>
            <a:r>
              <a:rPr lang="nl-NL" sz="2400" dirty="0">
                <a:latin typeface="Arial" charset="0"/>
                <a:ea typeface="Arial" charset="0"/>
                <a:cs typeface="Arial" charset="0"/>
              </a:rPr>
              <a:t> </a:t>
            </a:r>
            <a:r>
              <a:rPr lang="nl-NL" sz="2400" dirty="0" err="1">
                <a:latin typeface="Arial" charset="0"/>
                <a:ea typeface="Arial" charset="0"/>
                <a:cs typeface="Arial" charset="0"/>
              </a:rPr>
              <a:t>sinh</a:t>
            </a:r>
            <a:r>
              <a:rPr lang="nl-NL" sz="2400" dirty="0">
                <a:latin typeface="Arial" charset="0"/>
                <a:ea typeface="Arial" charset="0"/>
                <a:cs typeface="Arial" charset="0"/>
              </a:rPr>
              <a:t> </a:t>
            </a:r>
            <a:r>
              <a:rPr lang="nl-NL" sz="2400" dirty="0" err="1">
                <a:latin typeface="Arial" charset="0"/>
                <a:ea typeface="Arial" charset="0"/>
                <a:cs typeface="Arial" charset="0"/>
              </a:rPr>
              <a:t>khối</a:t>
            </a:r>
            <a:r>
              <a:rPr lang="en-US" sz="2400" dirty="0">
                <a:latin typeface="Arial" charset="0"/>
                <a:ea typeface="Arial" charset="0"/>
                <a:cs typeface="Arial" charset="0"/>
              </a:rPr>
              <a:t> </a:t>
            </a:r>
            <a:endParaRPr lang="en-US" sz="2400" dirty="0" smtClean="0">
              <a:latin typeface="Arial" charset="0"/>
              <a:ea typeface="Arial" charset="0"/>
              <a:cs typeface="Arial" charset="0"/>
            </a:endParaRPr>
          </a:p>
          <a:p>
            <a:pPr>
              <a:lnSpc>
                <a:spcPct val="150000"/>
              </a:lnSpc>
            </a:pPr>
            <a:r>
              <a:rPr lang="en-US" sz="2400" dirty="0" err="1" smtClean="0">
                <a:latin typeface="Arial" charset="0"/>
                <a:ea typeface="Arial" charset="0"/>
                <a:cs typeface="Arial" charset="0"/>
              </a:rPr>
              <a:t>Các</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bước</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nhân</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sinh</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khối</a:t>
            </a:r>
            <a:endParaRPr lang="en-US" sz="2400" dirty="0">
              <a:latin typeface="Arial" charset="0"/>
              <a:ea typeface="Arial" charset="0"/>
              <a:cs typeface="Arial" charset="0"/>
            </a:endParaRPr>
          </a:p>
        </p:txBody>
      </p:sp>
      <p:grpSp>
        <p:nvGrpSpPr>
          <p:cNvPr id="22" name="Group 21"/>
          <p:cNvGrpSpPr>
            <a:grpSpLocks/>
          </p:cNvGrpSpPr>
          <p:nvPr/>
        </p:nvGrpSpPr>
        <p:grpSpPr bwMode="auto">
          <a:xfrm>
            <a:off x="0" y="4882859"/>
            <a:ext cx="3624312" cy="1828800"/>
            <a:chOff x="1088" y="5352"/>
            <a:chExt cx="8927" cy="3358"/>
          </a:xfrm>
        </p:grpSpPr>
        <p:pic>
          <p:nvPicPr>
            <p:cNvPr id="23" name="Picture 22" descr="20190715_094354"/>
            <p:cNvPicPr>
              <a:picLocks noChangeAspect="1" noChangeArrowheads="1"/>
            </p:cNvPicPr>
            <p:nvPr/>
          </p:nvPicPr>
          <p:blipFill>
            <a:blip r:embed="rId8" cstate="email">
              <a:lum contrast="-20000"/>
              <a:grayscl/>
              <a:extLst>
                <a:ext uri="{28A0092B-C50C-407E-A947-70E740481C1C}">
                  <a14:useLocalDpi xmlns:a14="http://schemas.microsoft.com/office/drawing/2010/main"/>
                </a:ext>
              </a:extLst>
            </a:blip>
            <a:srcRect l="15758" t="3450" r="17101"/>
            <a:stretch>
              <a:fillRect/>
            </a:stretch>
          </p:blipFill>
          <p:spPr bwMode="auto">
            <a:xfrm>
              <a:off x="7619" y="5352"/>
              <a:ext cx="2396" cy="334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20190821_144845"/>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rot="16200000">
              <a:off x="629" y="5811"/>
              <a:ext cx="3358" cy="244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20190821_144707"/>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528" y="5352"/>
              <a:ext cx="4091" cy="3348"/>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Slide Number Placeholder 25"/>
          <p:cNvSpPr>
            <a:spLocks noGrp="1"/>
          </p:cNvSpPr>
          <p:nvPr>
            <p:ph type="sldNum" sz="quarter" idx="12"/>
          </p:nvPr>
        </p:nvSpPr>
        <p:spPr/>
        <p:txBody>
          <a:bodyPr/>
          <a:lstStyle/>
          <a:p>
            <a:fld id="{5D3FEEAC-6021-184A-936A-D26E75467C87}" type="slidenum">
              <a:rPr lang="en-US" smtClean="0"/>
              <a:t>41</a:t>
            </a:fld>
            <a:endParaRPr lang="en-US"/>
          </a:p>
        </p:txBody>
      </p:sp>
    </p:spTree>
    <p:extLst>
      <p:ext uri="{BB962C8B-B14F-4D97-AF65-F5344CB8AC3E}">
        <p14:creationId xmlns:p14="http://schemas.microsoft.com/office/powerpoint/2010/main" val="20816387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337" y="76370"/>
            <a:ext cx="8387013" cy="533231"/>
          </a:xfrm>
        </p:spPr>
        <p:txBody>
          <a:bodyPr>
            <a:normAutofit fontScale="90000"/>
          </a:bodyPr>
          <a:lstStyle/>
          <a:p>
            <a:pPr algn="ctr"/>
            <a:r>
              <a:rPr lang="en-US" sz="2800" b="1" dirty="0" err="1" smtClean="0">
                <a:latin typeface="Arial" charset="0"/>
                <a:ea typeface="Arial" charset="0"/>
                <a:cs typeface="Arial" charset="0"/>
              </a:rPr>
              <a:t>Công</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nghệ</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copepoda</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Thí</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nghiệm</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nuôi</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copepoda</a:t>
            </a:r>
            <a:endParaRPr lang="en-US" sz="2800" b="1" dirty="0">
              <a:latin typeface="Arial" charset="0"/>
              <a:ea typeface="Arial" charset="0"/>
              <a:cs typeface="Arial" charset="0"/>
            </a:endParaRPr>
          </a:p>
        </p:txBody>
      </p:sp>
      <p:sp>
        <p:nvSpPr>
          <p:cNvPr id="3" name="Content Placeholder 2"/>
          <p:cNvSpPr>
            <a:spLocks noGrp="1"/>
          </p:cNvSpPr>
          <p:nvPr>
            <p:ph idx="1"/>
          </p:nvPr>
        </p:nvSpPr>
        <p:spPr>
          <a:xfrm>
            <a:off x="64168" y="605045"/>
            <a:ext cx="9015663" cy="4351338"/>
          </a:xfrm>
        </p:spPr>
        <p:txBody>
          <a:bodyPr>
            <a:normAutofit/>
          </a:bodyPr>
          <a:lstStyle/>
          <a:p>
            <a:r>
              <a:rPr lang="en-US" sz="2000" dirty="0" err="1" smtClean="0">
                <a:latin typeface="Arial" charset="0"/>
                <a:ea typeface="Arial" charset="0"/>
                <a:cs typeface="Arial" charset="0"/>
              </a:rPr>
              <a:t>Thời</a:t>
            </a:r>
            <a:r>
              <a:rPr lang="en-US" sz="2000" dirty="0" smtClean="0">
                <a:latin typeface="Arial" charset="0"/>
                <a:ea typeface="Arial" charset="0"/>
                <a:cs typeface="Arial" charset="0"/>
              </a:rPr>
              <a:t> </a:t>
            </a:r>
            <a:r>
              <a:rPr lang="en-US" sz="2000" dirty="0" err="1" smtClean="0">
                <a:latin typeface="Arial" charset="0"/>
                <a:ea typeface="Arial" charset="0"/>
                <a:cs typeface="Arial" charset="0"/>
              </a:rPr>
              <a:t>gian</a:t>
            </a:r>
            <a:r>
              <a:rPr lang="en-US" sz="2000" dirty="0" smtClean="0">
                <a:latin typeface="Arial" charset="0"/>
                <a:ea typeface="Arial" charset="0"/>
                <a:cs typeface="Arial" charset="0"/>
              </a:rPr>
              <a:t> 32 </a:t>
            </a:r>
            <a:r>
              <a:rPr lang="en-US" sz="2000" dirty="0" err="1" smtClean="0">
                <a:latin typeface="Arial" charset="0"/>
                <a:ea typeface="Arial" charset="0"/>
                <a:cs typeface="Arial" charset="0"/>
              </a:rPr>
              <a:t>ngày</a:t>
            </a:r>
            <a:endParaRPr lang="en-US" sz="2000" dirty="0" smtClean="0">
              <a:latin typeface="Arial" charset="0"/>
              <a:ea typeface="Arial" charset="0"/>
              <a:cs typeface="Arial" charset="0"/>
            </a:endParaRPr>
          </a:p>
          <a:p>
            <a:r>
              <a:rPr lang="en-US" sz="2000" dirty="0" err="1" smtClean="0">
                <a:latin typeface="Arial" charset="0"/>
                <a:ea typeface="Arial" charset="0"/>
                <a:cs typeface="Arial" charset="0"/>
              </a:rPr>
              <a:t>Mật</a:t>
            </a:r>
            <a:r>
              <a:rPr lang="en-US" sz="2000" dirty="0" smtClean="0">
                <a:latin typeface="Arial" charset="0"/>
                <a:ea typeface="Arial" charset="0"/>
                <a:cs typeface="Arial" charset="0"/>
              </a:rPr>
              <a:t> </a:t>
            </a:r>
            <a:r>
              <a:rPr lang="en-US" sz="2000" dirty="0" err="1" smtClean="0">
                <a:latin typeface="Arial" charset="0"/>
                <a:ea typeface="Arial" charset="0"/>
                <a:cs typeface="Arial" charset="0"/>
              </a:rPr>
              <a:t>độ</a:t>
            </a:r>
            <a:r>
              <a:rPr lang="en-US" sz="2000" dirty="0" smtClean="0">
                <a:latin typeface="Arial" charset="0"/>
                <a:ea typeface="Arial" charset="0"/>
                <a:cs typeface="Arial" charset="0"/>
              </a:rPr>
              <a:t>: 100 </a:t>
            </a:r>
            <a:r>
              <a:rPr lang="en-US" sz="2000" dirty="0" err="1" smtClean="0">
                <a:latin typeface="Arial" charset="0"/>
                <a:ea typeface="Arial" charset="0"/>
                <a:cs typeface="Arial" charset="0"/>
              </a:rPr>
              <a:t>cá</a:t>
            </a:r>
            <a:r>
              <a:rPr lang="en-US" sz="2000" dirty="0" smtClean="0">
                <a:latin typeface="Arial" charset="0"/>
                <a:ea typeface="Arial" charset="0"/>
                <a:cs typeface="Arial" charset="0"/>
              </a:rPr>
              <a:t> </a:t>
            </a:r>
            <a:r>
              <a:rPr lang="en-US" sz="2000" dirty="0" err="1" smtClean="0">
                <a:latin typeface="Arial" charset="0"/>
                <a:ea typeface="Arial" charset="0"/>
                <a:cs typeface="Arial" charset="0"/>
              </a:rPr>
              <a:t>thể</a:t>
            </a:r>
            <a:r>
              <a:rPr lang="en-US" sz="2000" dirty="0" smtClean="0">
                <a:latin typeface="Arial" charset="0"/>
                <a:ea typeface="Arial" charset="0"/>
                <a:cs typeface="Arial" charset="0"/>
              </a:rPr>
              <a:t>/l, 80 l </a:t>
            </a:r>
            <a:r>
              <a:rPr lang="en-US" sz="2000" dirty="0" err="1" smtClean="0">
                <a:latin typeface="Arial" charset="0"/>
                <a:ea typeface="Arial" charset="0"/>
                <a:cs typeface="Arial" charset="0"/>
              </a:rPr>
              <a:t>nước</a:t>
            </a:r>
            <a:endParaRPr lang="en-US" sz="2000" dirty="0" smtClean="0">
              <a:latin typeface="Arial" charset="0"/>
              <a:ea typeface="Arial" charset="0"/>
              <a:cs typeface="Arial" charset="0"/>
            </a:endParaRPr>
          </a:p>
          <a:p>
            <a:r>
              <a:rPr lang="en-US" sz="2000" dirty="0" err="1" smtClean="0">
                <a:latin typeface="Arial" charset="0"/>
                <a:ea typeface="Arial" charset="0"/>
                <a:cs typeface="Arial" charset="0"/>
              </a:rPr>
              <a:t>Bùn</a:t>
            </a:r>
            <a:r>
              <a:rPr lang="en-US" sz="2000" dirty="0" smtClean="0">
                <a:latin typeface="Arial" charset="0"/>
                <a:ea typeface="Arial" charset="0"/>
                <a:cs typeface="Arial" charset="0"/>
              </a:rPr>
              <a:t>: 3,6l/</a:t>
            </a:r>
            <a:r>
              <a:rPr lang="en-US" sz="2000" dirty="0" err="1" smtClean="0">
                <a:latin typeface="Arial" charset="0"/>
                <a:ea typeface="Arial" charset="0"/>
                <a:cs typeface="Arial" charset="0"/>
              </a:rPr>
              <a:t>bể</a:t>
            </a:r>
            <a:r>
              <a:rPr lang="en-US" sz="2000" dirty="0" smtClean="0">
                <a:latin typeface="Arial" charset="0"/>
                <a:ea typeface="Arial" charset="0"/>
                <a:cs typeface="Arial" charset="0"/>
              </a:rPr>
              <a:t> (200g </a:t>
            </a:r>
            <a:r>
              <a:rPr lang="en-US" sz="2000" dirty="0" err="1" smtClean="0">
                <a:latin typeface="Arial" charset="0"/>
                <a:ea typeface="Arial" charset="0"/>
                <a:cs typeface="Arial" charset="0"/>
              </a:rPr>
              <a:t>bùn</a:t>
            </a:r>
            <a:r>
              <a:rPr lang="en-US" sz="2000" dirty="0" smtClean="0">
                <a:latin typeface="Arial" charset="0"/>
                <a:ea typeface="Arial" charset="0"/>
                <a:cs typeface="Arial" charset="0"/>
              </a:rPr>
              <a:t> </a:t>
            </a:r>
            <a:r>
              <a:rPr lang="en-US" sz="2000" dirty="0" err="1" smtClean="0">
                <a:latin typeface="Arial" charset="0"/>
                <a:ea typeface="Arial" charset="0"/>
                <a:cs typeface="Arial" charset="0"/>
              </a:rPr>
              <a:t>khô</a:t>
            </a:r>
            <a:r>
              <a:rPr lang="en-US" sz="2000" dirty="0" smtClean="0">
                <a:latin typeface="Arial" charset="0"/>
                <a:ea typeface="Arial" charset="0"/>
                <a:cs typeface="Arial" charset="0"/>
              </a:rPr>
              <a:t>)</a:t>
            </a:r>
          </a:p>
          <a:p>
            <a:r>
              <a:rPr lang="en-US" sz="2000" dirty="0" err="1" smtClean="0">
                <a:latin typeface="Arial" charset="0"/>
                <a:ea typeface="Arial" charset="0"/>
                <a:cs typeface="Arial" charset="0"/>
              </a:rPr>
              <a:t>Loài</a:t>
            </a:r>
            <a:r>
              <a:rPr lang="en-US" sz="2000" dirty="0" smtClean="0">
                <a:latin typeface="Arial" charset="0"/>
                <a:ea typeface="Arial" charset="0"/>
                <a:cs typeface="Arial" charset="0"/>
              </a:rPr>
              <a:t> </a:t>
            </a:r>
            <a:r>
              <a:rPr lang="en-US" sz="2000" dirty="0" err="1" smtClean="0">
                <a:latin typeface="Arial" charset="0"/>
                <a:ea typeface="Arial" charset="0"/>
                <a:cs typeface="Arial" charset="0"/>
              </a:rPr>
              <a:t>nuôi</a:t>
            </a:r>
            <a:r>
              <a:rPr lang="en-US" sz="2000" dirty="0" smtClean="0">
                <a:latin typeface="Arial" charset="0"/>
                <a:ea typeface="Arial" charset="0"/>
                <a:cs typeface="Arial" charset="0"/>
              </a:rPr>
              <a:t>: </a:t>
            </a:r>
            <a:r>
              <a:rPr lang="af-ZA" sz="2000" i="1" dirty="0" err="1" smtClean="0">
                <a:latin typeface="Arial" charset="0"/>
                <a:ea typeface="Arial" charset="0"/>
                <a:cs typeface="Arial" charset="0"/>
              </a:rPr>
              <a:t>Acanthocampt</a:t>
            </a:r>
            <a:r>
              <a:rPr lang="af-ZA" sz="2000" i="1" dirty="0" err="1">
                <a:latin typeface="Arial" charset="0"/>
                <a:ea typeface="Arial" charset="0"/>
                <a:cs typeface="Arial" charset="0"/>
              </a:rPr>
              <a:t>us</a:t>
            </a:r>
            <a:r>
              <a:rPr lang="af-ZA" sz="2000" i="1" dirty="0">
                <a:latin typeface="Arial" charset="0"/>
                <a:ea typeface="Arial" charset="0"/>
                <a:cs typeface="Arial" charset="0"/>
              </a:rPr>
              <a:t> sp. </a:t>
            </a:r>
            <a:endParaRPr lang="af-ZA" sz="2000" i="1" dirty="0" smtClean="0">
              <a:latin typeface="Arial" charset="0"/>
              <a:ea typeface="Arial" charset="0"/>
              <a:cs typeface="Arial" charset="0"/>
            </a:endParaRPr>
          </a:p>
          <a:p>
            <a:r>
              <a:rPr lang="af-ZA" sz="2000" b="1" dirty="0" err="1" smtClean="0">
                <a:latin typeface="Arial" charset="0"/>
                <a:ea typeface="Arial" charset="0"/>
                <a:cs typeface="Arial" charset="0"/>
              </a:rPr>
              <a:t>Bố</a:t>
            </a:r>
            <a:r>
              <a:rPr lang="af-ZA" sz="2000" b="1" dirty="0" smtClean="0">
                <a:latin typeface="Arial" charset="0"/>
                <a:ea typeface="Arial" charset="0"/>
                <a:cs typeface="Arial" charset="0"/>
              </a:rPr>
              <a:t> </a:t>
            </a:r>
            <a:r>
              <a:rPr lang="af-ZA" sz="2000" b="1" dirty="0" err="1" smtClean="0">
                <a:latin typeface="Arial" charset="0"/>
                <a:ea typeface="Arial" charset="0"/>
                <a:cs typeface="Arial" charset="0"/>
              </a:rPr>
              <a:t>trí</a:t>
            </a:r>
            <a:r>
              <a:rPr lang="af-ZA" sz="2000" b="1" dirty="0" smtClean="0">
                <a:latin typeface="Arial" charset="0"/>
                <a:ea typeface="Arial" charset="0"/>
                <a:cs typeface="Arial" charset="0"/>
              </a:rPr>
              <a:t> </a:t>
            </a:r>
            <a:r>
              <a:rPr lang="af-ZA" sz="2000" b="1" dirty="0" err="1" smtClean="0">
                <a:latin typeface="Arial" charset="0"/>
                <a:ea typeface="Arial" charset="0"/>
                <a:cs typeface="Arial" charset="0"/>
              </a:rPr>
              <a:t>thí</a:t>
            </a:r>
            <a:r>
              <a:rPr lang="af-ZA" sz="2000" b="1" dirty="0" smtClean="0">
                <a:latin typeface="Arial" charset="0"/>
                <a:ea typeface="Arial" charset="0"/>
                <a:cs typeface="Arial" charset="0"/>
              </a:rPr>
              <a:t> </a:t>
            </a:r>
            <a:r>
              <a:rPr lang="af-ZA" sz="2000" b="1" dirty="0" err="1" smtClean="0">
                <a:latin typeface="Arial" charset="0"/>
                <a:ea typeface="Arial" charset="0"/>
                <a:cs typeface="Arial" charset="0"/>
              </a:rPr>
              <a:t>nghiệm</a:t>
            </a:r>
            <a:endParaRPr lang="af-ZA" sz="2000" b="1" dirty="0" smtClean="0">
              <a:latin typeface="Arial" charset="0"/>
              <a:ea typeface="Arial" charset="0"/>
              <a:cs typeface="Arial" charset="0"/>
            </a:endParaRPr>
          </a:p>
          <a:p>
            <a:pPr marL="0" indent="0">
              <a:buNone/>
            </a:pPr>
            <a:r>
              <a:rPr lang="af-ZA" sz="2000" dirty="0">
                <a:latin typeface="Arial" charset="0"/>
                <a:ea typeface="Arial" charset="0"/>
                <a:cs typeface="Arial" charset="0"/>
              </a:rPr>
              <a:t>+ </a:t>
            </a:r>
            <a:r>
              <a:rPr lang="af-ZA" sz="2000" dirty="0" smtClean="0">
                <a:latin typeface="Arial" charset="0"/>
                <a:ea typeface="Arial" charset="0"/>
                <a:cs typeface="Arial" charset="0"/>
              </a:rPr>
              <a:t>NT1: </a:t>
            </a:r>
            <a:r>
              <a:rPr lang="af-ZA" sz="2000" dirty="0" err="1">
                <a:latin typeface="Arial" charset="0"/>
                <a:ea typeface="Arial" charset="0"/>
                <a:cs typeface="Arial" charset="0"/>
              </a:rPr>
              <a:t>Copepoda</a:t>
            </a:r>
            <a:r>
              <a:rPr lang="af-ZA" sz="2000" dirty="0">
                <a:latin typeface="Arial" charset="0"/>
                <a:ea typeface="Arial" charset="0"/>
                <a:cs typeface="Arial" charset="0"/>
              </a:rPr>
              <a:t> + </a:t>
            </a:r>
            <a:r>
              <a:rPr lang="af-ZA" sz="2000" dirty="0" err="1">
                <a:latin typeface="Arial" charset="0"/>
                <a:ea typeface="Arial" charset="0"/>
                <a:cs typeface="Arial" charset="0"/>
              </a:rPr>
              <a:t>bùn</a:t>
            </a:r>
            <a:r>
              <a:rPr lang="af-ZA" sz="2000" dirty="0">
                <a:latin typeface="Arial" charset="0"/>
                <a:ea typeface="Arial" charset="0"/>
                <a:cs typeface="Arial" charset="0"/>
              </a:rPr>
              <a:t> </a:t>
            </a:r>
            <a:r>
              <a:rPr lang="af-ZA" sz="2000" dirty="0" err="1">
                <a:latin typeface="Arial" charset="0"/>
                <a:ea typeface="Arial" charset="0"/>
                <a:cs typeface="Arial" charset="0"/>
              </a:rPr>
              <a:t>thải</a:t>
            </a:r>
            <a:r>
              <a:rPr lang="af-ZA" sz="2000" dirty="0">
                <a:latin typeface="Arial" charset="0"/>
                <a:ea typeface="Arial" charset="0"/>
                <a:cs typeface="Arial" charset="0"/>
              </a:rPr>
              <a:t> </a:t>
            </a:r>
            <a:endParaRPr lang="en-US" sz="2000" dirty="0">
              <a:latin typeface="Arial" charset="0"/>
              <a:ea typeface="Arial" charset="0"/>
              <a:cs typeface="Arial" charset="0"/>
            </a:endParaRPr>
          </a:p>
          <a:p>
            <a:pPr marL="0" indent="0">
              <a:buNone/>
            </a:pPr>
            <a:r>
              <a:rPr lang="af-ZA" sz="2000" dirty="0">
                <a:latin typeface="Arial" charset="0"/>
                <a:ea typeface="Arial" charset="0"/>
                <a:cs typeface="Arial" charset="0"/>
              </a:rPr>
              <a:t>+ </a:t>
            </a:r>
            <a:r>
              <a:rPr lang="af-ZA" sz="2000" dirty="0" smtClean="0">
                <a:latin typeface="Arial" charset="0"/>
                <a:ea typeface="Arial" charset="0"/>
                <a:cs typeface="Arial" charset="0"/>
              </a:rPr>
              <a:t>NT2: </a:t>
            </a:r>
            <a:r>
              <a:rPr lang="af-ZA" sz="2000" dirty="0" err="1">
                <a:latin typeface="Arial" charset="0"/>
                <a:ea typeface="Arial" charset="0"/>
                <a:cs typeface="Arial" charset="0"/>
              </a:rPr>
              <a:t>Copepoda</a:t>
            </a:r>
            <a:r>
              <a:rPr lang="af-ZA" sz="2000" dirty="0">
                <a:latin typeface="Arial" charset="0"/>
                <a:ea typeface="Arial" charset="0"/>
                <a:cs typeface="Arial" charset="0"/>
              </a:rPr>
              <a:t> + </a:t>
            </a:r>
            <a:r>
              <a:rPr lang="af-ZA" sz="2000" dirty="0" err="1">
                <a:latin typeface="Arial" charset="0"/>
                <a:ea typeface="Arial" charset="0"/>
                <a:cs typeface="Arial" charset="0"/>
              </a:rPr>
              <a:t>bùn</a:t>
            </a:r>
            <a:r>
              <a:rPr lang="af-ZA" sz="2000" dirty="0">
                <a:latin typeface="Arial" charset="0"/>
                <a:ea typeface="Arial" charset="0"/>
                <a:cs typeface="Arial" charset="0"/>
              </a:rPr>
              <a:t> </a:t>
            </a:r>
            <a:r>
              <a:rPr lang="af-ZA" sz="2000" dirty="0" err="1">
                <a:latin typeface="Arial" charset="0"/>
                <a:ea typeface="Arial" charset="0"/>
                <a:cs typeface="Arial" charset="0"/>
              </a:rPr>
              <a:t>thải</a:t>
            </a:r>
            <a:r>
              <a:rPr lang="af-ZA" sz="2000" dirty="0">
                <a:latin typeface="Arial" charset="0"/>
                <a:ea typeface="Arial" charset="0"/>
                <a:cs typeface="Arial" charset="0"/>
              </a:rPr>
              <a:t> + </a:t>
            </a:r>
            <a:r>
              <a:rPr lang="af-ZA" sz="2000" dirty="0" err="1">
                <a:latin typeface="Arial" charset="0"/>
                <a:ea typeface="Arial" charset="0"/>
                <a:cs typeface="Arial" charset="0"/>
              </a:rPr>
              <a:t>tảo</a:t>
            </a:r>
            <a:r>
              <a:rPr lang="af-ZA" sz="2000" dirty="0">
                <a:latin typeface="Arial" charset="0"/>
                <a:ea typeface="Arial" charset="0"/>
                <a:cs typeface="Arial" charset="0"/>
              </a:rPr>
              <a:t> </a:t>
            </a:r>
            <a:r>
              <a:rPr lang="af-ZA" sz="2000" dirty="0" err="1">
                <a:latin typeface="Arial" charset="0"/>
                <a:ea typeface="Arial" charset="0"/>
                <a:cs typeface="Arial" charset="0"/>
              </a:rPr>
              <a:t>Chaetoceros</a:t>
            </a:r>
            <a:r>
              <a:rPr lang="af-ZA" sz="2000" dirty="0">
                <a:latin typeface="Arial" charset="0"/>
                <a:ea typeface="Arial" charset="0"/>
                <a:cs typeface="Arial" charset="0"/>
              </a:rPr>
              <a:t> sp. (~50.000 </a:t>
            </a:r>
            <a:r>
              <a:rPr lang="af-ZA" sz="2000" dirty="0" err="1">
                <a:latin typeface="Arial" charset="0"/>
                <a:ea typeface="Arial" charset="0"/>
                <a:cs typeface="Arial" charset="0"/>
              </a:rPr>
              <a:t>tế</a:t>
            </a:r>
            <a:r>
              <a:rPr lang="af-ZA" sz="2000" dirty="0">
                <a:latin typeface="Arial" charset="0"/>
                <a:ea typeface="Arial" charset="0"/>
                <a:cs typeface="Arial" charset="0"/>
              </a:rPr>
              <a:t> </a:t>
            </a:r>
            <a:r>
              <a:rPr lang="af-ZA" sz="2000" dirty="0" err="1">
                <a:latin typeface="Arial" charset="0"/>
                <a:ea typeface="Arial" charset="0"/>
                <a:cs typeface="Arial" charset="0"/>
              </a:rPr>
              <a:t>bào</a:t>
            </a:r>
            <a:r>
              <a:rPr lang="af-ZA" sz="2000" dirty="0">
                <a:latin typeface="Arial" charset="0"/>
                <a:ea typeface="Arial" charset="0"/>
                <a:cs typeface="Arial" charset="0"/>
              </a:rPr>
              <a:t> </a:t>
            </a:r>
            <a:r>
              <a:rPr lang="af-ZA" sz="2000" dirty="0" err="1">
                <a:latin typeface="Arial" charset="0"/>
                <a:ea typeface="Arial" charset="0"/>
                <a:cs typeface="Arial" charset="0"/>
              </a:rPr>
              <a:t>tảo</a:t>
            </a:r>
            <a:r>
              <a:rPr lang="af-ZA" sz="2000" dirty="0">
                <a:latin typeface="Arial" charset="0"/>
                <a:ea typeface="Arial" charset="0"/>
                <a:cs typeface="Arial" charset="0"/>
              </a:rPr>
              <a:t>/ml)</a:t>
            </a:r>
            <a:endParaRPr lang="en-US" sz="2000" dirty="0">
              <a:latin typeface="Arial" charset="0"/>
              <a:ea typeface="Arial" charset="0"/>
              <a:cs typeface="Arial" charset="0"/>
            </a:endParaRPr>
          </a:p>
          <a:p>
            <a:pPr marL="0" indent="0">
              <a:buNone/>
            </a:pPr>
            <a:r>
              <a:rPr lang="af-ZA" sz="2000" dirty="0">
                <a:latin typeface="Arial" charset="0"/>
                <a:ea typeface="Arial" charset="0"/>
                <a:cs typeface="Arial" charset="0"/>
              </a:rPr>
              <a:t>+ </a:t>
            </a:r>
            <a:r>
              <a:rPr lang="af-ZA" sz="2000" dirty="0" smtClean="0">
                <a:latin typeface="Arial" charset="0"/>
                <a:ea typeface="Arial" charset="0"/>
                <a:cs typeface="Arial" charset="0"/>
              </a:rPr>
              <a:t>NT3: </a:t>
            </a:r>
            <a:r>
              <a:rPr lang="af-ZA" sz="2000" dirty="0" err="1">
                <a:latin typeface="Arial" charset="0"/>
                <a:ea typeface="Arial" charset="0"/>
                <a:cs typeface="Arial" charset="0"/>
              </a:rPr>
              <a:t>Copepoda</a:t>
            </a:r>
            <a:r>
              <a:rPr lang="af-ZA" sz="2000" dirty="0">
                <a:latin typeface="Arial" charset="0"/>
                <a:ea typeface="Arial" charset="0"/>
                <a:cs typeface="Arial" charset="0"/>
              </a:rPr>
              <a:t> + </a:t>
            </a:r>
            <a:r>
              <a:rPr lang="af-ZA" sz="2000" dirty="0" err="1">
                <a:latin typeface="Arial" charset="0"/>
                <a:ea typeface="Arial" charset="0"/>
                <a:cs typeface="Arial" charset="0"/>
              </a:rPr>
              <a:t>bùn</a:t>
            </a:r>
            <a:r>
              <a:rPr lang="af-ZA" sz="2000" dirty="0">
                <a:latin typeface="Arial" charset="0"/>
                <a:ea typeface="Arial" charset="0"/>
                <a:cs typeface="Arial" charset="0"/>
              </a:rPr>
              <a:t> </a:t>
            </a:r>
            <a:r>
              <a:rPr lang="af-ZA" sz="2000" dirty="0" err="1">
                <a:latin typeface="Arial" charset="0"/>
                <a:ea typeface="Arial" charset="0"/>
                <a:cs typeface="Arial" charset="0"/>
              </a:rPr>
              <a:t>thải</a:t>
            </a:r>
            <a:r>
              <a:rPr lang="af-ZA" sz="2000" dirty="0">
                <a:latin typeface="Arial" charset="0"/>
                <a:ea typeface="Arial" charset="0"/>
                <a:cs typeface="Arial" charset="0"/>
              </a:rPr>
              <a:t> + </a:t>
            </a:r>
            <a:r>
              <a:rPr lang="af-ZA" sz="2000" dirty="0" err="1">
                <a:latin typeface="Arial" charset="0"/>
                <a:ea typeface="Arial" charset="0"/>
                <a:cs typeface="Arial" charset="0"/>
              </a:rPr>
              <a:t>bột</a:t>
            </a:r>
            <a:r>
              <a:rPr lang="af-ZA" sz="2000" dirty="0">
                <a:latin typeface="Arial" charset="0"/>
                <a:ea typeface="Arial" charset="0"/>
                <a:cs typeface="Arial" charset="0"/>
              </a:rPr>
              <a:t> </a:t>
            </a:r>
            <a:r>
              <a:rPr lang="af-ZA" sz="2000" dirty="0" err="1">
                <a:latin typeface="Arial" charset="0"/>
                <a:ea typeface="Arial" charset="0"/>
                <a:cs typeface="Arial" charset="0"/>
              </a:rPr>
              <a:t>đậu</a:t>
            </a:r>
            <a:r>
              <a:rPr lang="af-ZA" sz="2000" dirty="0">
                <a:latin typeface="Arial" charset="0"/>
                <a:ea typeface="Arial" charset="0"/>
                <a:cs typeface="Arial" charset="0"/>
              </a:rPr>
              <a:t> </a:t>
            </a:r>
            <a:r>
              <a:rPr lang="af-ZA" sz="2000" dirty="0" err="1">
                <a:latin typeface="Arial" charset="0"/>
                <a:ea typeface="Arial" charset="0"/>
                <a:cs typeface="Arial" charset="0"/>
              </a:rPr>
              <a:t>nành</a:t>
            </a:r>
            <a:r>
              <a:rPr lang="af-ZA" sz="2000" dirty="0">
                <a:latin typeface="Arial" charset="0"/>
                <a:ea typeface="Arial" charset="0"/>
                <a:cs typeface="Arial" charset="0"/>
              </a:rPr>
              <a:t> (1g/100.000 </a:t>
            </a:r>
            <a:r>
              <a:rPr lang="af-ZA" sz="2000" dirty="0" err="1">
                <a:latin typeface="Arial" charset="0"/>
                <a:ea typeface="Arial" charset="0"/>
                <a:cs typeface="Arial" charset="0"/>
              </a:rPr>
              <a:t>copepoda</a:t>
            </a:r>
            <a:r>
              <a:rPr lang="af-ZA" sz="2000" dirty="0">
                <a:latin typeface="Arial" charset="0"/>
                <a:ea typeface="Arial" charset="0"/>
                <a:cs typeface="Arial" charset="0"/>
              </a:rPr>
              <a:t>) + </a:t>
            </a:r>
            <a:r>
              <a:rPr lang="af-ZA" sz="2000" dirty="0" err="1">
                <a:latin typeface="Arial" charset="0"/>
                <a:ea typeface="Arial" charset="0"/>
                <a:cs typeface="Arial" charset="0"/>
              </a:rPr>
              <a:t>khoáng</a:t>
            </a:r>
            <a:r>
              <a:rPr lang="af-ZA" sz="2000" dirty="0">
                <a:latin typeface="Arial" charset="0"/>
                <a:ea typeface="Arial" charset="0"/>
                <a:cs typeface="Arial" charset="0"/>
              </a:rPr>
              <a:t> (1g/m3 </a:t>
            </a:r>
            <a:r>
              <a:rPr lang="af-ZA" sz="2000" dirty="0" err="1">
                <a:latin typeface="Arial" charset="0"/>
                <a:ea typeface="Arial" charset="0"/>
                <a:cs typeface="Arial" charset="0"/>
              </a:rPr>
              <a:t>nước</a:t>
            </a:r>
            <a:r>
              <a:rPr lang="af-ZA" sz="2000" dirty="0">
                <a:latin typeface="Arial" charset="0"/>
                <a:ea typeface="Arial" charset="0"/>
                <a:cs typeface="Arial" charset="0"/>
              </a:rPr>
              <a:t>)</a:t>
            </a:r>
            <a:endParaRPr lang="en-US" sz="2000" dirty="0">
              <a:latin typeface="Arial" charset="0"/>
              <a:ea typeface="Arial" charset="0"/>
              <a:cs typeface="Arial" charset="0"/>
            </a:endParaRPr>
          </a:p>
          <a:p>
            <a:pPr marL="0" indent="0">
              <a:buNone/>
            </a:pPr>
            <a:r>
              <a:rPr lang="af-ZA" sz="2000" dirty="0">
                <a:latin typeface="Arial" charset="0"/>
                <a:ea typeface="Arial" charset="0"/>
                <a:cs typeface="Arial" charset="0"/>
              </a:rPr>
              <a:t>+ </a:t>
            </a:r>
            <a:r>
              <a:rPr lang="af-ZA" sz="2000" dirty="0" smtClean="0">
                <a:latin typeface="Arial" charset="0"/>
                <a:ea typeface="Arial" charset="0"/>
                <a:cs typeface="Arial" charset="0"/>
              </a:rPr>
              <a:t>ĐC: </a:t>
            </a:r>
            <a:r>
              <a:rPr lang="af-ZA" sz="2000" dirty="0" err="1">
                <a:latin typeface="Arial" charset="0"/>
                <a:ea typeface="Arial" charset="0"/>
                <a:cs typeface="Arial" charset="0"/>
              </a:rPr>
              <a:t>Chỉ</a:t>
            </a:r>
            <a:r>
              <a:rPr lang="af-ZA" sz="2000" dirty="0">
                <a:latin typeface="Arial" charset="0"/>
                <a:ea typeface="Arial" charset="0"/>
                <a:cs typeface="Arial" charset="0"/>
              </a:rPr>
              <a:t> </a:t>
            </a:r>
            <a:r>
              <a:rPr lang="af-ZA" sz="2000" dirty="0" err="1">
                <a:latin typeface="Arial" charset="0"/>
                <a:ea typeface="Arial" charset="0"/>
                <a:cs typeface="Arial" charset="0"/>
              </a:rPr>
              <a:t>có</a:t>
            </a:r>
            <a:r>
              <a:rPr lang="af-ZA" sz="2000" dirty="0">
                <a:latin typeface="Arial" charset="0"/>
                <a:ea typeface="Arial" charset="0"/>
                <a:cs typeface="Arial" charset="0"/>
              </a:rPr>
              <a:t> </a:t>
            </a:r>
            <a:r>
              <a:rPr lang="af-ZA" sz="2000" dirty="0" err="1">
                <a:latin typeface="Arial" charset="0"/>
                <a:ea typeface="Arial" charset="0"/>
                <a:cs typeface="Arial" charset="0"/>
              </a:rPr>
              <a:t>bùn</a:t>
            </a:r>
            <a:r>
              <a:rPr lang="af-ZA" sz="2000" dirty="0">
                <a:latin typeface="Arial" charset="0"/>
                <a:ea typeface="Arial" charset="0"/>
                <a:cs typeface="Arial" charset="0"/>
              </a:rPr>
              <a:t> </a:t>
            </a:r>
            <a:r>
              <a:rPr lang="af-ZA" sz="2000" dirty="0" err="1" smtClean="0">
                <a:latin typeface="Arial" charset="0"/>
                <a:ea typeface="Arial" charset="0"/>
                <a:cs typeface="Arial" charset="0"/>
              </a:rPr>
              <a:t>thải</a:t>
            </a:r>
            <a:endParaRPr lang="en-US" sz="2000" dirty="0">
              <a:latin typeface="Arial" charset="0"/>
              <a:ea typeface="Arial" charset="0"/>
              <a:cs typeface="Arial" charset="0"/>
            </a:endParaRPr>
          </a:p>
        </p:txBody>
      </p:sp>
      <p:sp>
        <p:nvSpPr>
          <p:cNvPr id="4" name="Rectangle 1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5" name="Group 4"/>
          <p:cNvGrpSpPr/>
          <p:nvPr/>
        </p:nvGrpSpPr>
        <p:grpSpPr>
          <a:xfrm>
            <a:off x="3519343" y="4687455"/>
            <a:ext cx="5343525" cy="2066925"/>
            <a:chOff x="0" y="0"/>
            <a:chExt cx="5692140" cy="2636520"/>
          </a:xfrm>
        </p:grpSpPr>
        <p:grpSp>
          <p:nvGrpSpPr>
            <p:cNvPr id="6" name="Group 5"/>
            <p:cNvGrpSpPr/>
            <p:nvPr/>
          </p:nvGrpSpPr>
          <p:grpSpPr>
            <a:xfrm>
              <a:off x="2750820" y="76200"/>
              <a:ext cx="2941320" cy="2432050"/>
              <a:chOff x="0" y="0"/>
              <a:chExt cx="2941320" cy="2432050"/>
            </a:xfrm>
          </p:grpSpPr>
          <p:sp>
            <p:nvSpPr>
              <p:cNvPr id="8" name="Oval 7"/>
              <p:cNvSpPr/>
              <p:nvPr/>
            </p:nvSpPr>
            <p:spPr>
              <a:xfrm>
                <a:off x="30480" y="0"/>
                <a:ext cx="723900" cy="549910"/>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300" b="1">
                    <a:effectLst/>
                    <a:latin typeface="Times New Roman" charset="0"/>
                    <a:ea typeface="Calibri" charset="0"/>
                    <a:cs typeface="Times New Roman" charset="0"/>
                  </a:rPr>
                  <a:t>1.1</a:t>
                </a:r>
                <a:endParaRPr lang="en-US" sz="1100">
                  <a:effectLst/>
                  <a:ea typeface="Calibri" charset="0"/>
                  <a:cs typeface="Times New Roman" charset="0"/>
                </a:endParaRPr>
              </a:p>
            </p:txBody>
          </p:sp>
          <p:sp>
            <p:nvSpPr>
              <p:cNvPr id="9" name="Oval 8"/>
              <p:cNvSpPr/>
              <p:nvPr/>
            </p:nvSpPr>
            <p:spPr>
              <a:xfrm>
                <a:off x="1120140" y="0"/>
                <a:ext cx="723900" cy="549910"/>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300" b="1">
                    <a:effectLst/>
                    <a:latin typeface="Times New Roman" charset="0"/>
                    <a:ea typeface="Calibri" charset="0"/>
                    <a:cs typeface="Times New Roman" charset="0"/>
                  </a:rPr>
                  <a:t>3.2</a:t>
                </a:r>
                <a:endParaRPr lang="en-US" sz="1100">
                  <a:effectLst/>
                  <a:ea typeface="Calibri" charset="0"/>
                  <a:cs typeface="Times New Roman" charset="0"/>
                </a:endParaRPr>
              </a:p>
            </p:txBody>
          </p:sp>
          <p:sp>
            <p:nvSpPr>
              <p:cNvPr id="10" name="Oval 9"/>
              <p:cNvSpPr/>
              <p:nvPr/>
            </p:nvSpPr>
            <p:spPr>
              <a:xfrm>
                <a:off x="2186940" y="0"/>
                <a:ext cx="723900" cy="550164"/>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300" b="1">
                    <a:effectLst/>
                    <a:latin typeface="Times New Roman" charset="0"/>
                    <a:ea typeface="Calibri" charset="0"/>
                    <a:cs typeface="Times New Roman" charset="0"/>
                  </a:rPr>
                  <a:t>2.1</a:t>
                </a:r>
                <a:endParaRPr lang="en-US" sz="1100">
                  <a:effectLst/>
                  <a:ea typeface="Calibri" charset="0"/>
                  <a:cs typeface="Times New Roman" charset="0"/>
                </a:endParaRPr>
              </a:p>
            </p:txBody>
          </p:sp>
          <p:sp>
            <p:nvSpPr>
              <p:cNvPr id="11" name="Oval 10"/>
              <p:cNvSpPr/>
              <p:nvPr/>
            </p:nvSpPr>
            <p:spPr>
              <a:xfrm>
                <a:off x="0" y="601980"/>
                <a:ext cx="723900" cy="550164"/>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300" b="1">
                    <a:effectLst/>
                    <a:latin typeface="Times New Roman" charset="0"/>
                    <a:ea typeface="Calibri" charset="0"/>
                    <a:cs typeface="Times New Roman" charset="0"/>
                  </a:rPr>
                  <a:t>2.2</a:t>
                </a:r>
                <a:endParaRPr lang="en-US" sz="1100">
                  <a:effectLst/>
                  <a:ea typeface="Calibri" charset="0"/>
                  <a:cs typeface="Times New Roman" charset="0"/>
                </a:endParaRPr>
              </a:p>
            </p:txBody>
          </p:sp>
          <p:sp>
            <p:nvSpPr>
              <p:cNvPr id="12" name="Oval 11"/>
              <p:cNvSpPr/>
              <p:nvPr/>
            </p:nvSpPr>
            <p:spPr>
              <a:xfrm>
                <a:off x="15240" y="1249680"/>
                <a:ext cx="723900" cy="549910"/>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300" b="1">
                    <a:effectLst/>
                    <a:latin typeface="Times New Roman" charset="0"/>
                    <a:ea typeface="Calibri" charset="0"/>
                    <a:cs typeface="Times New Roman" charset="0"/>
                  </a:rPr>
                  <a:t>1.2</a:t>
                </a:r>
                <a:endParaRPr lang="en-US" sz="1100">
                  <a:effectLst/>
                  <a:ea typeface="Calibri" charset="0"/>
                  <a:cs typeface="Times New Roman" charset="0"/>
                </a:endParaRPr>
              </a:p>
            </p:txBody>
          </p:sp>
          <p:sp>
            <p:nvSpPr>
              <p:cNvPr id="13" name="Oval 12"/>
              <p:cNvSpPr/>
              <p:nvPr/>
            </p:nvSpPr>
            <p:spPr>
              <a:xfrm>
                <a:off x="2209800" y="1249680"/>
                <a:ext cx="723900" cy="549910"/>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fr-BE" sz="1300" b="1">
                    <a:effectLst/>
                    <a:latin typeface="Times New Roman" charset="0"/>
                    <a:ea typeface="Calibri" charset="0"/>
                    <a:cs typeface="Times New Roman" charset="0"/>
                  </a:rPr>
                  <a:t>3.3</a:t>
                </a:r>
                <a:endParaRPr lang="en-US" sz="1100">
                  <a:effectLst/>
                  <a:ea typeface="Calibri" charset="0"/>
                  <a:cs typeface="Times New Roman" charset="0"/>
                </a:endParaRPr>
              </a:p>
            </p:txBody>
          </p:sp>
          <p:sp>
            <p:nvSpPr>
              <p:cNvPr id="14" name="Oval 13"/>
              <p:cNvSpPr/>
              <p:nvPr/>
            </p:nvSpPr>
            <p:spPr>
              <a:xfrm>
                <a:off x="1120140" y="609600"/>
                <a:ext cx="723900" cy="549910"/>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300" b="1">
                    <a:effectLst/>
                    <a:latin typeface="Times New Roman" charset="0"/>
                    <a:ea typeface="Calibri" charset="0"/>
                    <a:cs typeface="Times New Roman" charset="0"/>
                  </a:rPr>
                  <a:t>1.3</a:t>
                </a:r>
                <a:endParaRPr lang="en-US" sz="1100">
                  <a:effectLst/>
                  <a:ea typeface="Calibri" charset="0"/>
                  <a:cs typeface="Times New Roman" charset="0"/>
                </a:endParaRPr>
              </a:p>
            </p:txBody>
          </p:sp>
          <p:sp>
            <p:nvSpPr>
              <p:cNvPr id="15" name="Oval 14"/>
              <p:cNvSpPr/>
              <p:nvPr/>
            </p:nvSpPr>
            <p:spPr>
              <a:xfrm>
                <a:off x="2186940" y="609600"/>
                <a:ext cx="723900" cy="549910"/>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300" b="1">
                    <a:effectLst/>
                    <a:latin typeface="Times New Roman" charset="0"/>
                    <a:ea typeface="Calibri" charset="0"/>
                    <a:cs typeface="Times New Roman" charset="0"/>
                  </a:rPr>
                  <a:t>3.1</a:t>
                </a:r>
                <a:endParaRPr lang="en-US" sz="1100">
                  <a:effectLst/>
                  <a:ea typeface="Calibri" charset="0"/>
                  <a:cs typeface="Times New Roman" charset="0"/>
                </a:endParaRPr>
              </a:p>
            </p:txBody>
          </p:sp>
          <p:sp>
            <p:nvSpPr>
              <p:cNvPr id="16" name="Oval 15"/>
              <p:cNvSpPr/>
              <p:nvPr/>
            </p:nvSpPr>
            <p:spPr>
              <a:xfrm>
                <a:off x="30480" y="1851660"/>
                <a:ext cx="762000" cy="550164"/>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300" b="1">
                    <a:effectLst/>
                    <a:latin typeface="Times New Roman" charset="0"/>
                    <a:ea typeface="Calibri" charset="0"/>
                    <a:cs typeface="Times New Roman" charset="0"/>
                  </a:rPr>
                  <a:t>ĐC1</a:t>
                </a:r>
                <a:endParaRPr lang="en-US" sz="1100">
                  <a:effectLst/>
                  <a:ea typeface="Calibri" charset="0"/>
                  <a:cs typeface="Times New Roman" charset="0"/>
                </a:endParaRPr>
              </a:p>
            </p:txBody>
          </p:sp>
          <p:sp>
            <p:nvSpPr>
              <p:cNvPr id="17" name="Oval 16"/>
              <p:cNvSpPr/>
              <p:nvPr/>
            </p:nvSpPr>
            <p:spPr>
              <a:xfrm>
                <a:off x="1150620" y="1851660"/>
                <a:ext cx="723900" cy="549910"/>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300" b="1">
                    <a:effectLst/>
                    <a:latin typeface="Times New Roman" charset="0"/>
                    <a:ea typeface="Calibri" charset="0"/>
                    <a:cs typeface="Times New Roman" charset="0"/>
                  </a:rPr>
                  <a:t>2.3</a:t>
                </a:r>
                <a:endParaRPr lang="en-US" sz="1100">
                  <a:effectLst/>
                  <a:ea typeface="Calibri" charset="0"/>
                  <a:cs typeface="Times New Roman" charset="0"/>
                </a:endParaRPr>
              </a:p>
            </p:txBody>
          </p:sp>
          <p:sp>
            <p:nvSpPr>
              <p:cNvPr id="18" name="Oval 17"/>
              <p:cNvSpPr/>
              <p:nvPr/>
            </p:nvSpPr>
            <p:spPr>
              <a:xfrm>
                <a:off x="2209800" y="1882140"/>
                <a:ext cx="731520" cy="549910"/>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300" b="1">
                    <a:effectLst/>
                    <a:latin typeface="Times New Roman" charset="0"/>
                    <a:ea typeface="Calibri" charset="0"/>
                    <a:cs typeface="Times New Roman" charset="0"/>
                  </a:rPr>
                  <a:t>ĐC2</a:t>
                </a:r>
                <a:endParaRPr lang="en-US" sz="1100">
                  <a:effectLst/>
                  <a:ea typeface="Calibri" charset="0"/>
                  <a:cs typeface="Times New Roman" charset="0"/>
                </a:endParaRPr>
              </a:p>
            </p:txBody>
          </p:sp>
          <p:sp>
            <p:nvSpPr>
              <p:cNvPr id="19" name="Oval 18"/>
              <p:cNvSpPr/>
              <p:nvPr/>
            </p:nvSpPr>
            <p:spPr>
              <a:xfrm>
                <a:off x="1143000" y="1249680"/>
                <a:ext cx="723900" cy="549910"/>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fr-BE" sz="1100" b="1">
                    <a:effectLst/>
                    <a:ea typeface="Calibri" charset="0"/>
                    <a:cs typeface="Times New Roman" charset="0"/>
                  </a:rPr>
                  <a:t> </a:t>
                </a:r>
                <a:endParaRPr lang="en-US" sz="1100">
                  <a:effectLst/>
                  <a:ea typeface="Calibri" charset="0"/>
                  <a:cs typeface="Times New Roman" charset="0"/>
                </a:endParaRPr>
              </a:p>
            </p:txBody>
          </p:sp>
        </p:grpSp>
        <p:pic>
          <p:nvPicPr>
            <p:cNvPr id="7" name="Picture 6" descr="D:\cô thu\tổng hợp\Copepod\Ảnh ĐTCt\IMG_20190827_141112.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2606040" cy="2636520"/>
            </a:xfrm>
            <a:prstGeom prst="rect">
              <a:avLst/>
            </a:prstGeom>
            <a:noFill/>
            <a:ln>
              <a:noFill/>
            </a:ln>
            <a:extLst>
              <a:ext uri="{53640926-AAD7-44D8-BBD7-CCE9431645EC}">
                <a14:shadowObscured xmlns:a14="http://schemas.microsoft.com/office/drawing/2010/main"/>
              </a:ext>
            </a:extLst>
          </p:spPr>
        </p:pic>
      </p:grpSp>
      <p:sp>
        <p:nvSpPr>
          <p:cNvPr id="21" name="Slide Number Placeholder 20"/>
          <p:cNvSpPr>
            <a:spLocks noGrp="1"/>
          </p:cNvSpPr>
          <p:nvPr>
            <p:ph type="sldNum" sz="quarter" idx="12"/>
          </p:nvPr>
        </p:nvSpPr>
        <p:spPr/>
        <p:txBody>
          <a:bodyPr/>
          <a:lstStyle/>
          <a:p>
            <a:fld id="{5D3FEEAC-6021-184A-936A-D26E75467C87}" type="slidenum">
              <a:rPr lang="en-US" smtClean="0"/>
              <a:t>42</a:t>
            </a:fld>
            <a:endParaRPr lang="en-US"/>
          </a:p>
        </p:txBody>
      </p:sp>
    </p:spTree>
    <p:extLst>
      <p:ext uri="{BB962C8B-B14F-4D97-AF65-F5344CB8AC3E}">
        <p14:creationId xmlns:p14="http://schemas.microsoft.com/office/powerpoint/2010/main" val="14203226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370"/>
            <a:ext cx="7886700" cy="533231"/>
          </a:xfrm>
        </p:spPr>
        <p:txBody>
          <a:bodyPr>
            <a:normAutofit/>
          </a:bodyPr>
          <a:lstStyle/>
          <a:p>
            <a:pPr algn="ctr"/>
            <a:r>
              <a:rPr lang="en-US" sz="3200" dirty="0" err="1" smtClean="0">
                <a:latin typeface="Arial" charset="0"/>
                <a:ea typeface="Arial" charset="0"/>
                <a:cs typeface="Arial" charset="0"/>
              </a:rPr>
              <a:t>Công</a:t>
            </a:r>
            <a:r>
              <a:rPr lang="en-US" sz="3200" dirty="0" smtClean="0">
                <a:latin typeface="Arial" charset="0"/>
                <a:ea typeface="Arial" charset="0"/>
                <a:cs typeface="Arial" charset="0"/>
              </a:rPr>
              <a:t> </a:t>
            </a:r>
            <a:r>
              <a:rPr lang="en-US" sz="3200" dirty="0" err="1" smtClean="0">
                <a:latin typeface="Arial" charset="0"/>
                <a:ea typeface="Arial" charset="0"/>
                <a:cs typeface="Arial" charset="0"/>
              </a:rPr>
              <a:t>nghệ</a:t>
            </a:r>
            <a:r>
              <a:rPr lang="en-US" sz="3200" dirty="0" smtClean="0">
                <a:latin typeface="Arial" charset="0"/>
                <a:ea typeface="Arial" charset="0"/>
                <a:cs typeface="Arial" charset="0"/>
              </a:rPr>
              <a:t> </a:t>
            </a:r>
            <a:r>
              <a:rPr lang="en-US" sz="3200" dirty="0" err="1" smtClean="0">
                <a:latin typeface="Arial" charset="0"/>
                <a:ea typeface="Arial" charset="0"/>
                <a:cs typeface="Arial" charset="0"/>
              </a:rPr>
              <a:t>copepoda</a:t>
            </a:r>
            <a:r>
              <a:rPr lang="en-US" sz="3200" smtClean="0">
                <a:latin typeface="Arial" charset="0"/>
                <a:ea typeface="Arial" charset="0"/>
                <a:cs typeface="Arial" charset="0"/>
              </a:rPr>
              <a:t>: </a:t>
            </a:r>
            <a:r>
              <a:rPr lang="en-US" sz="3200" dirty="0" err="1">
                <a:latin typeface="Arial" charset="0"/>
                <a:ea typeface="Arial" charset="0"/>
                <a:cs typeface="Arial" charset="0"/>
              </a:rPr>
              <a:t>B</a:t>
            </a:r>
            <a:r>
              <a:rPr lang="en-US" sz="3200" smtClean="0">
                <a:latin typeface="Arial" charset="0"/>
                <a:ea typeface="Arial" charset="0"/>
                <a:cs typeface="Arial" charset="0"/>
              </a:rPr>
              <a:t>iến </a:t>
            </a:r>
            <a:r>
              <a:rPr lang="en-US" sz="3200" dirty="0" err="1" smtClean="0">
                <a:latin typeface="Arial" charset="0"/>
                <a:ea typeface="Arial" charset="0"/>
                <a:cs typeface="Arial" charset="0"/>
              </a:rPr>
              <a:t>động</a:t>
            </a:r>
            <a:r>
              <a:rPr lang="en-US" sz="3200" dirty="0" smtClean="0">
                <a:latin typeface="Arial" charset="0"/>
                <a:ea typeface="Arial" charset="0"/>
                <a:cs typeface="Arial" charset="0"/>
              </a:rPr>
              <a:t> TOM</a:t>
            </a:r>
            <a:endParaRPr lang="en-US" sz="3200" dirty="0">
              <a:latin typeface="Arial" charset="0"/>
              <a:ea typeface="Arial" charset="0"/>
              <a:cs typeface="Arial" charset="0"/>
            </a:endParaRPr>
          </a:p>
        </p:txBody>
      </p:sp>
      <p:sp>
        <p:nvSpPr>
          <p:cNvPr id="6" name="Rectangle 5"/>
          <p:cNvSpPr/>
          <p:nvPr/>
        </p:nvSpPr>
        <p:spPr>
          <a:xfrm>
            <a:off x="0" y="730213"/>
            <a:ext cx="9144000" cy="3785652"/>
          </a:xfrm>
          <a:prstGeom prst="rect">
            <a:avLst/>
          </a:prstGeom>
        </p:spPr>
        <p:txBody>
          <a:bodyPr wrap="square">
            <a:spAutoFit/>
          </a:bodyPr>
          <a:lstStyle/>
          <a:p>
            <a:r>
              <a:rPr lang="en-US" sz="2400" dirty="0" smtClean="0">
                <a:latin typeface="Arial" charset="0"/>
                <a:ea typeface="Arial" charset="0"/>
                <a:cs typeface="Arial" charset="0"/>
              </a:rPr>
              <a:t>- TOM </a:t>
            </a:r>
            <a:r>
              <a:rPr lang="en-US" sz="2400" dirty="0" err="1" smtClean="0">
                <a:latin typeface="Arial" charset="0"/>
                <a:ea typeface="Arial" charset="0"/>
                <a:cs typeface="Arial" charset="0"/>
              </a:rPr>
              <a:t>khi</a:t>
            </a:r>
            <a:r>
              <a:rPr lang="en-US" sz="2400" dirty="0" smtClean="0">
                <a:latin typeface="Arial" charset="0"/>
                <a:ea typeface="Arial" charset="0"/>
                <a:cs typeface="Arial" charset="0"/>
              </a:rPr>
              <a:t> </a:t>
            </a:r>
            <a:r>
              <a:rPr lang="en-US" sz="2400" dirty="0" err="1">
                <a:latin typeface="Arial" charset="0"/>
                <a:ea typeface="Arial" charset="0"/>
                <a:cs typeface="Arial" charset="0"/>
              </a:rPr>
              <a:t>thí</a:t>
            </a:r>
            <a:r>
              <a:rPr lang="en-US" sz="2400" dirty="0">
                <a:latin typeface="Arial" charset="0"/>
                <a:ea typeface="Arial" charset="0"/>
                <a:cs typeface="Arial" charset="0"/>
              </a:rPr>
              <a:t> </a:t>
            </a:r>
            <a:r>
              <a:rPr lang="en-US" sz="2400" dirty="0" err="1">
                <a:latin typeface="Arial" charset="0"/>
                <a:ea typeface="Arial" charset="0"/>
                <a:cs typeface="Arial" charset="0"/>
              </a:rPr>
              <a:t>nghiệm</a:t>
            </a:r>
            <a:r>
              <a:rPr lang="en-US" sz="2400" dirty="0">
                <a:latin typeface="Arial" charset="0"/>
                <a:ea typeface="Arial" charset="0"/>
                <a:cs typeface="Arial" charset="0"/>
              </a:rPr>
              <a:t> </a:t>
            </a:r>
            <a:r>
              <a:rPr lang="en-US" sz="2400" dirty="0" err="1">
                <a:latin typeface="Arial" charset="0"/>
                <a:ea typeface="Arial" charset="0"/>
                <a:cs typeface="Arial" charset="0"/>
              </a:rPr>
              <a:t>là</a:t>
            </a:r>
            <a:r>
              <a:rPr lang="en-US" sz="2400" dirty="0">
                <a:latin typeface="Arial" charset="0"/>
                <a:ea typeface="Arial" charset="0"/>
                <a:cs typeface="Arial" charset="0"/>
              </a:rPr>
              <a:t> 36%. </a:t>
            </a:r>
            <a:endParaRPr lang="en-US" sz="2400" dirty="0" smtClean="0">
              <a:latin typeface="Arial" charset="0"/>
              <a:ea typeface="Arial" charset="0"/>
              <a:cs typeface="Arial" charset="0"/>
            </a:endParaRPr>
          </a:p>
          <a:p>
            <a:pPr marL="285750" indent="-285750">
              <a:buFontTx/>
              <a:buChar char="-"/>
            </a:pPr>
            <a:r>
              <a:rPr lang="en-US" sz="2400" dirty="0" smtClean="0">
                <a:latin typeface="Arial" charset="0"/>
                <a:ea typeface="Arial" charset="0"/>
                <a:cs typeface="Arial" charset="0"/>
              </a:rPr>
              <a:t>NT 1 </a:t>
            </a:r>
            <a:r>
              <a:rPr lang="en-US" sz="2400" dirty="0" err="1" smtClean="0">
                <a:latin typeface="Arial" charset="0"/>
                <a:ea typeface="Arial" charset="0"/>
                <a:cs typeface="Arial" charset="0"/>
              </a:rPr>
              <a:t>và</a:t>
            </a:r>
            <a:r>
              <a:rPr lang="en-US" sz="2400" dirty="0" smtClean="0">
                <a:latin typeface="Arial" charset="0"/>
                <a:ea typeface="Arial" charset="0"/>
                <a:cs typeface="Arial" charset="0"/>
              </a:rPr>
              <a:t> NT 3 (</a:t>
            </a:r>
            <a:r>
              <a:rPr lang="en-US" sz="2400" dirty="0" err="1" smtClean="0">
                <a:latin typeface="Arial" charset="0"/>
                <a:ea typeface="Arial" charset="0"/>
                <a:cs typeface="Arial" charset="0"/>
              </a:rPr>
              <a:t>copepoda</a:t>
            </a:r>
            <a:r>
              <a:rPr lang="en-US" sz="2400" dirty="0" smtClean="0">
                <a:latin typeface="Arial" charset="0"/>
                <a:ea typeface="Arial" charset="0"/>
                <a:cs typeface="Arial" charset="0"/>
              </a:rPr>
              <a:t> </a:t>
            </a:r>
            <a:r>
              <a:rPr lang="en-US" sz="2400" dirty="0" err="1">
                <a:latin typeface="Arial" charset="0"/>
                <a:ea typeface="Arial" charset="0"/>
                <a:cs typeface="Arial" charset="0"/>
              </a:rPr>
              <a:t>không</a:t>
            </a:r>
            <a:r>
              <a:rPr lang="en-US" sz="2400" dirty="0">
                <a:latin typeface="Arial" charset="0"/>
                <a:ea typeface="Arial" charset="0"/>
                <a:cs typeface="Arial" charset="0"/>
              </a:rPr>
              <a:t> </a:t>
            </a:r>
            <a:r>
              <a:rPr lang="en-US" sz="2400" dirty="0" err="1">
                <a:latin typeface="Arial" charset="0"/>
                <a:ea typeface="Arial" charset="0"/>
                <a:cs typeface="Arial" charset="0"/>
              </a:rPr>
              <a:t>có</a:t>
            </a:r>
            <a:r>
              <a:rPr lang="en-US" sz="2400" dirty="0">
                <a:latin typeface="Arial" charset="0"/>
                <a:ea typeface="Arial" charset="0"/>
                <a:cs typeface="Arial" charset="0"/>
              </a:rPr>
              <a:t> </a:t>
            </a:r>
            <a:r>
              <a:rPr lang="en-US" sz="2400" dirty="0" err="1">
                <a:latin typeface="Arial" charset="0"/>
                <a:ea typeface="Arial" charset="0"/>
                <a:cs typeface="Arial" charset="0"/>
              </a:rPr>
              <a:t>thức</a:t>
            </a:r>
            <a:r>
              <a:rPr lang="en-US" sz="2400" dirty="0">
                <a:latin typeface="Arial" charset="0"/>
                <a:ea typeface="Arial" charset="0"/>
                <a:cs typeface="Arial" charset="0"/>
              </a:rPr>
              <a:t> </a:t>
            </a:r>
            <a:r>
              <a:rPr lang="en-US" sz="2400" dirty="0" err="1">
                <a:latin typeface="Arial" charset="0"/>
                <a:ea typeface="Arial" charset="0"/>
                <a:cs typeface="Arial" charset="0"/>
              </a:rPr>
              <a:t>ăn</a:t>
            </a:r>
            <a:r>
              <a:rPr lang="en-US" sz="2400" dirty="0">
                <a:latin typeface="Arial" charset="0"/>
                <a:ea typeface="Arial" charset="0"/>
                <a:cs typeface="Arial" charset="0"/>
              </a:rPr>
              <a:t> </a:t>
            </a:r>
            <a:r>
              <a:rPr lang="en-US" sz="2400" dirty="0" err="1" smtClean="0">
                <a:latin typeface="Arial" charset="0"/>
                <a:ea typeface="Arial" charset="0"/>
                <a:cs typeface="Arial" charset="0"/>
              </a:rPr>
              <a:t>khác</a:t>
            </a:r>
            <a:r>
              <a:rPr lang="en-US" sz="2400" dirty="0" smtClean="0">
                <a:latin typeface="Arial" charset="0"/>
                <a:ea typeface="Arial" charset="0"/>
                <a:cs typeface="Arial" charset="0"/>
              </a:rPr>
              <a:t> </a:t>
            </a:r>
            <a:r>
              <a:rPr lang="en-US" sz="2400" dirty="0" err="1">
                <a:latin typeface="Arial" charset="0"/>
                <a:ea typeface="Arial" charset="0"/>
                <a:cs typeface="Arial" charset="0"/>
              </a:rPr>
              <a:t>ngoài</a:t>
            </a:r>
            <a:r>
              <a:rPr lang="en-US" sz="2400" dirty="0">
                <a:latin typeface="Arial" charset="0"/>
                <a:ea typeface="Arial" charset="0"/>
                <a:cs typeface="Arial" charset="0"/>
              </a:rPr>
              <a:t> </a:t>
            </a:r>
            <a:r>
              <a:rPr lang="en-US" sz="2400" dirty="0" err="1">
                <a:latin typeface="Arial" charset="0"/>
                <a:ea typeface="Arial" charset="0"/>
                <a:cs typeface="Arial" charset="0"/>
              </a:rPr>
              <a:t>bùn</a:t>
            </a:r>
            <a:r>
              <a:rPr lang="en-US" sz="2400" dirty="0">
                <a:latin typeface="Arial" charset="0"/>
                <a:ea typeface="Arial" charset="0"/>
                <a:cs typeface="Arial" charset="0"/>
              </a:rPr>
              <a:t> </a:t>
            </a:r>
            <a:r>
              <a:rPr lang="en-US" sz="2400" dirty="0" err="1" smtClean="0">
                <a:latin typeface="Arial" charset="0"/>
                <a:ea typeface="Arial" charset="0"/>
                <a:cs typeface="Arial" charset="0"/>
              </a:rPr>
              <a:t>thì</a:t>
            </a:r>
            <a:r>
              <a:rPr lang="en-US" sz="2400" dirty="0" smtClean="0">
                <a:latin typeface="Arial" charset="0"/>
                <a:ea typeface="Arial" charset="0"/>
                <a:cs typeface="Arial" charset="0"/>
              </a:rPr>
              <a:t> % </a:t>
            </a:r>
            <a:r>
              <a:rPr lang="en-US" sz="2400" dirty="0" err="1" smtClean="0">
                <a:latin typeface="Arial" charset="0"/>
                <a:ea typeface="Arial" charset="0"/>
                <a:cs typeface="Arial" charset="0"/>
              </a:rPr>
              <a:t>bùn</a:t>
            </a:r>
            <a:r>
              <a:rPr lang="en-US" sz="2400" dirty="0" smtClean="0">
                <a:latin typeface="Arial" charset="0"/>
                <a:ea typeface="Arial" charset="0"/>
                <a:cs typeface="Arial" charset="0"/>
              </a:rPr>
              <a:t> </a:t>
            </a:r>
            <a:r>
              <a:rPr lang="en-US" sz="2400" dirty="0" err="1">
                <a:latin typeface="Arial" charset="0"/>
                <a:ea typeface="Arial" charset="0"/>
                <a:cs typeface="Arial" charset="0"/>
              </a:rPr>
              <a:t>thải</a:t>
            </a:r>
            <a:r>
              <a:rPr lang="en-US" sz="2400" dirty="0">
                <a:latin typeface="Arial" charset="0"/>
                <a:ea typeface="Arial" charset="0"/>
                <a:cs typeface="Arial" charset="0"/>
              </a:rPr>
              <a:t> </a:t>
            </a:r>
            <a:r>
              <a:rPr lang="en-US" sz="2400" dirty="0" err="1">
                <a:latin typeface="Arial" charset="0"/>
                <a:ea typeface="Arial" charset="0"/>
                <a:cs typeface="Arial" charset="0"/>
              </a:rPr>
              <a:t>copepoda</a:t>
            </a:r>
            <a:r>
              <a:rPr lang="en-US" sz="2400" dirty="0">
                <a:latin typeface="Arial" charset="0"/>
                <a:ea typeface="Arial" charset="0"/>
                <a:cs typeface="Arial" charset="0"/>
              </a:rPr>
              <a:t> </a:t>
            </a:r>
            <a:r>
              <a:rPr lang="en-US" sz="2400" dirty="0" err="1">
                <a:latin typeface="Arial" charset="0"/>
                <a:ea typeface="Arial" charset="0"/>
                <a:cs typeface="Arial" charset="0"/>
              </a:rPr>
              <a:t>góp</a:t>
            </a:r>
            <a:r>
              <a:rPr lang="en-US" sz="2400" dirty="0">
                <a:latin typeface="Arial" charset="0"/>
                <a:ea typeface="Arial" charset="0"/>
                <a:cs typeface="Arial" charset="0"/>
              </a:rPr>
              <a:t> </a:t>
            </a:r>
            <a:r>
              <a:rPr lang="en-US" sz="2400" dirty="0" err="1">
                <a:latin typeface="Arial" charset="0"/>
                <a:ea typeface="Arial" charset="0"/>
                <a:cs typeface="Arial" charset="0"/>
              </a:rPr>
              <a:t>phần</a:t>
            </a:r>
            <a:r>
              <a:rPr lang="en-US" sz="2400" dirty="0">
                <a:latin typeface="Arial" charset="0"/>
                <a:ea typeface="Arial" charset="0"/>
                <a:cs typeface="Arial" charset="0"/>
              </a:rPr>
              <a:t> </a:t>
            </a:r>
            <a:r>
              <a:rPr lang="en-US" sz="2400" dirty="0" err="1">
                <a:latin typeface="Arial" charset="0"/>
                <a:ea typeface="Arial" charset="0"/>
                <a:cs typeface="Arial" charset="0"/>
              </a:rPr>
              <a:t>xử</a:t>
            </a:r>
            <a:r>
              <a:rPr lang="en-US" sz="2400" dirty="0">
                <a:latin typeface="Arial" charset="0"/>
                <a:ea typeface="Arial" charset="0"/>
                <a:cs typeface="Arial" charset="0"/>
              </a:rPr>
              <a:t> </a:t>
            </a:r>
            <a:r>
              <a:rPr lang="en-US" sz="2400" dirty="0" err="1">
                <a:latin typeface="Arial" charset="0"/>
                <a:ea typeface="Arial" charset="0"/>
                <a:cs typeface="Arial" charset="0"/>
              </a:rPr>
              <a:t>lý</a:t>
            </a:r>
            <a:r>
              <a:rPr lang="en-US" sz="2400" dirty="0">
                <a:latin typeface="Arial" charset="0"/>
                <a:ea typeface="Arial" charset="0"/>
                <a:cs typeface="Arial" charset="0"/>
              </a:rPr>
              <a:t> </a:t>
            </a:r>
            <a:r>
              <a:rPr lang="en-US" sz="2400" dirty="0" err="1">
                <a:latin typeface="Arial" charset="0"/>
                <a:ea typeface="Arial" charset="0"/>
                <a:cs typeface="Arial" charset="0"/>
              </a:rPr>
              <a:t>được</a:t>
            </a:r>
            <a:r>
              <a:rPr lang="en-US" sz="2400" dirty="0">
                <a:latin typeface="Arial" charset="0"/>
                <a:ea typeface="Arial" charset="0"/>
                <a:cs typeface="Arial" charset="0"/>
              </a:rPr>
              <a:t> </a:t>
            </a:r>
            <a:r>
              <a:rPr lang="en-US" sz="2400" dirty="0" err="1">
                <a:latin typeface="Arial" charset="0"/>
                <a:ea typeface="Arial" charset="0"/>
                <a:cs typeface="Arial" charset="0"/>
              </a:rPr>
              <a:t>sau</a:t>
            </a:r>
            <a:r>
              <a:rPr lang="en-US" sz="2400" dirty="0">
                <a:latin typeface="Arial" charset="0"/>
                <a:ea typeface="Arial" charset="0"/>
                <a:cs typeface="Arial" charset="0"/>
              </a:rPr>
              <a:t> </a:t>
            </a:r>
            <a:r>
              <a:rPr lang="en-US" sz="2400" dirty="0" err="1">
                <a:latin typeface="Arial" charset="0"/>
                <a:ea typeface="Arial" charset="0"/>
                <a:cs typeface="Arial" charset="0"/>
              </a:rPr>
              <a:t>khi</a:t>
            </a:r>
            <a:r>
              <a:rPr lang="en-US" sz="2400" dirty="0">
                <a:latin typeface="Arial" charset="0"/>
                <a:ea typeface="Arial" charset="0"/>
                <a:cs typeface="Arial" charset="0"/>
              </a:rPr>
              <a:t> </a:t>
            </a:r>
            <a:r>
              <a:rPr lang="en-US" sz="2400" dirty="0" err="1">
                <a:latin typeface="Arial" charset="0"/>
                <a:ea typeface="Arial" charset="0"/>
                <a:cs typeface="Arial" charset="0"/>
              </a:rPr>
              <a:t>đã</a:t>
            </a:r>
            <a:r>
              <a:rPr lang="en-US" sz="2400" dirty="0">
                <a:latin typeface="Arial" charset="0"/>
                <a:ea typeface="Arial" charset="0"/>
                <a:cs typeface="Arial" charset="0"/>
              </a:rPr>
              <a:t> </a:t>
            </a:r>
            <a:r>
              <a:rPr lang="en-US" sz="2400" dirty="0" err="1">
                <a:latin typeface="Arial" charset="0"/>
                <a:ea typeface="Arial" charset="0"/>
                <a:cs typeface="Arial" charset="0"/>
              </a:rPr>
              <a:t>trừ</a:t>
            </a:r>
            <a:r>
              <a:rPr lang="en-US" sz="2400" dirty="0">
                <a:latin typeface="Arial" charset="0"/>
                <a:ea typeface="Arial" charset="0"/>
                <a:cs typeface="Arial" charset="0"/>
              </a:rPr>
              <a:t> </a:t>
            </a:r>
            <a:r>
              <a:rPr lang="en-US" sz="2400" dirty="0" err="1">
                <a:latin typeface="Arial" charset="0"/>
                <a:ea typeface="Arial" charset="0"/>
                <a:cs typeface="Arial" charset="0"/>
              </a:rPr>
              <a:t>đi</a:t>
            </a:r>
            <a:r>
              <a:rPr lang="en-US" sz="2400" dirty="0">
                <a:latin typeface="Arial" charset="0"/>
                <a:ea typeface="Arial" charset="0"/>
                <a:cs typeface="Arial" charset="0"/>
              </a:rPr>
              <a:t> </a:t>
            </a:r>
            <a:r>
              <a:rPr lang="en-US" sz="2400" dirty="0" err="1">
                <a:latin typeface="Arial" charset="0"/>
                <a:ea typeface="Arial" charset="0"/>
                <a:cs typeface="Arial" charset="0"/>
              </a:rPr>
              <a:t>tỉ</a:t>
            </a:r>
            <a:r>
              <a:rPr lang="en-US" sz="2400" dirty="0">
                <a:latin typeface="Arial" charset="0"/>
                <a:ea typeface="Arial" charset="0"/>
                <a:cs typeface="Arial" charset="0"/>
              </a:rPr>
              <a:t> </a:t>
            </a:r>
            <a:r>
              <a:rPr lang="en-US" sz="2400" dirty="0" err="1">
                <a:latin typeface="Arial" charset="0"/>
                <a:ea typeface="Arial" charset="0"/>
                <a:cs typeface="Arial" charset="0"/>
              </a:rPr>
              <a:t>lệ</a:t>
            </a:r>
            <a:r>
              <a:rPr lang="en-US" sz="2400" dirty="0">
                <a:latin typeface="Arial" charset="0"/>
                <a:ea typeface="Arial" charset="0"/>
                <a:cs typeface="Arial" charset="0"/>
              </a:rPr>
              <a:t> </a:t>
            </a:r>
            <a:r>
              <a:rPr lang="en-US" sz="2400" dirty="0" err="1">
                <a:latin typeface="Arial" charset="0"/>
                <a:ea typeface="Arial" charset="0"/>
                <a:cs typeface="Arial" charset="0"/>
              </a:rPr>
              <a:t>giảm</a:t>
            </a:r>
            <a:r>
              <a:rPr lang="en-US" sz="2400" dirty="0">
                <a:latin typeface="Arial" charset="0"/>
                <a:ea typeface="Arial" charset="0"/>
                <a:cs typeface="Arial" charset="0"/>
              </a:rPr>
              <a:t> </a:t>
            </a:r>
            <a:r>
              <a:rPr lang="en-US" sz="2400" dirty="0" err="1">
                <a:latin typeface="Arial" charset="0"/>
                <a:ea typeface="Arial" charset="0"/>
                <a:cs typeface="Arial" charset="0"/>
              </a:rPr>
              <a:t>tự</a:t>
            </a:r>
            <a:r>
              <a:rPr lang="en-US" sz="2400" dirty="0">
                <a:latin typeface="Arial" charset="0"/>
                <a:ea typeface="Arial" charset="0"/>
                <a:cs typeface="Arial" charset="0"/>
              </a:rPr>
              <a:t> </a:t>
            </a:r>
            <a:r>
              <a:rPr lang="en-US" sz="2400" dirty="0" err="1">
                <a:latin typeface="Arial" charset="0"/>
                <a:ea typeface="Arial" charset="0"/>
                <a:cs typeface="Arial" charset="0"/>
              </a:rPr>
              <a:t>nhiên</a:t>
            </a:r>
            <a:r>
              <a:rPr lang="en-US" sz="2400" dirty="0">
                <a:latin typeface="Arial" charset="0"/>
                <a:ea typeface="Arial" charset="0"/>
                <a:cs typeface="Arial" charset="0"/>
              </a:rPr>
              <a:t> </a:t>
            </a:r>
            <a:r>
              <a:rPr lang="en-US" sz="2400" dirty="0" err="1">
                <a:latin typeface="Arial" charset="0"/>
                <a:ea typeface="Arial" charset="0"/>
                <a:cs typeface="Arial" charset="0"/>
              </a:rPr>
              <a:t>ở</a:t>
            </a:r>
            <a:r>
              <a:rPr lang="en-US" sz="2400" dirty="0">
                <a:latin typeface="Arial" charset="0"/>
                <a:ea typeface="Arial" charset="0"/>
                <a:cs typeface="Arial" charset="0"/>
              </a:rPr>
              <a:t> </a:t>
            </a:r>
            <a:r>
              <a:rPr lang="en-US" sz="2400" dirty="0" err="1">
                <a:latin typeface="Arial" charset="0"/>
                <a:ea typeface="Arial" charset="0"/>
                <a:cs typeface="Arial" charset="0"/>
              </a:rPr>
              <a:t>nghiệm</a:t>
            </a:r>
            <a:r>
              <a:rPr lang="en-US" sz="2400" dirty="0">
                <a:latin typeface="Arial" charset="0"/>
                <a:ea typeface="Arial" charset="0"/>
                <a:cs typeface="Arial" charset="0"/>
              </a:rPr>
              <a:t> </a:t>
            </a:r>
            <a:r>
              <a:rPr lang="en-US" sz="2400" dirty="0" err="1">
                <a:latin typeface="Arial" charset="0"/>
                <a:ea typeface="Arial" charset="0"/>
                <a:cs typeface="Arial" charset="0"/>
              </a:rPr>
              <a:t>thức</a:t>
            </a:r>
            <a:r>
              <a:rPr lang="en-US" sz="2400" dirty="0">
                <a:latin typeface="Arial" charset="0"/>
                <a:ea typeface="Arial" charset="0"/>
                <a:cs typeface="Arial" charset="0"/>
              </a:rPr>
              <a:t> ĐC </a:t>
            </a:r>
            <a:r>
              <a:rPr lang="en-US" sz="2400" dirty="0" err="1">
                <a:latin typeface="Arial" charset="0"/>
                <a:ea typeface="Arial" charset="0"/>
                <a:cs typeface="Arial" charset="0"/>
              </a:rPr>
              <a:t>trong</a:t>
            </a:r>
            <a:r>
              <a:rPr lang="en-US" sz="2400" dirty="0">
                <a:latin typeface="Arial" charset="0"/>
                <a:ea typeface="Arial" charset="0"/>
                <a:cs typeface="Arial" charset="0"/>
              </a:rPr>
              <a:t> </a:t>
            </a:r>
            <a:r>
              <a:rPr lang="en-US" sz="2400" dirty="0" smtClean="0">
                <a:latin typeface="Arial" charset="0"/>
                <a:ea typeface="Arial" charset="0"/>
                <a:cs typeface="Arial" charset="0"/>
              </a:rPr>
              <a:t>TN </a:t>
            </a:r>
            <a:r>
              <a:rPr lang="en-US" sz="2400" dirty="0" err="1">
                <a:latin typeface="Arial" charset="0"/>
                <a:ea typeface="Arial" charset="0"/>
                <a:cs typeface="Arial" charset="0"/>
              </a:rPr>
              <a:t>lần</a:t>
            </a:r>
            <a:r>
              <a:rPr lang="en-US" sz="2400" dirty="0">
                <a:latin typeface="Arial" charset="0"/>
                <a:ea typeface="Arial" charset="0"/>
                <a:cs typeface="Arial" charset="0"/>
              </a:rPr>
              <a:t> </a:t>
            </a:r>
            <a:r>
              <a:rPr lang="en-US" sz="2400" dirty="0" err="1">
                <a:latin typeface="Arial" charset="0"/>
                <a:ea typeface="Arial" charset="0"/>
                <a:cs typeface="Arial" charset="0"/>
              </a:rPr>
              <a:t>lượt</a:t>
            </a:r>
            <a:r>
              <a:rPr lang="en-US" sz="2400" dirty="0">
                <a:latin typeface="Arial" charset="0"/>
                <a:ea typeface="Arial" charset="0"/>
                <a:cs typeface="Arial" charset="0"/>
              </a:rPr>
              <a:t> </a:t>
            </a:r>
            <a:r>
              <a:rPr lang="en-US" sz="2400" dirty="0" err="1">
                <a:latin typeface="Arial" charset="0"/>
                <a:ea typeface="Arial" charset="0"/>
                <a:cs typeface="Arial" charset="0"/>
              </a:rPr>
              <a:t>là</a:t>
            </a:r>
            <a:r>
              <a:rPr lang="en-US" sz="2400" dirty="0">
                <a:latin typeface="Arial" charset="0"/>
                <a:ea typeface="Arial" charset="0"/>
                <a:cs typeface="Arial" charset="0"/>
              </a:rPr>
              <a:t> 14,8% </a:t>
            </a:r>
            <a:r>
              <a:rPr lang="en-US" sz="2400" dirty="0" err="1">
                <a:latin typeface="Arial" charset="0"/>
                <a:ea typeface="Arial" charset="0"/>
                <a:cs typeface="Arial" charset="0"/>
              </a:rPr>
              <a:t>và</a:t>
            </a:r>
            <a:r>
              <a:rPr lang="en-US" sz="2400" dirty="0">
                <a:latin typeface="Arial" charset="0"/>
                <a:ea typeface="Arial" charset="0"/>
                <a:cs typeface="Arial" charset="0"/>
              </a:rPr>
              <a:t> 15,9%. </a:t>
            </a:r>
            <a:endParaRPr lang="en-US" sz="2400" dirty="0" smtClean="0">
              <a:latin typeface="Arial" charset="0"/>
              <a:ea typeface="Arial" charset="0"/>
              <a:cs typeface="Arial" charset="0"/>
            </a:endParaRPr>
          </a:p>
          <a:p>
            <a:pPr marL="285750" indent="-285750">
              <a:buFontTx/>
              <a:buChar char="-"/>
            </a:pPr>
            <a:r>
              <a:rPr lang="en-US" sz="2400" dirty="0" smtClean="0">
                <a:latin typeface="Arial" charset="0"/>
                <a:ea typeface="Arial" charset="0"/>
                <a:cs typeface="Arial" charset="0"/>
              </a:rPr>
              <a:t>NT 2 </a:t>
            </a:r>
            <a:r>
              <a:rPr lang="en-US" sz="2400" dirty="0" err="1">
                <a:latin typeface="Arial" charset="0"/>
                <a:ea typeface="Arial" charset="0"/>
                <a:cs typeface="Arial" charset="0"/>
              </a:rPr>
              <a:t>bổ</a:t>
            </a:r>
            <a:r>
              <a:rPr lang="en-US" sz="2400" dirty="0">
                <a:latin typeface="Arial" charset="0"/>
                <a:ea typeface="Arial" charset="0"/>
                <a:cs typeface="Arial" charset="0"/>
              </a:rPr>
              <a:t> sung </a:t>
            </a:r>
            <a:r>
              <a:rPr lang="en-US" sz="2400" dirty="0" err="1">
                <a:latin typeface="Arial" charset="0"/>
                <a:ea typeface="Arial" charset="0"/>
                <a:cs typeface="Arial" charset="0"/>
              </a:rPr>
              <a:t>tảo</a:t>
            </a:r>
            <a:r>
              <a:rPr lang="en-US" sz="2400" dirty="0">
                <a:latin typeface="Arial" charset="0"/>
                <a:ea typeface="Arial" charset="0"/>
                <a:cs typeface="Arial" charset="0"/>
              </a:rPr>
              <a:t> </a:t>
            </a:r>
            <a:r>
              <a:rPr lang="en-US" sz="2400" dirty="0" err="1">
                <a:latin typeface="Arial" charset="0"/>
                <a:ea typeface="Arial" charset="0"/>
                <a:cs typeface="Arial" charset="0"/>
              </a:rPr>
              <a:t>đạt</a:t>
            </a:r>
            <a:r>
              <a:rPr lang="en-US" sz="2400" dirty="0">
                <a:latin typeface="Arial" charset="0"/>
                <a:ea typeface="Arial" charset="0"/>
                <a:cs typeface="Arial" charset="0"/>
              </a:rPr>
              <a:t> </a:t>
            </a:r>
            <a:r>
              <a:rPr lang="en-US" sz="2400" dirty="0" err="1">
                <a:latin typeface="Arial" charset="0"/>
                <a:ea typeface="Arial" charset="0"/>
                <a:cs typeface="Arial" charset="0"/>
              </a:rPr>
              <a:t>tốc</a:t>
            </a:r>
            <a:r>
              <a:rPr lang="en-US" sz="2400" dirty="0">
                <a:latin typeface="Arial" charset="0"/>
                <a:ea typeface="Arial" charset="0"/>
                <a:cs typeface="Arial" charset="0"/>
              </a:rPr>
              <a:t> </a:t>
            </a:r>
            <a:r>
              <a:rPr lang="en-US" sz="2400" dirty="0" err="1">
                <a:latin typeface="Arial" charset="0"/>
                <a:ea typeface="Arial" charset="0"/>
                <a:cs typeface="Arial" charset="0"/>
              </a:rPr>
              <a:t>độ</a:t>
            </a:r>
            <a:r>
              <a:rPr lang="en-US" sz="2400" dirty="0">
                <a:latin typeface="Arial" charset="0"/>
                <a:ea typeface="Arial" charset="0"/>
                <a:cs typeface="Arial" charset="0"/>
              </a:rPr>
              <a:t> </a:t>
            </a:r>
            <a:r>
              <a:rPr lang="en-US" sz="2400" dirty="0" err="1">
                <a:latin typeface="Arial" charset="0"/>
                <a:ea typeface="Arial" charset="0"/>
                <a:cs typeface="Arial" charset="0"/>
              </a:rPr>
              <a:t>tăng</a:t>
            </a:r>
            <a:r>
              <a:rPr lang="en-US" sz="2400" dirty="0">
                <a:latin typeface="Arial" charset="0"/>
                <a:ea typeface="Arial" charset="0"/>
                <a:cs typeface="Arial" charset="0"/>
              </a:rPr>
              <a:t> </a:t>
            </a:r>
            <a:r>
              <a:rPr lang="en-US" sz="2400" dirty="0" err="1">
                <a:latin typeface="Arial" charset="0"/>
                <a:ea typeface="Arial" charset="0"/>
                <a:cs typeface="Arial" charset="0"/>
              </a:rPr>
              <a:t>sinh</a:t>
            </a:r>
            <a:r>
              <a:rPr lang="en-US" sz="2400" dirty="0">
                <a:latin typeface="Arial" charset="0"/>
                <a:ea typeface="Arial" charset="0"/>
                <a:cs typeface="Arial" charset="0"/>
              </a:rPr>
              <a:t> </a:t>
            </a:r>
            <a:r>
              <a:rPr lang="en-US" sz="2400" dirty="0" err="1">
                <a:latin typeface="Arial" charset="0"/>
                <a:ea typeface="Arial" charset="0"/>
                <a:cs typeface="Arial" charset="0"/>
              </a:rPr>
              <a:t>copepoda</a:t>
            </a:r>
            <a:r>
              <a:rPr lang="en-US" sz="2400" dirty="0">
                <a:latin typeface="Arial" charset="0"/>
                <a:ea typeface="Arial" charset="0"/>
                <a:cs typeface="Arial" charset="0"/>
              </a:rPr>
              <a:t> </a:t>
            </a:r>
            <a:r>
              <a:rPr lang="en-US" sz="2400" dirty="0" err="1">
                <a:latin typeface="Arial" charset="0"/>
                <a:ea typeface="Arial" charset="0"/>
                <a:cs typeface="Arial" charset="0"/>
              </a:rPr>
              <a:t>cao</a:t>
            </a:r>
            <a:r>
              <a:rPr lang="en-US" sz="2400" dirty="0">
                <a:latin typeface="Arial" charset="0"/>
                <a:ea typeface="Arial" charset="0"/>
                <a:cs typeface="Arial" charset="0"/>
              </a:rPr>
              <a:t> </a:t>
            </a:r>
            <a:r>
              <a:rPr lang="en-US" sz="2400" dirty="0" err="1">
                <a:latin typeface="Arial" charset="0"/>
                <a:ea typeface="Arial" charset="0"/>
                <a:cs typeface="Arial" charset="0"/>
              </a:rPr>
              <a:t>hơn</a:t>
            </a:r>
            <a:r>
              <a:rPr lang="en-US" sz="2400" dirty="0">
                <a:latin typeface="Arial" charset="0"/>
                <a:ea typeface="Arial" charset="0"/>
                <a:cs typeface="Arial" charset="0"/>
              </a:rPr>
              <a:t> </a:t>
            </a:r>
            <a:r>
              <a:rPr lang="en-US" sz="2400" dirty="0" smtClean="0">
                <a:latin typeface="Arial" charset="0"/>
                <a:ea typeface="Arial" charset="0"/>
                <a:cs typeface="Arial" charset="0"/>
              </a:rPr>
              <a:t>NT1</a:t>
            </a:r>
            <a:r>
              <a:rPr lang="en-US" sz="2400" dirty="0">
                <a:latin typeface="Arial" charset="0"/>
                <a:ea typeface="Arial" charset="0"/>
                <a:cs typeface="Arial" charset="0"/>
              </a:rPr>
              <a:t>, NT3 </a:t>
            </a:r>
            <a:r>
              <a:rPr lang="en-US" sz="2400" dirty="0" err="1">
                <a:latin typeface="Arial" charset="0"/>
                <a:ea typeface="Arial" charset="0"/>
                <a:cs typeface="Arial" charset="0"/>
              </a:rPr>
              <a:t>nhưng</a:t>
            </a:r>
            <a:r>
              <a:rPr lang="en-US" sz="2400" dirty="0">
                <a:latin typeface="Arial" charset="0"/>
                <a:ea typeface="Arial" charset="0"/>
                <a:cs typeface="Arial" charset="0"/>
              </a:rPr>
              <a:t> </a:t>
            </a:r>
            <a:r>
              <a:rPr lang="en-US" sz="2400" dirty="0" err="1">
                <a:latin typeface="Arial" charset="0"/>
                <a:ea typeface="Arial" charset="0"/>
                <a:cs typeface="Arial" charset="0"/>
              </a:rPr>
              <a:t>khả</a:t>
            </a:r>
            <a:r>
              <a:rPr lang="en-US" sz="2400" dirty="0">
                <a:latin typeface="Arial" charset="0"/>
                <a:ea typeface="Arial" charset="0"/>
                <a:cs typeface="Arial" charset="0"/>
              </a:rPr>
              <a:t> </a:t>
            </a:r>
            <a:r>
              <a:rPr lang="en-US" sz="2400" dirty="0" err="1">
                <a:latin typeface="Arial" charset="0"/>
                <a:ea typeface="Arial" charset="0"/>
                <a:cs typeface="Arial" charset="0"/>
              </a:rPr>
              <a:t>năng</a:t>
            </a:r>
            <a:r>
              <a:rPr lang="en-US" sz="2400" dirty="0">
                <a:latin typeface="Arial" charset="0"/>
                <a:ea typeface="Arial" charset="0"/>
                <a:cs typeface="Arial" charset="0"/>
              </a:rPr>
              <a:t> </a:t>
            </a:r>
            <a:r>
              <a:rPr lang="en-US" sz="2400" dirty="0" err="1">
                <a:latin typeface="Arial" charset="0"/>
                <a:ea typeface="Arial" charset="0"/>
                <a:cs typeface="Arial" charset="0"/>
              </a:rPr>
              <a:t>xử</a:t>
            </a:r>
            <a:r>
              <a:rPr lang="en-US" sz="2400" dirty="0">
                <a:latin typeface="Arial" charset="0"/>
                <a:ea typeface="Arial" charset="0"/>
                <a:cs typeface="Arial" charset="0"/>
              </a:rPr>
              <a:t> </a:t>
            </a:r>
            <a:r>
              <a:rPr lang="en-US" sz="2400" dirty="0" err="1">
                <a:latin typeface="Arial" charset="0"/>
                <a:ea typeface="Arial" charset="0"/>
                <a:cs typeface="Arial" charset="0"/>
              </a:rPr>
              <a:t>lý</a:t>
            </a:r>
            <a:r>
              <a:rPr lang="en-US" sz="2400" dirty="0">
                <a:latin typeface="Arial" charset="0"/>
                <a:ea typeface="Arial" charset="0"/>
                <a:cs typeface="Arial" charset="0"/>
              </a:rPr>
              <a:t> </a:t>
            </a:r>
            <a:r>
              <a:rPr lang="en-US" sz="2400" dirty="0" err="1">
                <a:latin typeface="Arial" charset="0"/>
                <a:ea typeface="Arial" charset="0"/>
                <a:cs typeface="Arial" charset="0"/>
              </a:rPr>
              <a:t>chất</a:t>
            </a:r>
            <a:r>
              <a:rPr lang="en-US" sz="2400" dirty="0">
                <a:latin typeface="Arial" charset="0"/>
                <a:ea typeface="Arial" charset="0"/>
                <a:cs typeface="Arial" charset="0"/>
              </a:rPr>
              <a:t> </a:t>
            </a:r>
            <a:r>
              <a:rPr lang="en-US" sz="2400" dirty="0" err="1">
                <a:latin typeface="Arial" charset="0"/>
                <a:ea typeface="Arial" charset="0"/>
                <a:cs typeface="Arial" charset="0"/>
              </a:rPr>
              <a:t>hữu</a:t>
            </a:r>
            <a:r>
              <a:rPr lang="en-US" sz="2400" dirty="0">
                <a:latin typeface="Arial" charset="0"/>
                <a:ea typeface="Arial" charset="0"/>
                <a:cs typeface="Arial" charset="0"/>
              </a:rPr>
              <a:t> </a:t>
            </a:r>
            <a:r>
              <a:rPr lang="en-US" sz="2400" dirty="0" err="1">
                <a:latin typeface="Arial" charset="0"/>
                <a:ea typeface="Arial" charset="0"/>
                <a:cs typeface="Arial" charset="0"/>
              </a:rPr>
              <a:t>cơ</a:t>
            </a:r>
            <a:r>
              <a:rPr lang="en-US" sz="2400" dirty="0">
                <a:latin typeface="Arial" charset="0"/>
                <a:ea typeface="Arial" charset="0"/>
                <a:cs typeface="Arial" charset="0"/>
              </a:rPr>
              <a:t> </a:t>
            </a:r>
            <a:r>
              <a:rPr lang="en-US" sz="2400" dirty="0" err="1">
                <a:latin typeface="Arial" charset="0"/>
                <a:ea typeface="Arial" charset="0"/>
                <a:cs typeface="Arial" charset="0"/>
              </a:rPr>
              <a:t>trong</a:t>
            </a:r>
            <a:r>
              <a:rPr lang="en-US" sz="2400" dirty="0">
                <a:latin typeface="Arial" charset="0"/>
                <a:ea typeface="Arial" charset="0"/>
                <a:cs typeface="Arial" charset="0"/>
              </a:rPr>
              <a:t> </a:t>
            </a:r>
            <a:r>
              <a:rPr lang="en-US" sz="2400" dirty="0" err="1">
                <a:latin typeface="Arial" charset="0"/>
                <a:ea typeface="Arial" charset="0"/>
                <a:cs typeface="Arial" charset="0"/>
              </a:rPr>
              <a:t>bùn</a:t>
            </a:r>
            <a:r>
              <a:rPr lang="en-US" sz="2400" dirty="0">
                <a:latin typeface="Arial" charset="0"/>
                <a:ea typeface="Arial" charset="0"/>
                <a:cs typeface="Arial" charset="0"/>
              </a:rPr>
              <a:t> </a:t>
            </a:r>
            <a:r>
              <a:rPr lang="en-US" sz="2400" dirty="0" err="1">
                <a:latin typeface="Arial" charset="0"/>
                <a:ea typeface="Arial" charset="0"/>
                <a:cs typeface="Arial" charset="0"/>
              </a:rPr>
              <a:t>thải</a:t>
            </a:r>
            <a:r>
              <a:rPr lang="en-US" sz="2400" dirty="0">
                <a:latin typeface="Arial" charset="0"/>
                <a:ea typeface="Arial" charset="0"/>
                <a:cs typeface="Arial" charset="0"/>
              </a:rPr>
              <a:t> </a:t>
            </a:r>
            <a:r>
              <a:rPr lang="en-US" sz="2400" dirty="0" err="1">
                <a:latin typeface="Arial" charset="0"/>
                <a:ea typeface="Arial" charset="0"/>
                <a:cs typeface="Arial" charset="0"/>
              </a:rPr>
              <a:t>của</a:t>
            </a:r>
            <a:r>
              <a:rPr lang="en-US" sz="2400" dirty="0">
                <a:latin typeface="Arial" charset="0"/>
                <a:ea typeface="Arial" charset="0"/>
                <a:cs typeface="Arial" charset="0"/>
              </a:rPr>
              <a:t> NT2 </a:t>
            </a:r>
            <a:r>
              <a:rPr lang="en-US" sz="2400" dirty="0" err="1">
                <a:latin typeface="Arial" charset="0"/>
                <a:ea typeface="Arial" charset="0"/>
                <a:cs typeface="Arial" charset="0"/>
              </a:rPr>
              <a:t>lại</a:t>
            </a:r>
            <a:r>
              <a:rPr lang="en-US" sz="2400" dirty="0">
                <a:latin typeface="Arial" charset="0"/>
                <a:ea typeface="Arial" charset="0"/>
                <a:cs typeface="Arial" charset="0"/>
              </a:rPr>
              <a:t> </a:t>
            </a:r>
            <a:r>
              <a:rPr lang="en-US" sz="2400" dirty="0" err="1">
                <a:latin typeface="Arial" charset="0"/>
                <a:ea typeface="Arial" charset="0"/>
                <a:cs typeface="Arial" charset="0"/>
              </a:rPr>
              <a:t>thấp</a:t>
            </a:r>
            <a:r>
              <a:rPr lang="en-US" sz="2400" dirty="0">
                <a:latin typeface="Arial" charset="0"/>
                <a:ea typeface="Arial" charset="0"/>
                <a:cs typeface="Arial" charset="0"/>
              </a:rPr>
              <a:t> </a:t>
            </a:r>
            <a:r>
              <a:rPr lang="en-US" sz="2400" dirty="0" err="1">
                <a:latin typeface="Arial" charset="0"/>
                <a:ea typeface="Arial" charset="0"/>
                <a:cs typeface="Arial" charset="0"/>
              </a:rPr>
              <a:t>hơn</a:t>
            </a:r>
            <a:r>
              <a:rPr lang="en-US" sz="2400" dirty="0">
                <a:latin typeface="Arial" charset="0"/>
                <a:ea typeface="Arial" charset="0"/>
                <a:cs typeface="Arial" charset="0"/>
              </a:rPr>
              <a:t> NT1 </a:t>
            </a:r>
            <a:r>
              <a:rPr lang="en-US" sz="2400" dirty="0" err="1">
                <a:latin typeface="Arial" charset="0"/>
                <a:ea typeface="Arial" charset="0"/>
                <a:cs typeface="Arial" charset="0"/>
              </a:rPr>
              <a:t>và</a:t>
            </a:r>
            <a:r>
              <a:rPr lang="en-US" sz="2400" dirty="0">
                <a:latin typeface="Arial" charset="0"/>
                <a:ea typeface="Arial" charset="0"/>
                <a:cs typeface="Arial" charset="0"/>
              </a:rPr>
              <a:t> </a:t>
            </a:r>
            <a:r>
              <a:rPr lang="en-US" sz="2400" dirty="0" smtClean="0">
                <a:latin typeface="Arial" charset="0"/>
                <a:ea typeface="Arial" charset="0"/>
                <a:cs typeface="Arial" charset="0"/>
              </a:rPr>
              <a:t>NT3 do </a:t>
            </a:r>
            <a:r>
              <a:rPr lang="en-US" sz="2400" dirty="0" err="1" smtClean="0">
                <a:latin typeface="Arial" charset="0"/>
                <a:ea typeface="Arial" charset="0"/>
                <a:cs typeface="Arial" charset="0"/>
              </a:rPr>
              <a:t>tảo</a:t>
            </a:r>
            <a:r>
              <a:rPr lang="en-US" sz="2400" dirty="0">
                <a:latin typeface="Arial" charset="0"/>
                <a:ea typeface="Arial" charset="0"/>
                <a:cs typeface="Arial" charset="0"/>
              </a:rPr>
              <a:t> </a:t>
            </a:r>
            <a:r>
              <a:rPr lang="en-US" sz="2400" dirty="0" err="1" smtClean="0">
                <a:latin typeface="Arial" charset="0"/>
                <a:ea typeface="Arial" charset="0"/>
                <a:cs typeface="Arial" charset="0"/>
              </a:rPr>
              <a:t>là</a:t>
            </a:r>
            <a:r>
              <a:rPr lang="en-US" sz="2400" dirty="0" smtClean="0">
                <a:latin typeface="Arial" charset="0"/>
                <a:ea typeface="Arial" charset="0"/>
                <a:cs typeface="Arial" charset="0"/>
              </a:rPr>
              <a:t> </a:t>
            </a:r>
            <a:r>
              <a:rPr lang="en-US" sz="2400" dirty="0" err="1">
                <a:latin typeface="Arial" charset="0"/>
                <a:ea typeface="Arial" charset="0"/>
                <a:cs typeface="Arial" charset="0"/>
              </a:rPr>
              <a:t>thức</a:t>
            </a:r>
            <a:r>
              <a:rPr lang="en-US" sz="2400" dirty="0">
                <a:latin typeface="Arial" charset="0"/>
                <a:ea typeface="Arial" charset="0"/>
                <a:cs typeface="Arial" charset="0"/>
              </a:rPr>
              <a:t> </a:t>
            </a:r>
            <a:r>
              <a:rPr lang="en-US" sz="2400" dirty="0" err="1" smtClean="0">
                <a:latin typeface="Arial" charset="0"/>
                <a:ea typeface="Arial" charset="0"/>
                <a:cs typeface="Arial" charset="0"/>
              </a:rPr>
              <a:t>ăn</a:t>
            </a:r>
            <a:r>
              <a:rPr lang="en-US" sz="2400" dirty="0">
                <a:latin typeface="Arial" charset="0"/>
                <a:ea typeface="Arial" charset="0"/>
                <a:cs typeface="Arial" charset="0"/>
              </a:rPr>
              <a:t> </a:t>
            </a:r>
            <a:r>
              <a:rPr lang="en-US" sz="2400" dirty="0" err="1" smtClean="0">
                <a:latin typeface="Arial" charset="0"/>
                <a:ea typeface="Arial" charset="0"/>
                <a:cs typeface="Arial" charset="0"/>
              </a:rPr>
              <a:t>của</a:t>
            </a:r>
            <a:r>
              <a:rPr lang="en-US" sz="2400" dirty="0" smtClean="0">
                <a:latin typeface="Arial" charset="0"/>
                <a:ea typeface="Arial" charset="0"/>
                <a:cs typeface="Arial" charset="0"/>
              </a:rPr>
              <a:t> </a:t>
            </a:r>
            <a:r>
              <a:rPr lang="en-US" sz="2400" dirty="0" err="1">
                <a:latin typeface="Arial" charset="0"/>
                <a:ea typeface="Arial" charset="0"/>
                <a:cs typeface="Arial" charset="0"/>
              </a:rPr>
              <a:t>copepoda</a:t>
            </a:r>
            <a:r>
              <a:rPr lang="en-US" sz="2400" dirty="0">
                <a:latin typeface="Arial" charset="0"/>
                <a:ea typeface="Arial" charset="0"/>
                <a:cs typeface="Arial" charset="0"/>
              </a:rPr>
              <a:t> </a:t>
            </a:r>
            <a:r>
              <a:rPr lang="en-US" sz="2400" dirty="0" err="1">
                <a:latin typeface="Arial" charset="0"/>
                <a:ea typeface="Arial" charset="0"/>
                <a:cs typeface="Arial" charset="0"/>
              </a:rPr>
              <a:t>nên</a:t>
            </a:r>
            <a:r>
              <a:rPr lang="en-US" sz="2400" dirty="0">
                <a:latin typeface="Arial" charset="0"/>
                <a:ea typeface="Arial" charset="0"/>
                <a:cs typeface="Arial" charset="0"/>
              </a:rPr>
              <a:t> </a:t>
            </a:r>
            <a:r>
              <a:rPr lang="en-US" sz="2400" dirty="0" err="1">
                <a:latin typeface="Arial" charset="0"/>
                <a:ea typeface="Arial" charset="0"/>
                <a:cs typeface="Arial" charset="0"/>
              </a:rPr>
              <a:t>chúng</a:t>
            </a:r>
            <a:r>
              <a:rPr lang="en-US" sz="2400" dirty="0">
                <a:latin typeface="Arial" charset="0"/>
                <a:ea typeface="Arial" charset="0"/>
                <a:cs typeface="Arial" charset="0"/>
              </a:rPr>
              <a:t> </a:t>
            </a:r>
            <a:r>
              <a:rPr lang="en-US" sz="2400" dirty="0" err="1">
                <a:latin typeface="Arial" charset="0"/>
                <a:ea typeface="Arial" charset="0"/>
                <a:cs typeface="Arial" charset="0"/>
              </a:rPr>
              <a:t>sẽ</a:t>
            </a:r>
            <a:r>
              <a:rPr lang="en-US" sz="2400" dirty="0">
                <a:latin typeface="Arial" charset="0"/>
                <a:ea typeface="Arial" charset="0"/>
                <a:cs typeface="Arial" charset="0"/>
              </a:rPr>
              <a:t> </a:t>
            </a:r>
            <a:r>
              <a:rPr lang="en-US" sz="2400" dirty="0" err="1">
                <a:latin typeface="Arial" charset="0"/>
                <a:ea typeface="Arial" charset="0"/>
                <a:cs typeface="Arial" charset="0"/>
              </a:rPr>
              <a:t>hạn</a:t>
            </a:r>
            <a:r>
              <a:rPr lang="en-US" sz="2400" dirty="0">
                <a:latin typeface="Arial" charset="0"/>
                <a:ea typeface="Arial" charset="0"/>
                <a:cs typeface="Arial" charset="0"/>
              </a:rPr>
              <a:t> </a:t>
            </a:r>
            <a:r>
              <a:rPr lang="en-US" sz="2400" dirty="0" err="1">
                <a:latin typeface="Arial" charset="0"/>
                <a:ea typeface="Arial" charset="0"/>
                <a:cs typeface="Arial" charset="0"/>
              </a:rPr>
              <a:t>chế</a:t>
            </a:r>
            <a:r>
              <a:rPr lang="en-US" sz="2400" dirty="0">
                <a:latin typeface="Arial" charset="0"/>
                <a:ea typeface="Arial" charset="0"/>
                <a:cs typeface="Arial" charset="0"/>
              </a:rPr>
              <a:t> </a:t>
            </a:r>
            <a:r>
              <a:rPr lang="en-US" sz="2400" dirty="0" err="1">
                <a:latin typeface="Arial" charset="0"/>
                <a:ea typeface="Arial" charset="0"/>
                <a:cs typeface="Arial" charset="0"/>
              </a:rPr>
              <a:t>sử</a:t>
            </a:r>
            <a:r>
              <a:rPr lang="en-US" sz="2400" dirty="0">
                <a:latin typeface="Arial" charset="0"/>
                <a:ea typeface="Arial" charset="0"/>
                <a:cs typeface="Arial" charset="0"/>
              </a:rPr>
              <a:t> </a:t>
            </a:r>
            <a:r>
              <a:rPr lang="en-US" sz="2400" dirty="0" err="1">
                <a:latin typeface="Arial" charset="0"/>
                <a:ea typeface="Arial" charset="0"/>
                <a:cs typeface="Arial" charset="0"/>
              </a:rPr>
              <a:t>dụng</a:t>
            </a:r>
            <a:r>
              <a:rPr lang="en-US" sz="2400" dirty="0">
                <a:latin typeface="Arial" charset="0"/>
                <a:ea typeface="Arial" charset="0"/>
                <a:cs typeface="Arial" charset="0"/>
              </a:rPr>
              <a:t> </a:t>
            </a:r>
            <a:r>
              <a:rPr lang="en-US" sz="2400" dirty="0" err="1">
                <a:latin typeface="Arial" charset="0"/>
                <a:ea typeface="Arial" charset="0"/>
                <a:cs typeface="Arial" charset="0"/>
              </a:rPr>
              <a:t>bùn</a:t>
            </a:r>
            <a:r>
              <a:rPr lang="en-US" sz="2400" dirty="0">
                <a:latin typeface="Arial" charset="0"/>
                <a:ea typeface="Arial" charset="0"/>
                <a:cs typeface="Arial" charset="0"/>
              </a:rPr>
              <a:t> </a:t>
            </a:r>
            <a:r>
              <a:rPr lang="en-US" sz="2400" dirty="0" err="1" smtClean="0">
                <a:latin typeface="Arial" charset="0"/>
                <a:ea typeface="Arial" charset="0"/>
                <a:cs typeface="Arial" charset="0"/>
              </a:rPr>
              <a:t>thải</a:t>
            </a:r>
            <a:endParaRPr lang="en-US" sz="2400" dirty="0">
              <a:latin typeface="Arial" charset="0"/>
              <a:ea typeface="Arial" charset="0"/>
              <a:cs typeface="Arial" charset="0"/>
            </a:endParaRPr>
          </a:p>
          <a:p>
            <a:pPr marL="285750" indent="-285750">
              <a:buFontTx/>
              <a:buChar char="-"/>
            </a:pPr>
            <a:endParaRPr lang="en-US" sz="2400" dirty="0" smtClean="0">
              <a:latin typeface="Arial" charset="0"/>
              <a:ea typeface="Arial" charset="0"/>
              <a:cs typeface="Arial" charset="0"/>
            </a:endParaRPr>
          </a:p>
        </p:txBody>
      </p:sp>
      <p:sp>
        <p:nvSpPr>
          <p:cNvPr id="8" name="Rectangle 5"/>
          <p:cNvSpPr>
            <a:spLocks noChangeArrowheads="1"/>
          </p:cNvSpPr>
          <p:nvPr/>
        </p:nvSpPr>
        <p:spPr bwMode="auto">
          <a:xfrm>
            <a:off x="2608288" y="404734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Chart 8"/>
          <p:cNvGraphicFramePr/>
          <p:nvPr>
            <p:extLst>
              <p:ext uri="{D42A27DB-BD31-4B8C-83A1-F6EECF244321}">
                <p14:modId xmlns:p14="http://schemas.microsoft.com/office/powerpoint/2010/main" val="1244915136"/>
              </p:ext>
            </p:extLst>
          </p:nvPr>
        </p:nvGraphicFramePr>
        <p:xfrm>
          <a:off x="1139252" y="3900312"/>
          <a:ext cx="6535712" cy="2721157"/>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6"/>
          <p:cNvSpPr>
            <a:spLocks noChangeArrowheads="1"/>
          </p:cNvSpPr>
          <p:nvPr/>
        </p:nvSpPr>
        <p:spPr bwMode="auto">
          <a:xfrm>
            <a:off x="2608288" y="685404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lide Number Placeholder 2"/>
          <p:cNvSpPr>
            <a:spLocks noGrp="1"/>
          </p:cNvSpPr>
          <p:nvPr>
            <p:ph type="sldNum" sz="quarter" idx="12"/>
          </p:nvPr>
        </p:nvSpPr>
        <p:spPr/>
        <p:txBody>
          <a:bodyPr/>
          <a:lstStyle/>
          <a:p>
            <a:fld id="{5D3FEEAC-6021-184A-936A-D26E75467C87}" type="slidenum">
              <a:rPr lang="en-US" smtClean="0"/>
              <a:t>43</a:t>
            </a:fld>
            <a:endParaRPr lang="en-US"/>
          </a:p>
        </p:txBody>
      </p:sp>
    </p:spTree>
    <p:extLst>
      <p:ext uri="{BB962C8B-B14F-4D97-AF65-F5344CB8AC3E}">
        <p14:creationId xmlns:p14="http://schemas.microsoft.com/office/powerpoint/2010/main" val="19233784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370"/>
            <a:ext cx="7886700" cy="533231"/>
          </a:xfrm>
        </p:spPr>
        <p:txBody>
          <a:bodyPr>
            <a:normAutofit/>
          </a:bodyPr>
          <a:lstStyle/>
          <a:p>
            <a:pPr algn="ctr"/>
            <a:r>
              <a:rPr lang="en-US" sz="2800" b="1" dirty="0" err="1" smtClean="0">
                <a:latin typeface="Arial" charset="0"/>
                <a:ea typeface="Arial" charset="0"/>
                <a:cs typeface="Arial" charset="0"/>
              </a:rPr>
              <a:t>Công</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nghệ</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copepoda</a:t>
            </a:r>
            <a:endParaRPr lang="en-US" sz="2800" b="1" dirty="0">
              <a:latin typeface="Arial" charset="0"/>
              <a:ea typeface="Arial" charset="0"/>
              <a:cs typeface="Arial" charset="0"/>
            </a:endParaRPr>
          </a:p>
        </p:txBody>
      </p:sp>
      <p:sp>
        <p:nvSpPr>
          <p:cNvPr id="3" name="Content Placeholder 2"/>
          <p:cNvSpPr>
            <a:spLocks noGrp="1"/>
          </p:cNvSpPr>
          <p:nvPr>
            <p:ph idx="1"/>
          </p:nvPr>
        </p:nvSpPr>
        <p:spPr>
          <a:xfrm>
            <a:off x="208926" y="1234833"/>
            <a:ext cx="8935074" cy="5281743"/>
          </a:xfrm>
        </p:spPr>
        <p:txBody>
          <a:bodyPr>
            <a:normAutofit/>
          </a:bodyPr>
          <a:lstStyle/>
          <a:p>
            <a:r>
              <a:rPr lang="en-US" sz="2400" dirty="0" err="1">
                <a:latin typeface="Arial" charset="0"/>
                <a:ea typeface="Arial" charset="0"/>
                <a:cs typeface="Arial" charset="0"/>
              </a:rPr>
              <a:t>C</a:t>
            </a:r>
            <a:r>
              <a:rPr lang="en-US" sz="2400" smtClean="0">
                <a:latin typeface="Arial" charset="0"/>
                <a:ea typeface="Arial" charset="0"/>
                <a:cs typeface="Arial" charset="0"/>
              </a:rPr>
              <a:t>opepoda </a:t>
            </a:r>
            <a:r>
              <a:rPr lang="en-US" sz="2400" dirty="0" err="1">
                <a:latin typeface="Arial" charset="0"/>
                <a:ea typeface="Arial" charset="0"/>
                <a:cs typeface="Arial" charset="0"/>
              </a:rPr>
              <a:t>bị</a:t>
            </a:r>
            <a:r>
              <a:rPr lang="en-US" sz="2400" dirty="0">
                <a:latin typeface="Arial" charset="0"/>
                <a:ea typeface="Arial" charset="0"/>
                <a:cs typeface="Arial" charset="0"/>
              </a:rPr>
              <a:t> </a:t>
            </a:r>
            <a:r>
              <a:rPr lang="en-US" sz="2400" dirty="0" err="1" smtClean="0">
                <a:latin typeface="Arial" charset="0"/>
                <a:ea typeface="Arial" charset="0"/>
                <a:cs typeface="Arial" charset="0"/>
              </a:rPr>
              <a:t>sốc</a:t>
            </a:r>
            <a:r>
              <a:rPr lang="en-US" sz="2400" dirty="0">
                <a:latin typeface="Arial" charset="0"/>
                <a:ea typeface="Arial" charset="0"/>
                <a:cs typeface="Arial" charset="0"/>
              </a:rPr>
              <a:t> </a:t>
            </a:r>
            <a:r>
              <a:rPr lang="en-US" sz="2400" dirty="0" smtClean="0">
                <a:latin typeface="Arial" charset="0"/>
                <a:ea typeface="Arial" charset="0"/>
                <a:cs typeface="Arial" charset="0"/>
              </a:rPr>
              <a:t>MT </a:t>
            </a:r>
            <a:r>
              <a:rPr lang="en-US" sz="2400" dirty="0" err="1">
                <a:latin typeface="Arial" charset="0"/>
                <a:ea typeface="Arial" charset="0"/>
                <a:cs typeface="Arial" charset="0"/>
              </a:rPr>
              <a:t>khi</a:t>
            </a:r>
            <a:r>
              <a:rPr lang="en-US" sz="2400" dirty="0">
                <a:latin typeface="Arial" charset="0"/>
                <a:ea typeface="Arial" charset="0"/>
                <a:cs typeface="Arial" charset="0"/>
              </a:rPr>
              <a:t> </a:t>
            </a:r>
            <a:r>
              <a:rPr lang="en-US" sz="2400" dirty="0" err="1">
                <a:latin typeface="Arial" charset="0"/>
                <a:ea typeface="Arial" charset="0"/>
                <a:cs typeface="Arial" charset="0"/>
              </a:rPr>
              <a:t>được</a:t>
            </a:r>
            <a:r>
              <a:rPr lang="en-US" sz="2400" dirty="0">
                <a:latin typeface="Arial" charset="0"/>
                <a:ea typeface="Arial" charset="0"/>
                <a:cs typeface="Arial" charset="0"/>
              </a:rPr>
              <a:t> </a:t>
            </a:r>
            <a:r>
              <a:rPr lang="en-US" sz="2400" dirty="0" err="1">
                <a:latin typeface="Arial" charset="0"/>
                <a:ea typeface="Arial" charset="0"/>
                <a:cs typeface="Arial" charset="0"/>
              </a:rPr>
              <a:t>chuyển</a:t>
            </a:r>
            <a:r>
              <a:rPr lang="en-US" sz="2400" dirty="0">
                <a:latin typeface="Arial" charset="0"/>
                <a:ea typeface="Arial" charset="0"/>
                <a:cs typeface="Arial" charset="0"/>
              </a:rPr>
              <a:t> </a:t>
            </a:r>
            <a:r>
              <a:rPr lang="en-US" sz="2400" dirty="0" err="1">
                <a:latin typeface="Arial" charset="0"/>
                <a:ea typeface="Arial" charset="0"/>
                <a:cs typeface="Arial" charset="0"/>
              </a:rPr>
              <a:t>từ</a:t>
            </a:r>
            <a:r>
              <a:rPr lang="en-US" sz="2400" dirty="0">
                <a:latin typeface="Arial" charset="0"/>
                <a:ea typeface="Arial" charset="0"/>
                <a:cs typeface="Arial" charset="0"/>
              </a:rPr>
              <a:t> </a:t>
            </a:r>
            <a:r>
              <a:rPr lang="en-US" sz="2400" dirty="0" smtClean="0">
                <a:latin typeface="Arial" charset="0"/>
                <a:ea typeface="Arial" charset="0"/>
                <a:cs typeface="Arial" charset="0"/>
              </a:rPr>
              <a:t>MT </a:t>
            </a:r>
            <a:r>
              <a:rPr lang="en-US" sz="2400" dirty="0" err="1" smtClean="0">
                <a:latin typeface="Arial" charset="0"/>
                <a:ea typeface="Arial" charset="0"/>
                <a:cs typeface="Arial" charset="0"/>
              </a:rPr>
              <a:t>nhân</a:t>
            </a:r>
            <a:r>
              <a:rPr lang="en-US" sz="2400" dirty="0" smtClean="0">
                <a:latin typeface="Arial" charset="0"/>
                <a:ea typeface="Arial" charset="0"/>
                <a:cs typeface="Arial" charset="0"/>
              </a:rPr>
              <a:t> </a:t>
            </a:r>
            <a:r>
              <a:rPr lang="en-US" sz="2400" dirty="0" err="1">
                <a:latin typeface="Arial" charset="0"/>
                <a:ea typeface="Arial" charset="0"/>
                <a:cs typeface="Arial" charset="0"/>
              </a:rPr>
              <a:t>giống</a:t>
            </a:r>
            <a:r>
              <a:rPr lang="en-US" sz="2400" dirty="0">
                <a:latin typeface="Arial" charset="0"/>
                <a:ea typeface="Arial" charset="0"/>
                <a:cs typeface="Arial" charset="0"/>
              </a:rPr>
              <a:t> sang </a:t>
            </a:r>
            <a:r>
              <a:rPr lang="en-US" sz="2400" dirty="0" smtClean="0">
                <a:latin typeface="Arial" charset="0"/>
                <a:ea typeface="Arial" charset="0"/>
                <a:cs typeface="Arial" charset="0"/>
              </a:rPr>
              <a:t>MT </a:t>
            </a:r>
            <a:r>
              <a:rPr lang="en-US" sz="2400" dirty="0" err="1" smtClean="0">
                <a:latin typeface="Arial" charset="0"/>
                <a:ea typeface="Arial" charset="0"/>
                <a:cs typeface="Arial" charset="0"/>
              </a:rPr>
              <a:t>nuôi</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bể</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bổ</a:t>
            </a:r>
            <a:r>
              <a:rPr lang="en-US" sz="2400" dirty="0" smtClean="0">
                <a:latin typeface="Arial" charset="0"/>
                <a:ea typeface="Arial" charset="0"/>
                <a:cs typeface="Arial" charset="0"/>
              </a:rPr>
              <a:t> </a:t>
            </a:r>
            <a:r>
              <a:rPr lang="en-US" sz="2400" dirty="0">
                <a:latin typeface="Arial" charset="0"/>
                <a:ea typeface="Arial" charset="0"/>
                <a:cs typeface="Arial" charset="0"/>
              </a:rPr>
              <a:t>sung </a:t>
            </a:r>
            <a:r>
              <a:rPr lang="en-US" sz="2400" dirty="0" err="1">
                <a:latin typeface="Arial" charset="0"/>
                <a:ea typeface="Arial" charset="0"/>
                <a:cs typeface="Arial" charset="0"/>
              </a:rPr>
              <a:t>bùn</a:t>
            </a:r>
            <a:r>
              <a:rPr lang="en-US" sz="2400" dirty="0">
                <a:latin typeface="Arial" charset="0"/>
                <a:ea typeface="Arial" charset="0"/>
                <a:cs typeface="Arial" charset="0"/>
              </a:rPr>
              <a:t> </a:t>
            </a:r>
            <a:r>
              <a:rPr lang="en-US" sz="2400" dirty="0" err="1" smtClean="0">
                <a:latin typeface="Arial" charset="0"/>
                <a:ea typeface="Arial" charset="0"/>
                <a:cs typeface="Arial" charset="0"/>
              </a:rPr>
              <a:t>thải</a:t>
            </a:r>
            <a:endParaRPr lang="en-US" sz="2400" dirty="0" smtClean="0">
              <a:latin typeface="Arial" charset="0"/>
              <a:ea typeface="Arial" charset="0"/>
              <a:cs typeface="Arial" charset="0"/>
            </a:endParaRPr>
          </a:p>
          <a:p>
            <a:r>
              <a:rPr lang="en-US" sz="2400" dirty="0" smtClean="0">
                <a:latin typeface="Arial" charset="0"/>
                <a:ea typeface="Arial" charset="0"/>
                <a:cs typeface="Arial" charset="0"/>
              </a:rPr>
              <a:t>NT2: </a:t>
            </a:r>
            <a:r>
              <a:rPr lang="en-US" sz="2400" dirty="0" err="1" smtClean="0">
                <a:latin typeface="Arial" charset="0"/>
                <a:ea typeface="Arial" charset="0"/>
                <a:cs typeface="Arial" charset="0"/>
              </a:rPr>
              <a:t>copepoda</a:t>
            </a:r>
            <a:r>
              <a:rPr lang="en-US" sz="2400" dirty="0" smtClean="0">
                <a:latin typeface="Arial" charset="0"/>
                <a:ea typeface="Arial" charset="0"/>
                <a:cs typeface="Arial" charset="0"/>
              </a:rPr>
              <a:t> </a:t>
            </a:r>
            <a:r>
              <a:rPr lang="en-US" sz="2400" dirty="0" err="1">
                <a:latin typeface="Arial" charset="0"/>
                <a:ea typeface="Arial" charset="0"/>
                <a:cs typeface="Arial" charset="0"/>
              </a:rPr>
              <a:t>tăng</a:t>
            </a:r>
            <a:r>
              <a:rPr lang="en-US" sz="2400" dirty="0">
                <a:latin typeface="Arial" charset="0"/>
                <a:ea typeface="Arial" charset="0"/>
                <a:cs typeface="Arial" charset="0"/>
              </a:rPr>
              <a:t> </a:t>
            </a:r>
            <a:r>
              <a:rPr lang="en-US" sz="2400" dirty="0" err="1">
                <a:latin typeface="Arial" charset="0"/>
                <a:ea typeface="Arial" charset="0"/>
                <a:cs typeface="Arial" charset="0"/>
              </a:rPr>
              <a:t>trưởng</a:t>
            </a:r>
            <a:r>
              <a:rPr lang="en-US" sz="2400" dirty="0">
                <a:latin typeface="Arial" charset="0"/>
                <a:ea typeface="Arial" charset="0"/>
                <a:cs typeface="Arial" charset="0"/>
              </a:rPr>
              <a:t> </a:t>
            </a:r>
            <a:r>
              <a:rPr lang="en-US" sz="2400" dirty="0" err="1" smtClean="0">
                <a:latin typeface="Arial" charset="0"/>
                <a:ea typeface="Arial" charset="0"/>
                <a:cs typeface="Arial" charset="0"/>
              </a:rPr>
              <a:t>mạnh</a:t>
            </a:r>
            <a:r>
              <a:rPr lang="en-US" sz="2400" dirty="0" smtClean="0">
                <a:latin typeface="Arial" charset="0"/>
                <a:ea typeface="Arial" charset="0"/>
                <a:cs typeface="Arial" charset="0"/>
              </a:rPr>
              <a:t> do </a:t>
            </a:r>
            <a:r>
              <a:rPr lang="en-US" sz="2400" dirty="0" err="1" smtClean="0">
                <a:latin typeface="Arial" charset="0"/>
                <a:ea typeface="Arial" charset="0"/>
                <a:cs typeface="Arial" charset="0"/>
              </a:rPr>
              <a:t>được</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bổ</a:t>
            </a:r>
            <a:r>
              <a:rPr lang="en-US" sz="2400" dirty="0" smtClean="0">
                <a:latin typeface="Arial" charset="0"/>
                <a:ea typeface="Arial" charset="0"/>
                <a:cs typeface="Arial" charset="0"/>
              </a:rPr>
              <a:t> sung </a:t>
            </a:r>
            <a:r>
              <a:rPr lang="en-US" sz="2400" dirty="0" err="1" smtClean="0">
                <a:latin typeface="Arial" charset="0"/>
                <a:ea typeface="Arial" charset="0"/>
                <a:cs typeface="Arial" charset="0"/>
              </a:rPr>
              <a:t>tảo</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tươi</a:t>
            </a:r>
            <a:endParaRPr lang="en-US" sz="2400" dirty="0" smtClean="0">
              <a:latin typeface="Arial" charset="0"/>
              <a:ea typeface="Arial" charset="0"/>
              <a:cs typeface="Arial" charset="0"/>
            </a:endParaRPr>
          </a:p>
          <a:p>
            <a:r>
              <a:rPr lang="en-US" sz="2400" dirty="0" err="1">
                <a:latin typeface="Arial" charset="0"/>
                <a:ea typeface="Arial" charset="0"/>
                <a:cs typeface="Arial" charset="0"/>
              </a:rPr>
              <a:t>N</a:t>
            </a:r>
            <a:r>
              <a:rPr lang="en-US" sz="2400" smtClean="0">
                <a:latin typeface="Arial" charset="0"/>
                <a:ea typeface="Arial" charset="0"/>
                <a:cs typeface="Arial" charset="0"/>
              </a:rPr>
              <a:t>ếu </a:t>
            </a:r>
            <a:r>
              <a:rPr lang="en-US" sz="2400" dirty="0" err="1">
                <a:latin typeface="Arial" charset="0"/>
                <a:ea typeface="Arial" charset="0"/>
                <a:cs typeface="Arial" charset="0"/>
              </a:rPr>
              <a:t>muốn</a:t>
            </a:r>
            <a:r>
              <a:rPr lang="en-US" sz="2400" dirty="0">
                <a:latin typeface="Arial" charset="0"/>
                <a:ea typeface="Arial" charset="0"/>
                <a:cs typeface="Arial" charset="0"/>
              </a:rPr>
              <a:t> </a:t>
            </a:r>
            <a:r>
              <a:rPr lang="en-US" sz="2400" dirty="0" err="1">
                <a:latin typeface="Arial" charset="0"/>
                <a:ea typeface="Arial" charset="0"/>
                <a:cs typeface="Arial" charset="0"/>
              </a:rPr>
              <a:t>nuôi</a:t>
            </a:r>
            <a:r>
              <a:rPr lang="en-US" sz="2400" dirty="0">
                <a:latin typeface="Arial" charset="0"/>
                <a:ea typeface="Arial" charset="0"/>
                <a:cs typeface="Arial" charset="0"/>
              </a:rPr>
              <a:t> </a:t>
            </a:r>
            <a:r>
              <a:rPr lang="en-US" sz="2400" dirty="0" err="1">
                <a:latin typeface="Arial" charset="0"/>
                <a:ea typeface="Arial" charset="0"/>
                <a:cs typeface="Arial" charset="0"/>
              </a:rPr>
              <a:t>copepoda</a:t>
            </a:r>
            <a:r>
              <a:rPr lang="en-US" sz="2400" dirty="0">
                <a:latin typeface="Arial" charset="0"/>
                <a:ea typeface="Arial" charset="0"/>
                <a:cs typeface="Arial" charset="0"/>
              </a:rPr>
              <a:t> </a:t>
            </a:r>
            <a:r>
              <a:rPr lang="en-US" sz="2400" dirty="0" err="1">
                <a:latin typeface="Arial" charset="0"/>
                <a:ea typeface="Arial" charset="0"/>
                <a:cs typeface="Arial" charset="0"/>
              </a:rPr>
              <a:t>bằng</a:t>
            </a:r>
            <a:r>
              <a:rPr lang="en-US" sz="2400" dirty="0">
                <a:latin typeface="Arial" charset="0"/>
                <a:ea typeface="Arial" charset="0"/>
                <a:cs typeface="Arial" charset="0"/>
              </a:rPr>
              <a:t> </a:t>
            </a:r>
            <a:r>
              <a:rPr lang="en-US" sz="2400" dirty="0" err="1">
                <a:latin typeface="Arial" charset="0"/>
                <a:ea typeface="Arial" charset="0"/>
                <a:cs typeface="Arial" charset="0"/>
              </a:rPr>
              <a:t>bùn</a:t>
            </a:r>
            <a:r>
              <a:rPr lang="en-US" sz="2400" dirty="0">
                <a:latin typeface="Arial" charset="0"/>
                <a:ea typeface="Arial" charset="0"/>
                <a:cs typeface="Arial" charset="0"/>
              </a:rPr>
              <a:t> </a:t>
            </a:r>
            <a:r>
              <a:rPr lang="en-US" sz="2400" dirty="0" err="1" smtClean="0">
                <a:latin typeface="Arial" charset="0"/>
                <a:ea typeface="Arial" charset="0"/>
                <a:cs typeface="Arial" charset="0"/>
              </a:rPr>
              <a:t>thải</a:t>
            </a:r>
            <a:r>
              <a:rPr lang="en-US" sz="2400" dirty="0">
                <a:latin typeface="Arial" charset="0"/>
                <a:ea typeface="Arial" charset="0"/>
                <a:cs typeface="Arial" charset="0"/>
              </a:rPr>
              <a:t> </a:t>
            </a:r>
            <a:r>
              <a:rPr lang="en-US" sz="2400" dirty="0" err="1" smtClean="0">
                <a:latin typeface="Arial" charset="0"/>
                <a:ea typeface="Arial" charset="0"/>
                <a:cs typeface="Arial" charset="0"/>
              </a:rPr>
              <a:t>nuôi</a:t>
            </a:r>
            <a:r>
              <a:rPr lang="en-US" sz="2400" dirty="0" smtClean="0">
                <a:latin typeface="Arial" charset="0"/>
                <a:ea typeface="Arial" charset="0"/>
                <a:cs typeface="Arial" charset="0"/>
              </a:rPr>
              <a:t> </a:t>
            </a:r>
            <a:r>
              <a:rPr lang="en-US" sz="2400" dirty="0" err="1">
                <a:latin typeface="Arial" charset="0"/>
                <a:ea typeface="Arial" charset="0"/>
                <a:cs typeface="Arial" charset="0"/>
              </a:rPr>
              <a:t>tôm</a:t>
            </a:r>
            <a:r>
              <a:rPr lang="en-US" sz="2400" dirty="0">
                <a:latin typeface="Arial" charset="0"/>
                <a:ea typeface="Arial" charset="0"/>
                <a:cs typeface="Arial" charset="0"/>
              </a:rPr>
              <a:t> </a:t>
            </a:r>
            <a:r>
              <a:rPr lang="en-US" sz="2400" dirty="0" err="1">
                <a:latin typeface="Arial" charset="0"/>
                <a:ea typeface="Arial" charset="0"/>
                <a:cs typeface="Arial" charset="0"/>
              </a:rPr>
              <a:t>thì</a:t>
            </a:r>
            <a:r>
              <a:rPr lang="en-US" sz="2400" dirty="0">
                <a:latin typeface="Arial" charset="0"/>
                <a:ea typeface="Arial" charset="0"/>
                <a:cs typeface="Arial" charset="0"/>
              </a:rPr>
              <a:t> </a:t>
            </a:r>
            <a:r>
              <a:rPr lang="en-US" sz="2400" dirty="0" err="1" smtClean="0">
                <a:latin typeface="Arial" charset="0"/>
                <a:ea typeface="Arial" charset="0"/>
                <a:cs typeface="Arial" charset="0"/>
              </a:rPr>
              <a:t>phải</a:t>
            </a:r>
            <a:r>
              <a:rPr lang="en-US" sz="2400" dirty="0" smtClean="0">
                <a:latin typeface="Arial" charset="0"/>
                <a:ea typeface="Arial" charset="0"/>
                <a:cs typeface="Arial" charset="0"/>
              </a:rPr>
              <a:t> </a:t>
            </a:r>
            <a:r>
              <a:rPr lang="en-US" sz="2400" dirty="0" err="1">
                <a:latin typeface="Arial" charset="0"/>
                <a:ea typeface="Arial" charset="0"/>
                <a:cs typeface="Arial" charset="0"/>
              </a:rPr>
              <a:t>bổ</a:t>
            </a:r>
            <a:r>
              <a:rPr lang="en-US" sz="2400" dirty="0">
                <a:latin typeface="Arial" charset="0"/>
                <a:ea typeface="Arial" charset="0"/>
                <a:cs typeface="Arial" charset="0"/>
              </a:rPr>
              <a:t> sung </a:t>
            </a:r>
            <a:r>
              <a:rPr lang="en-US" sz="2400" dirty="0" err="1">
                <a:latin typeface="Arial" charset="0"/>
                <a:ea typeface="Arial" charset="0"/>
                <a:cs typeface="Arial" charset="0"/>
              </a:rPr>
              <a:t>giống</a:t>
            </a:r>
            <a:r>
              <a:rPr lang="en-US" sz="2400" dirty="0">
                <a:latin typeface="Arial" charset="0"/>
                <a:ea typeface="Arial" charset="0"/>
                <a:cs typeface="Arial" charset="0"/>
              </a:rPr>
              <a:t> </a:t>
            </a:r>
            <a:r>
              <a:rPr lang="en-US" sz="2400" dirty="0" err="1" smtClean="0">
                <a:latin typeface="Arial" charset="0"/>
                <a:ea typeface="Arial" charset="0"/>
                <a:cs typeface="Arial" charset="0"/>
              </a:rPr>
              <a:t>copepoda</a:t>
            </a:r>
            <a:endParaRPr lang="en-US" sz="2400" dirty="0" smtClean="0">
              <a:latin typeface="Arial" charset="0"/>
              <a:ea typeface="Arial" charset="0"/>
              <a:cs typeface="Arial" charset="0"/>
            </a:endParaRPr>
          </a:p>
        </p:txBody>
      </p:sp>
      <p:sp>
        <p:nvSpPr>
          <p:cNvPr id="4" name="Rectangle 3"/>
          <p:cNvSpPr/>
          <p:nvPr/>
        </p:nvSpPr>
        <p:spPr>
          <a:xfrm>
            <a:off x="0" y="609601"/>
            <a:ext cx="9144000" cy="461665"/>
          </a:xfrm>
          <a:prstGeom prst="rect">
            <a:avLst/>
          </a:prstGeom>
        </p:spPr>
        <p:txBody>
          <a:bodyPr wrap="square">
            <a:spAutoFit/>
          </a:bodyPr>
          <a:lstStyle/>
          <a:p>
            <a:r>
              <a:rPr lang="en-US" sz="2400" b="1" smtClean="0">
                <a:latin typeface="Arial" charset="0"/>
                <a:ea typeface="Arial" charset="0"/>
                <a:cs typeface="Arial" charset="0"/>
              </a:rPr>
              <a:t>  Biến </a:t>
            </a:r>
            <a:r>
              <a:rPr lang="en-US" sz="2400" b="1" dirty="0" err="1">
                <a:latin typeface="Arial" charset="0"/>
                <a:ea typeface="Arial" charset="0"/>
                <a:cs typeface="Arial" charset="0"/>
              </a:rPr>
              <a:t>động</a:t>
            </a:r>
            <a:r>
              <a:rPr lang="en-US" sz="2400" b="1" dirty="0">
                <a:latin typeface="Arial" charset="0"/>
                <a:ea typeface="Arial" charset="0"/>
                <a:cs typeface="Arial" charset="0"/>
              </a:rPr>
              <a:t> </a:t>
            </a:r>
            <a:r>
              <a:rPr lang="en-US" sz="2400" b="1" dirty="0" err="1">
                <a:latin typeface="Arial" charset="0"/>
                <a:ea typeface="Arial" charset="0"/>
                <a:cs typeface="Arial" charset="0"/>
              </a:rPr>
              <a:t>thành</a:t>
            </a:r>
            <a:r>
              <a:rPr lang="en-US" sz="2400" b="1" dirty="0">
                <a:latin typeface="Arial" charset="0"/>
                <a:ea typeface="Arial" charset="0"/>
                <a:cs typeface="Arial" charset="0"/>
              </a:rPr>
              <a:t> </a:t>
            </a:r>
            <a:r>
              <a:rPr lang="en-US" sz="2400" b="1" dirty="0" err="1">
                <a:latin typeface="Arial" charset="0"/>
                <a:ea typeface="Arial" charset="0"/>
                <a:cs typeface="Arial" charset="0"/>
              </a:rPr>
              <a:t>phần</a:t>
            </a:r>
            <a:r>
              <a:rPr lang="en-US" sz="2400" b="1" dirty="0">
                <a:latin typeface="Arial" charset="0"/>
                <a:ea typeface="Arial" charset="0"/>
                <a:cs typeface="Arial" charset="0"/>
              </a:rPr>
              <a:t> </a:t>
            </a:r>
            <a:r>
              <a:rPr lang="en-US" sz="2400" b="1" dirty="0" err="1">
                <a:latin typeface="Arial" charset="0"/>
                <a:ea typeface="Arial" charset="0"/>
                <a:cs typeface="Arial" charset="0"/>
              </a:rPr>
              <a:t>copepoda</a:t>
            </a:r>
            <a:r>
              <a:rPr lang="en-US" sz="2400" b="1" dirty="0">
                <a:latin typeface="Arial" charset="0"/>
                <a:ea typeface="Arial" charset="0"/>
                <a:cs typeface="Arial" charset="0"/>
              </a:rPr>
              <a:t> </a:t>
            </a:r>
            <a:r>
              <a:rPr lang="en-US" sz="2400" b="1" dirty="0" err="1" smtClean="0">
                <a:latin typeface="Arial" charset="0"/>
                <a:ea typeface="Arial" charset="0"/>
                <a:cs typeface="Arial" charset="0"/>
              </a:rPr>
              <a:t>và</a:t>
            </a:r>
            <a:r>
              <a:rPr lang="en-US" sz="2400" b="1" dirty="0" smtClean="0">
                <a:latin typeface="Arial" charset="0"/>
                <a:ea typeface="Arial" charset="0"/>
                <a:cs typeface="Arial" charset="0"/>
              </a:rPr>
              <a:t> </a:t>
            </a:r>
            <a:r>
              <a:rPr lang="en-US" sz="2400" b="1" dirty="0" err="1">
                <a:latin typeface="Arial" charset="0"/>
                <a:ea typeface="Arial" charset="0"/>
                <a:cs typeface="Arial" charset="0"/>
              </a:rPr>
              <a:t>khả</a:t>
            </a:r>
            <a:r>
              <a:rPr lang="en-US" sz="2400" b="1" dirty="0">
                <a:latin typeface="Arial" charset="0"/>
                <a:ea typeface="Arial" charset="0"/>
                <a:cs typeface="Arial" charset="0"/>
              </a:rPr>
              <a:t> </a:t>
            </a:r>
            <a:r>
              <a:rPr lang="en-US" sz="2400" b="1" dirty="0" err="1">
                <a:latin typeface="Arial" charset="0"/>
                <a:ea typeface="Arial" charset="0"/>
                <a:cs typeface="Arial" charset="0"/>
              </a:rPr>
              <a:t>năng</a:t>
            </a:r>
            <a:r>
              <a:rPr lang="en-US" sz="2400" b="1" dirty="0">
                <a:latin typeface="Arial" charset="0"/>
                <a:ea typeface="Arial" charset="0"/>
                <a:cs typeface="Arial" charset="0"/>
              </a:rPr>
              <a:t> </a:t>
            </a:r>
            <a:r>
              <a:rPr lang="en-US" sz="2400" b="1" dirty="0" err="1">
                <a:latin typeface="Arial" charset="0"/>
                <a:ea typeface="Arial" charset="0"/>
                <a:cs typeface="Arial" charset="0"/>
              </a:rPr>
              <a:t>xử</a:t>
            </a:r>
            <a:r>
              <a:rPr lang="en-US" sz="2400" b="1" dirty="0">
                <a:latin typeface="Arial" charset="0"/>
                <a:ea typeface="Arial" charset="0"/>
                <a:cs typeface="Arial" charset="0"/>
              </a:rPr>
              <a:t> </a:t>
            </a:r>
            <a:r>
              <a:rPr lang="en-US" sz="2400" b="1" dirty="0" err="1">
                <a:latin typeface="Arial" charset="0"/>
                <a:ea typeface="Arial" charset="0"/>
                <a:cs typeface="Arial" charset="0"/>
              </a:rPr>
              <a:t>lý</a:t>
            </a:r>
            <a:r>
              <a:rPr lang="en-US" sz="2400" b="1" dirty="0">
                <a:latin typeface="Arial" charset="0"/>
                <a:ea typeface="Arial" charset="0"/>
                <a:cs typeface="Arial" charset="0"/>
              </a:rPr>
              <a:t> </a:t>
            </a:r>
            <a:r>
              <a:rPr lang="en-US" sz="2400" b="1" dirty="0" err="1">
                <a:latin typeface="Arial" charset="0"/>
                <a:ea typeface="Arial" charset="0"/>
                <a:cs typeface="Arial" charset="0"/>
              </a:rPr>
              <a:t>bùn</a:t>
            </a:r>
            <a:r>
              <a:rPr lang="en-US" sz="2400" b="1" dirty="0">
                <a:latin typeface="Arial" charset="0"/>
                <a:ea typeface="Arial" charset="0"/>
                <a:cs typeface="Arial" charset="0"/>
              </a:rPr>
              <a:t> </a:t>
            </a:r>
            <a:r>
              <a:rPr lang="en-US" sz="2400" b="1" dirty="0" err="1">
                <a:latin typeface="Arial" charset="0"/>
                <a:ea typeface="Arial" charset="0"/>
                <a:cs typeface="Arial" charset="0"/>
              </a:rPr>
              <a:t>thải</a:t>
            </a:r>
            <a:r>
              <a:rPr lang="en-US" sz="2400" b="1" dirty="0">
                <a:latin typeface="Arial" charset="0"/>
                <a:ea typeface="Arial" charset="0"/>
                <a:cs typeface="Arial" charset="0"/>
              </a:rPr>
              <a:t> </a:t>
            </a:r>
          </a:p>
        </p:txBody>
      </p:sp>
      <p:sp>
        <p:nvSpPr>
          <p:cNvPr id="5" name="Rectangle 42"/>
          <p:cNvSpPr>
            <a:spLocks noChangeArrowheads="1"/>
          </p:cNvSpPr>
          <p:nvPr/>
        </p:nvSpPr>
        <p:spPr bwMode="auto">
          <a:xfrm>
            <a:off x="4152276" y="160449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6" name="Group 5"/>
          <p:cNvGrpSpPr/>
          <p:nvPr/>
        </p:nvGrpSpPr>
        <p:grpSpPr>
          <a:xfrm>
            <a:off x="1828801" y="3669608"/>
            <a:ext cx="4857115" cy="3010535"/>
            <a:chOff x="956747" y="119353"/>
            <a:chExt cx="5943600" cy="3779520"/>
          </a:xfrm>
        </p:grpSpPr>
        <p:grpSp>
          <p:nvGrpSpPr>
            <p:cNvPr id="7" name="Group 6"/>
            <p:cNvGrpSpPr/>
            <p:nvPr/>
          </p:nvGrpSpPr>
          <p:grpSpPr>
            <a:xfrm>
              <a:off x="956747" y="119353"/>
              <a:ext cx="5943600" cy="3779520"/>
              <a:chOff x="956747" y="119353"/>
              <a:chExt cx="5943600" cy="3779520"/>
            </a:xfrm>
          </p:grpSpPr>
          <p:grpSp>
            <p:nvGrpSpPr>
              <p:cNvPr id="9" name="Group 8"/>
              <p:cNvGrpSpPr/>
              <p:nvPr/>
            </p:nvGrpSpPr>
            <p:grpSpPr>
              <a:xfrm>
                <a:off x="956747" y="119353"/>
                <a:ext cx="5943600" cy="3779520"/>
                <a:chOff x="956747" y="119353"/>
                <a:chExt cx="5943600" cy="3779520"/>
              </a:xfrm>
            </p:grpSpPr>
            <p:grpSp>
              <p:nvGrpSpPr>
                <p:cNvPr id="11" name="Group 10"/>
                <p:cNvGrpSpPr/>
                <p:nvPr/>
              </p:nvGrpSpPr>
              <p:grpSpPr>
                <a:xfrm>
                  <a:off x="956747" y="119353"/>
                  <a:ext cx="5943600" cy="3779520"/>
                  <a:chOff x="956747" y="119353"/>
                  <a:chExt cx="5943600" cy="3779520"/>
                </a:xfrm>
              </p:grpSpPr>
              <p:grpSp>
                <p:nvGrpSpPr>
                  <p:cNvPr id="13" name="Group 12"/>
                  <p:cNvGrpSpPr/>
                  <p:nvPr/>
                </p:nvGrpSpPr>
                <p:grpSpPr>
                  <a:xfrm>
                    <a:off x="956747" y="119353"/>
                    <a:ext cx="5943600" cy="3779520"/>
                    <a:chOff x="956747" y="119353"/>
                    <a:chExt cx="5943600" cy="3779520"/>
                  </a:xfrm>
                </p:grpSpPr>
                <p:grpSp>
                  <p:nvGrpSpPr>
                    <p:cNvPr id="15" name="Group 14"/>
                    <p:cNvGrpSpPr/>
                    <p:nvPr/>
                  </p:nvGrpSpPr>
                  <p:grpSpPr>
                    <a:xfrm>
                      <a:off x="956747" y="119353"/>
                      <a:ext cx="5943600" cy="3779520"/>
                      <a:chOff x="956747" y="119353"/>
                      <a:chExt cx="5943600" cy="3779520"/>
                    </a:xfrm>
                  </p:grpSpPr>
                  <p:grpSp>
                    <p:nvGrpSpPr>
                      <p:cNvPr id="17" name="Group 16"/>
                      <p:cNvGrpSpPr/>
                      <p:nvPr/>
                    </p:nvGrpSpPr>
                    <p:grpSpPr>
                      <a:xfrm>
                        <a:off x="956747" y="119353"/>
                        <a:ext cx="5943600" cy="3779520"/>
                        <a:chOff x="956747" y="119353"/>
                        <a:chExt cx="5943600" cy="3779520"/>
                      </a:xfrm>
                    </p:grpSpPr>
                    <p:grpSp>
                      <p:nvGrpSpPr>
                        <p:cNvPr id="19" name="Group 18"/>
                        <p:cNvGrpSpPr/>
                        <p:nvPr/>
                      </p:nvGrpSpPr>
                      <p:grpSpPr>
                        <a:xfrm>
                          <a:off x="956747" y="119353"/>
                          <a:ext cx="5943600" cy="3779520"/>
                          <a:chOff x="956747" y="119353"/>
                          <a:chExt cx="5943600" cy="3779520"/>
                        </a:xfrm>
                      </p:grpSpPr>
                      <p:grpSp>
                        <p:nvGrpSpPr>
                          <p:cNvPr id="21" name="Group 20"/>
                          <p:cNvGrpSpPr/>
                          <p:nvPr/>
                        </p:nvGrpSpPr>
                        <p:grpSpPr>
                          <a:xfrm>
                            <a:off x="956747" y="119353"/>
                            <a:ext cx="5943600" cy="3779520"/>
                            <a:chOff x="956747" y="119353"/>
                            <a:chExt cx="5943600" cy="3779520"/>
                          </a:xfrm>
                        </p:grpSpPr>
                        <p:grpSp>
                          <p:nvGrpSpPr>
                            <p:cNvPr id="23" name="Group 22"/>
                            <p:cNvGrpSpPr/>
                            <p:nvPr/>
                          </p:nvGrpSpPr>
                          <p:grpSpPr>
                            <a:xfrm>
                              <a:off x="956747" y="119353"/>
                              <a:ext cx="5943600" cy="3779520"/>
                              <a:chOff x="956747" y="119353"/>
                              <a:chExt cx="5943600" cy="3779520"/>
                            </a:xfrm>
                          </p:grpSpPr>
                          <p:grpSp>
                            <p:nvGrpSpPr>
                              <p:cNvPr id="25" name="Group 24"/>
                              <p:cNvGrpSpPr/>
                              <p:nvPr/>
                            </p:nvGrpSpPr>
                            <p:grpSpPr>
                              <a:xfrm>
                                <a:off x="956747" y="119353"/>
                                <a:ext cx="5943600" cy="3779520"/>
                                <a:chOff x="956747" y="119353"/>
                                <a:chExt cx="5943600" cy="3779520"/>
                              </a:xfrm>
                            </p:grpSpPr>
                            <p:grpSp>
                              <p:nvGrpSpPr>
                                <p:cNvPr id="27" name="Group 26"/>
                                <p:cNvGrpSpPr/>
                                <p:nvPr/>
                              </p:nvGrpSpPr>
                              <p:grpSpPr>
                                <a:xfrm>
                                  <a:off x="956747" y="119353"/>
                                  <a:ext cx="5943600" cy="3779520"/>
                                  <a:chOff x="956747" y="119353"/>
                                  <a:chExt cx="5943600" cy="3779520"/>
                                </a:xfrm>
                              </p:grpSpPr>
                              <p:grpSp>
                                <p:nvGrpSpPr>
                                  <p:cNvPr id="29" name="Group 28"/>
                                  <p:cNvGrpSpPr/>
                                  <p:nvPr/>
                                </p:nvGrpSpPr>
                                <p:grpSpPr>
                                  <a:xfrm>
                                    <a:off x="956747" y="119353"/>
                                    <a:ext cx="5943600" cy="3779520"/>
                                    <a:chOff x="956747" y="119353"/>
                                    <a:chExt cx="5943600" cy="3779520"/>
                                  </a:xfrm>
                                </p:grpSpPr>
                                <p:grpSp>
                                  <p:nvGrpSpPr>
                                    <p:cNvPr id="31" name="Group 30"/>
                                    <p:cNvGrpSpPr/>
                                    <p:nvPr/>
                                  </p:nvGrpSpPr>
                                  <p:grpSpPr>
                                    <a:xfrm>
                                      <a:off x="956747" y="119353"/>
                                      <a:ext cx="5943600" cy="3779520"/>
                                      <a:chOff x="956747" y="119353"/>
                                      <a:chExt cx="5943600" cy="3779520"/>
                                    </a:xfrm>
                                  </p:grpSpPr>
                                  <p:grpSp>
                                    <p:nvGrpSpPr>
                                      <p:cNvPr id="33" name="Group 32"/>
                                      <p:cNvGrpSpPr/>
                                      <p:nvPr/>
                                    </p:nvGrpSpPr>
                                    <p:grpSpPr>
                                      <a:xfrm>
                                        <a:off x="956747" y="119353"/>
                                        <a:ext cx="5943600" cy="3779520"/>
                                        <a:chOff x="956747" y="119353"/>
                                        <a:chExt cx="5943600" cy="3779520"/>
                                      </a:xfrm>
                                    </p:grpSpPr>
                                    <p:grpSp>
                                      <p:nvGrpSpPr>
                                        <p:cNvPr id="35" name="Group 34"/>
                                        <p:cNvGrpSpPr/>
                                        <p:nvPr/>
                                      </p:nvGrpSpPr>
                                      <p:grpSpPr>
                                        <a:xfrm>
                                          <a:off x="956747" y="119353"/>
                                          <a:ext cx="5943600" cy="3779520"/>
                                          <a:chOff x="956747" y="119353"/>
                                          <a:chExt cx="5943600" cy="3779520"/>
                                        </a:xfrm>
                                      </p:grpSpPr>
                                      <p:grpSp>
                                        <p:nvGrpSpPr>
                                          <p:cNvPr id="37" name="Group 36"/>
                                          <p:cNvGrpSpPr/>
                                          <p:nvPr/>
                                        </p:nvGrpSpPr>
                                        <p:grpSpPr>
                                          <a:xfrm>
                                            <a:off x="956747" y="119353"/>
                                            <a:ext cx="5943600" cy="3779520"/>
                                            <a:chOff x="956747" y="119353"/>
                                            <a:chExt cx="5943600" cy="3779520"/>
                                          </a:xfrm>
                                        </p:grpSpPr>
                                        <p:grpSp>
                                          <p:nvGrpSpPr>
                                            <p:cNvPr id="39" name="Group 38"/>
                                            <p:cNvGrpSpPr/>
                                            <p:nvPr/>
                                          </p:nvGrpSpPr>
                                          <p:grpSpPr>
                                            <a:xfrm>
                                              <a:off x="956747" y="119353"/>
                                              <a:ext cx="5943600" cy="3779520"/>
                                              <a:chOff x="956747" y="119353"/>
                                              <a:chExt cx="5943600" cy="3779520"/>
                                            </a:xfrm>
                                          </p:grpSpPr>
                                          <p:grpSp>
                                            <p:nvGrpSpPr>
                                              <p:cNvPr id="41" name="Group 40"/>
                                              <p:cNvGrpSpPr/>
                                              <p:nvPr/>
                                            </p:nvGrpSpPr>
                                            <p:grpSpPr>
                                              <a:xfrm>
                                                <a:off x="956747" y="119353"/>
                                                <a:ext cx="5943600" cy="3779520"/>
                                                <a:chOff x="956747" y="119353"/>
                                                <a:chExt cx="5943600" cy="3779520"/>
                                              </a:xfrm>
                                            </p:grpSpPr>
                                            <p:grpSp>
                                              <p:nvGrpSpPr>
                                                <p:cNvPr id="43" name="Group 42"/>
                                                <p:cNvGrpSpPr/>
                                                <p:nvPr/>
                                              </p:nvGrpSpPr>
                                              <p:grpSpPr>
                                                <a:xfrm>
                                                  <a:off x="956747" y="119353"/>
                                                  <a:ext cx="5943600" cy="3779520"/>
                                                  <a:chOff x="956747" y="119353"/>
                                                  <a:chExt cx="5943600" cy="3779520"/>
                                                </a:xfrm>
                                              </p:grpSpPr>
                                              <p:graphicFrame>
                                                <p:nvGraphicFramePr>
                                                  <p:cNvPr id="45" name="Chart 44"/>
                                                  <p:cNvGraphicFramePr/>
                                                  <p:nvPr/>
                                                </p:nvGraphicFramePr>
                                                <p:xfrm>
                                                  <a:off x="956747" y="119353"/>
                                                  <a:ext cx="5943600" cy="3779520"/>
                                                </p:xfrm>
                                                <a:graphic>
                                                  <a:graphicData uri="http://schemas.openxmlformats.org/drawingml/2006/chart">
                                                    <c:chart xmlns:c="http://schemas.openxmlformats.org/drawingml/2006/chart" xmlns:r="http://schemas.openxmlformats.org/officeDocument/2006/relationships" r:id="rId2"/>
                                                  </a:graphicData>
                                                </a:graphic>
                                              </p:graphicFrame>
                                              <p:sp>
                                                <p:nvSpPr>
                                                  <p:cNvPr id="46" name="Text Box 1"/>
                                                  <p:cNvSpPr txBox="1"/>
                                                  <p:nvPr/>
                                                </p:nvSpPr>
                                                <p:spPr>
                                                  <a:xfrm>
                                                    <a:off x="1333500" y="2667000"/>
                                                    <a:ext cx="259080" cy="243840"/>
                                                  </a:xfrm>
                                                  <a:prstGeom prst="rect">
                                                    <a:avLst/>
                                                  </a:prstGeom>
                                                  <a:ln>
                                                    <a:noFill/>
                                                  </a:ln>
                                                </p:spPr>
                                                <p:txBody>
                                                  <a:bodyPr wrap="square" rtlCol="0"/>
                                                  <a:lstStyle/>
                                                  <a:p>
                                                    <a:pPr marL="0" marR="0">
                                                      <a:spcBef>
                                                        <a:spcPts val="0"/>
                                                      </a:spcBef>
                                                      <a:spcAft>
                                                        <a:spcPts val="0"/>
                                                      </a:spcAft>
                                                    </a:pPr>
                                                    <a:r>
                                                      <a:rPr lang="en-US" sz="1100">
                                                        <a:effectLst/>
                                                        <a:latin typeface="Arial" charset="0"/>
                                                        <a:ea typeface="Arial" charset="0"/>
                                                        <a:cs typeface="Times New Roman" charset="0"/>
                                                      </a:rPr>
                                                      <a:t>a</a:t>
                                                    </a:r>
                                                    <a:endParaRPr lang="en-US" sz="1200">
                                                      <a:effectLst/>
                                                      <a:latin typeface="Times New Roman" charset="0"/>
                                                      <a:ea typeface="Arial" charset="0"/>
                                                    </a:endParaRPr>
                                                  </a:p>
                                                </p:txBody>
                                              </p:sp>
                                            </p:grpSp>
                                            <p:sp>
                                              <p:nvSpPr>
                                                <p:cNvPr id="44" name="Text Box 1"/>
                                                <p:cNvSpPr txBox="1"/>
                                                <p:nvPr/>
                                              </p:nvSpPr>
                                              <p:spPr>
                                                <a:xfrm>
                                                  <a:off x="1485900" y="2758440"/>
                                                  <a:ext cx="259080" cy="243840"/>
                                                </a:xfrm>
                                                <a:prstGeom prst="rect">
                                                  <a:avLst/>
                                                </a:prstGeom>
                                                <a:ln>
                                                  <a:noFill/>
                                                </a:ln>
                                              </p:spPr>
                                              <p:txBody>
                                                <a:bodyPr wrap="square" rtlCol="0"/>
                                                <a:lstStyle/>
                                                <a:p>
                                                  <a:pPr marL="0" marR="0">
                                                    <a:spcBef>
                                                      <a:spcPts val="0"/>
                                                    </a:spcBef>
                                                    <a:spcAft>
                                                      <a:spcPts val="0"/>
                                                    </a:spcAft>
                                                  </a:pPr>
                                                  <a:r>
                                                    <a:rPr lang="en-US" sz="1100">
                                                      <a:effectLst/>
                                                      <a:latin typeface="Arial" charset="0"/>
                                                      <a:ea typeface="Arial" charset="0"/>
                                                      <a:cs typeface="Times New Roman" charset="0"/>
                                                    </a:rPr>
                                                    <a:t>a</a:t>
                                                  </a:r>
                                                  <a:endParaRPr lang="en-US" sz="1200">
                                                    <a:effectLst/>
                                                    <a:latin typeface="Times New Roman" charset="0"/>
                                                    <a:ea typeface="Arial" charset="0"/>
                                                  </a:endParaRPr>
                                                </a:p>
                                              </p:txBody>
                                            </p:sp>
                                          </p:grpSp>
                                          <p:sp>
                                            <p:nvSpPr>
                                              <p:cNvPr id="42" name="Text Box 1"/>
                                              <p:cNvSpPr txBox="1"/>
                                              <p:nvPr/>
                                            </p:nvSpPr>
                                            <p:spPr>
                                              <a:xfrm>
                                                <a:off x="1554480" y="2895600"/>
                                                <a:ext cx="259080" cy="243840"/>
                                              </a:xfrm>
                                              <a:prstGeom prst="rect">
                                                <a:avLst/>
                                              </a:prstGeom>
                                              <a:ln>
                                                <a:noFill/>
                                              </a:ln>
                                            </p:spPr>
                                            <p:txBody>
                                              <a:bodyPr wrap="square" rtlCol="0"/>
                                              <a:lstStyle/>
                                              <a:p>
                                                <a:pPr marL="0" marR="0">
                                                  <a:spcBef>
                                                    <a:spcPts val="0"/>
                                                  </a:spcBef>
                                                  <a:spcAft>
                                                    <a:spcPts val="0"/>
                                                  </a:spcAft>
                                                </a:pPr>
                                                <a:r>
                                                  <a:rPr lang="en-US" sz="1100">
                                                    <a:effectLst/>
                                                    <a:latin typeface="Arial" charset="0"/>
                                                    <a:ea typeface="Arial" charset="0"/>
                                                    <a:cs typeface="Times New Roman" charset="0"/>
                                                  </a:rPr>
                                                  <a:t>a</a:t>
                                                </a:r>
                                                <a:endParaRPr lang="en-US" sz="1200">
                                                  <a:effectLst/>
                                                  <a:latin typeface="Times New Roman" charset="0"/>
                                                  <a:ea typeface="Arial" charset="0"/>
                                                </a:endParaRPr>
                                              </a:p>
                                            </p:txBody>
                                          </p:sp>
                                        </p:grpSp>
                                        <p:sp>
                                          <p:nvSpPr>
                                            <p:cNvPr id="40" name="Text Box 1"/>
                                            <p:cNvSpPr txBox="1"/>
                                            <p:nvPr/>
                                          </p:nvSpPr>
                                          <p:spPr>
                                            <a:xfrm>
                                              <a:off x="1958340" y="2758440"/>
                                              <a:ext cx="259080" cy="243840"/>
                                            </a:xfrm>
                                            <a:prstGeom prst="rect">
                                              <a:avLst/>
                                            </a:prstGeom>
                                            <a:ln>
                                              <a:noFill/>
                                            </a:ln>
                                          </p:spPr>
                                          <p:txBody>
                                            <a:bodyPr wrap="square" rtlCol="0"/>
                                            <a:lstStyle/>
                                            <a:p>
                                              <a:pPr marL="0" marR="0">
                                                <a:spcBef>
                                                  <a:spcPts val="0"/>
                                                </a:spcBef>
                                                <a:spcAft>
                                                  <a:spcPts val="0"/>
                                                </a:spcAft>
                                              </a:pPr>
                                              <a:r>
                                                <a:rPr lang="en-US" sz="1100">
                                                  <a:effectLst/>
                                                  <a:latin typeface="Arial" charset="0"/>
                                                  <a:ea typeface="Arial" charset="0"/>
                                                  <a:cs typeface="Times New Roman" charset="0"/>
                                                </a:rPr>
                                                <a:t>a</a:t>
                                              </a:r>
                                              <a:endParaRPr lang="en-US" sz="1200">
                                                <a:effectLst/>
                                                <a:latin typeface="Times New Roman" charset="0"/>
                                                <a:ea typeface="Arial" charset="0"/>
                                              </a:endParaRPr>
                                            </a:p>
                                          </p:txBody>
                                        </p:sp>
                                      </p:grpSp>
                                      <p:sp>
                                        <p:nvSpPr>
                                          <p:cNvPr id="38" name="Text Box 1"/>
                                          <p:cNvSpPr txBox="1"/>
                                          <p:nvPr/>
                                        </p:nvSpPr>
                                        <p:spPr>
                                          <a:xfrm>
                                            <a:off x="2087880" y="2758440"/>
                                            <a:ext cx="259080" cy="243840"/>
                                          </a:xfrm>
                                          <a:prstGeom prst="rect">
                                            <a:avLst/>
                                          </a:prstGeom>
                                          <a:ln>
                                            <a:noFill/>
                                          </a:ln>
                                        </p:spPr>
                                        <p:txBody>
                                          <a:bodyPr wrap="square" rtlCol="0"/>
                                          <a:lstStyle/>
                                          <a:p>
                                            <a:pPr marL="0" marR="0">
                                              <a:spcBef>
                                                <a:spcPts val="0"/>
                                              </a:spcBef>
                                              <a:spcAft>
                                                <a:spcPts val="0"/>
                                              </a:spcAft>
                                            </a:pPr>
                                            <a:r>
                                              <a:rPr lang="en-US" sz="1100">
                                                <a:effectLst/>
                                                <a:latin typeface="Arial" charset="0"/>
                                                <a:ea typeface="Arial" charset="0"/>
                                                <a:cs typeface="Times New Roman" charset="0"/>
                                              </a:rPr>
                                              <a:t>a</a:t>
                                            </a:r>
                                            <a:endParaRPr lang="en-US" sz="1200">
                                              <a:effectLst/>
                                              <a:latin typeface="Times New Roman" charset="0"/>
                                              <a:ea typeface="Arial" charset="0"/>
                                            </a:endParaRPr>
                                          </a:p>
                                        </p:txBody>
                                      </p:sp>
                                    </p:grpSp>
                                    <p:sp>
                                      <p:nvSpPr>
                                        <p:cNvPr id="36" name="Text Box 1"/>
                                        <p:cNvSpPr txBox="1"/>
                                        <p:nvPr/>
                                      </p:nvSpPr>
                                      <p:spPr>
                                        <a:xfrm>
                                          <a:off x="2217420" y="2796540"/>
                                          <a:ext cx="259080" cy="243840"/>
                                        </a:xfrm>
                                        <a:prstGeom prst="rect">
                                          <a:avLst/>
                                        </a:prstGeom>
                                        <a:ln>
                                          <a:noFill/>
                                        </a:ln>
                                      </p:spPr>
                                      <p:txBody>
                                        <a:bodyPr wrap="square" rtlCol="0"/>
                                        <a:lstStyle/>
                                        <a:p>
                                          <a:pPr marL="0" marR="0">
                                            <a:spcBef>
                                              <a:spcPts val="0"/>
                                            </a:spcBef>
                                            <a:spcAft>
                                              <a:spcPts val="0"/>
                                            </a:spcAft>
                                          </a:pPr>
                                          <a:r>
                                            <a:rPr lang="en-US" sz="1100">
                                              <a:effectLst/>
                                              <a:latin typeface="Arial" charset="0"/>
                                              <a:ea typeface="Arial" charset="0"/>
                                              <a:cs typeface="Times New Roman" charset="0"/>
                                            </a:rPr>
                                            <a:t>a</a:t>
                                          </a:r>
                                          <a:endParaRPr lang="en-US" sz="1200">
                                            <a:effectLst/>
                                            <a:latin typeface="Times New Roman" charset="0"/>
                                            <a:ea typeface="Arial" charset="0"/>
                                          </a:endParaRPr>
                                        </a:p>
                                      </p:txBody>
                                    </p:sp>
                                  </p:grpSp>
                                  <p:sp>
                                    <p:nvSpPr>
                                      <p:cNvPr id="34" name="Text Box 1"/>
                                      <p:cNvSpPr txBox="1"/>
                                      <p:nvPr/>
                                    </p:nvSpPr>
                                    <p:spPr>
                                      <a:xfrm>
                                        <a:off x="2560320" y="2667000"/>
                                        <a:ext cx="259080" cy="243840"/>
                                      </a:xfrm>
                                      <a:prstGeom prst="rect">
                                        <a:avLst/>
                                      </a:prstGeom>
                                      <a:ln>
                                        <a:noFill/>
                                      </a:ln>
                                    </p:spPr>
                                    <p:txBody>
                                      <a:bodyPr wrap="square" rtlCol="0"/>
                                      <a:lstStyle/>
                                      <a:p>
                                        <a:pPr marL="0" marR="0">
                                          <a:spcBef>
                                            <a:spcPts val="0"/>
                                          </a:spcBef>
                                          <a:spcAft>
                                            <a:spcPts val="0"/>
                                          </a:spcAft>
                                        </a:pPr>
                                        <a:r>
                                          <a:rPr lang="en-US" sz="1100">
                                            <a:effectLst/>
                                            <a:latin typeface="Arial" charset="0"/>
                                            <a:ea typeface="Arial" charset="0"/>
                                            <a:cs typeface="Times New Roman" charset="0"/>
                                          </a:rPr>
                                          <a:t>a</a:t>
                                        </a:r>
                                        <a:r>
                                          <a:rPr lang="en-US" sz="1100">
                                            <a:effectLst/>
                                            <a:latin typeface="Calibri" charset="0"/>
                                            <a:ea typeface="Arial" charset="0"/>
                                            <a:cs typeface="Times New Roman" charset="0"/>
                                          </a:rPr>
                                          <a:t>â</a:t>
                                        </a:r>
                                        <a:endParaRPr lang="en-US" sz="1200">
                                          <a:effectLst/>
                                          <a:latin typeface="Times New Roman" charset="0"/>
                                          <a:ea typeface="Arial" charset="0"/>
                                        </a:endParaRPr>
                                      </a:p>
                                    </p:txBody>
                                  </p:sp>
                                </p:grpSp>
                                <p:sp>
                                  <p:nvSpPr>
                                    <p:cNvPr id="32" name="Text Box 1"/>
                                    <p:cNvSpPr txBox="1"/>
                                    <p:nvPr/>
                                  </p:nvSpPr>
                                  <p:spPr>
                                    <a:xfrm>
                                      <a:off x="2948940" y="2514600"/>
                                      <a:ext cx="259080" cy="243840"/>
                                    </a:xfrm>
                                    <a:prstGeom prst="rect">
                                      <a:avLst/>
                                    </a:prstGeom>
                                    <a:ln>
                                      <a:noFill/>
                                    </a:ln>
                                  </p:spPr>
                                  <p:txBody>
                                    <a:bodyPr wrap="square" rtlCol="0"/>
                                    <a:lstStyle/>
                                    <a:p>
                                      <a:pPr marL="0" marR="0">
                                        <a:spcBef>
                                          <a:spcPts val="0"/>
                                        </a:spcBef>
                                        <a:spcAft>
                                          <a:spcPts val="0"/>
                                        </a:spcAft>
                                      </a:pPr>
                                      <a:r>
                                        <a:rPr lang="en-US" sz="1100">
                                          <a:effectLst/>
                                          <a:latin typeface="Arial" charset="0"/>
                                          <a:ea typeface="Arial" charset="0"/>
                                          <a:cs typeface="Times New Roman" charset="0"/>
                                        </a:rPr>
                                        <a:t>a</a:t>
                                      </a:r>
                                      <a:endParaRPr lang="en-US" sz="1200">
                                        <a:effectLst/>
                                        <a:latin typeface="Times New Roman" charset="0"/>
                                        <a:ea typeface="Arial" charset="0"/>
                                      </a:endParaRPr>
                                    </a:p>
                                  </p:txBody>
                                </p:sp>
                              </p:grpSp>
                              <p:sp>
                                <p:nvSpPr>
                                  <p:cNvPr id="30" name="Text Box 1"/>
                                  <p:cNvSpPr txBox="1"/>
                                  <p:nvPr/>
                                </p:nvSpPr>
                                <p:spPr>
                                  <a:xfrm>
                                    <a:off x="3215640" y="2156460"/>
                                    <a:ext cx="259080" cy="243840"/>
                                  </a:xfrm>
                                  <a:prstGeom prst="rect">
                                    <a:avLst/>
                                  </a:prstGeom>
                                  <a:ln>
                                    <a:noFill/>
                                  </a:ln>
                                </p:spPr>
                                <p:txBody>
                                  <a:bodyPr wrap="square" rtlCol="0"/>
                                  <a:lstStyle/>
                                  <a:p>
                                    <a:pPr marL="0" marR="0">
                                      <a:spcBef>
                                        <a:spcPts val="0"/>
                                      </a:spcBef>
                                      <a:spcAft>
                                        <a:spcPts val="0"/>
                                      </a:spcAft>
                                    </a:pPr>
                                    <a:r>
                                      <a:rPr lang="en-US" sz="1100">
                                        <a:effectLst/>
                                        <a:latin typeface="Arial" charset="0"/>
                                        <a:ea typeface="Arial" charset="0"/>
                                        <a:cs typeface="Times New Roman" charset="0"/>
                                      </a:rPr>
                                      <a:t>a</a:t>
                                    </a:r>
                                    <a:endParaRPr lang="en-US" sz="1200">
                                      <a:effectLst/>
                                      <a:latin typeface="Times New Roman" charset="0"/>
                                      <a:ea typeface="Arial" charset="0"/>
                                    </a:endParaRPr>
                                  </a:p>
                                </p:txBody>
                              </p:sp>
                            </p:grpSp>
                            <p:sp>
                              <p:nvSpPr>
                                <p:cNvPr id="28" name="Text Box 1"/>
                                <p:cNvSpPr txBox="1"/>
                                <p:nvPr/>
                              </p:nvSpPr>
                              <p:spPr>
                                <a:xfrm>
                                  <a:off x="3451860" y="1417320"/>
                                  <a:ext cx="259080" cy="243840"/>
                                </a:xfrm>
                                <a:prstGeom prst="rect">
                                  <a:avLst/>
                                </a:prstGeom>
                                <a:ln>
                                  <a:noFill/>
                                </a:ln>
                              </p:spPr>
                              <p:txBody>
                                <a:bodyPr wrap="square" rtlCol="0"/>
                                <a:lstStyle/>
                                <a:p>
                                  <a:pPr marL="0" marR="0">
                                    <a:spcBef>
                                      <a:spcPts val="0"/>
                                    </a:spcBef>
                                    <a:spcAft>
                                      <a:spcPts val="0"/>
                                    </a:spcAft>
                                  </a:pPr>
                                  <a:r>
                                    <a:rPr lang="en-US" sz="1100">
                                      <a:effectLst/>
                                      <a:latin typeface="Arial" charset="0"/>
                                      <a:ea typeface="Arial" charset="0"/>
                                      <a:cs typeface="Times New Roman" charset="0"/>
                                    </a:rPr>
                                    <a:t>b</a:t>
                                  </a:r>
                                  <a:endParaRPr lang="en-US" sz="1200">
                                    <a:effectLst/>
                                    <a:latin typeface="Times New Roman" charset="0"/>
                                    <a:ea typeface="Arial" charset="0"/>
                                  </a:endParaRPr>
                                </a:p>
                              </p:txBody>
                            </p:sp>
                          </p:grpSp>
                          <p:sp>
                            <p:nvSpPr>
                              <p:cNvPr id="26" name="Text Box 1"/>
                              <p:cNvSpPr txBox="1"/>
                              <p:nvPr/>
                            </p:nvSpPr>
                            <p:spPr>
                              <a:xfrm>
                                <a:off x="3611880" y="2034540"/>
                                <a:ext cx="259080" cy="243840"/>
                              </a:xfrm>
                              <a:prstGeom prst="rect">
                                <a:avLst/>
                              </a:prstGeom>
                              <a:ln>
                                <a:noFill/>
                              </a:ln>
                            </p:spPr>
                            <p:txBody>
                              <a:bodyPr wrap="square" rtlCol="0"/>
                              <a:lstStyle/>
                              <a:p>
                                <a:pPr marL="0" marR="0">
                                  <a:spcBef>
                                    <a:spcPts val="0"/>
                                  </a:spcBef>
                                  <a:spcAft>
                                    <a:spcPts val="0"/>
                                  </a:spcAft>
                                </a:pPr>
                                <a:r>
                                  <a:rPr lang="en-US" sz="1100">
                                    <a:effectLst/>
                                    <a:latin typeface="Arial" charset="0"/>
                                    <a:ea typeface="Arial" charset="0"/>
                                    <a:cs typeface="Times New Roman" charset="0"/>
                                  </a:rPr>
                                  <a:t>a</a:t>
                                </a:r>
                                <a:endParaRPr lang="en-US" sz="1200">
                                  <a:effectLst/>
                                  <a:latin typeface="Times New Roman" charset="0"/>
                                  <a:ea typeface="Arial" charset="0"/>
                                </a:endParaRPr>
                              </a:p>
                            </p:txBody>
                          </p:sp>
                        </p:grpSp>
                        <p:sp>
                          <p:nvSpPr>
                            <p:cNvPr id="24" name="Text Box 1"/>
                            <p:cNvSpPr txBox="1"/>
                            <p:nvPr/>
                          </p:nvSpPr>
                          <p:spPr>
                            <a:xfrm>
                              <a:off x="3924300" y="1905000"/>
                              <a:ext cx="259080" cy="243840"/>
                            </a:xfrm>
                            <a:prstGeom prst="rect">
                              <a:avLst/>
                            </a:prstGeom>
                            <a:ln>
                              <a:noFill/>
                            </a:ln>
                          </p:spPr>
                          <p:txBody>
                            <a:bodyPr wrap="square" rtlCol="0"/>
                            <a:lstStyle/>
                            <a:p>
                              <a:pPr marL="0" marR="0">
                                <a:spcBef>
                                  <a:spcPts val="0"/>
                                </a:spcBef>
                                <a:spcAft>
                                  <a:spcPts val="0"/>
                                </a:spcAft>
                              </a:pPr>
                              <a:r>
                                <a:rPr lang="en-US" sz="1100">
                                  <a:effectLst/>
                                  <a:latin typeface="Arial" charset="0"/>
                                  <a:ea typeface="Arial" charset="0"/>
                                  <a:cs typeface="Times New Roman" charset="0"/>
                                </a:rPr>
                                <a:t>a</a:t>
                              </a:r>
                              <a:endParaRPr lang="en-US" sz="1200">
                                <a:effectLst/>
                                <a:latin typeface="Times New Roman" charset="0"/>
                                <a:ea typeface="Arial" charset="0"/>
                              </a:endParaRPr>
                            </a:p>
                          </p:txBody>
                        </p:sp>
                      </p:grpSp>
                      <p:sp>
                        <p:nvSpPr>
                          <p:cNvPr id="22" name="Text Box 1"/>
                          <p:cNvSpPr txBox="1"/>
                          <p:nvPr/>
                        </p:nvSpPr>
                        <p:spPr>
                          <a:xfrm>
                            <a:off x="4267200" y="2095500"/>
                            <a:ext cx="259080" cy="243840"/>
                          </a:xfrm>
                          <a:prstGeom prst="rect">
                            <a:avLst/>
                          </a:prstGeom>
                          <a:ln>
                            <a:noFill/>
                          </a:ln>
                        </p:spPr>
                        <p:txBody>
                          <a:bodyPr wrap="square" rtlCol="0"/>
                          <a:lstStyle/>
                          <a:p>
                            <a:pPr marL="0" marR="0">
                              <a:spcBef>
                                <a:spcPts val="0"/>
                              </a:spcBef>
                              <a:spcAft>
                                <a:spcPts val="0"/>
                              </a:spcAft>
                            </a:pPr>
                            <a:r>
                              <a:rPr lang="en-US" sz="1100">
                                <a:effectLst/>
                                <a:latin typeface="Arial" charset="0"/>
                                <a:ea typeface="Arial" charset="0"/>
                                <a:cs typeface="Times New Roman" charset="0"/>
                              </a:rPr>
                              <a:t>a</a:t>
                            </a:r>
                            <a:endParaRPr lang="en-US" sz="1200">
                              <a:effectLst/>
                              <a:latin typeface="Times New Roman" charset="0"/>
                              <a:ea typeface="Arial" charset="0"/>
                            </a:endParaRPr>
                          </a:p>
                        </p:txBody>
                      </p:sp>
                    </p:grpSp>
                    <p:sp>
                      <p:nvSpPr>
                        <p:cNvPr id="20" name="Text Box 1"/>
                        <p:cNvSpPr txBox="1"/>
                        <p:nvPr/>
                      </p:nvSpPr>
                      <p:spPr>
                        <a:xfrm>
                          <a:off x="4587240" y="1851660"/>
                          <a:ext cx="259080" cy="243840"/>
                        </a:xfrm>
                        <a:prstGeom prst="rect">
                          <a:avLst/>
                        </a:prstGeom>
                        <a:ln>
                          <a:noFill/>
                        </a:ln>
                      </p:spPr>
                      <p:txBody>
                        <a:bodyPr wrap="square" rtlCol="0"/>
                        <a:lstStyle/>
                        <a:p>
                          <a:pPr marL="0" marR="0">
                            <a:spcBef>
                              <a:spcPts val="0"/>
                            </a:spcBef>
                            <a:spcAft>
                              <a:spcPts val="0"/>
                            </a:spcAft>
                          </a:pPr>
                          <a:r>
                            <a:rPr lang="en-US" sz="1100">
                              <a:effectLst/>
                              <a:latin typeface="Arial" charset="0"/>
                              <a:ea typeface="Arial" charset="0"/>
                              <a:cs typeface="Times New Roman" charset="0"/>
                            </a:rPr>
                            <a:t>a</a:t>
                          </a:r>
                          <a:endParaRPr lang="en-US" sz="1200">
                            <a:effectLst/>
                            <a:latin typeface="Times New Roman" charset="0"/>
                            <a:ea typeface="Arial" charset="0"/>
                          </a:endParaRPr>
                        </a:p>
                      </p:txBody>
                    </p:sp>
                  </p:grpSp>
                  <p:sp>
                    <p:nvSpPr>
                      <p:cNvPr id="18" name="Text Box 1"/>
                      <p:cNvSpPr txBox="1"/>
                      <p:nvPr/>
                    </p:nvSpPr>
                    <p:spPr>
                      <a:xfrm>
                        <a:off x="4945380" y="1661160"/>
                        <a:ext cx="259080" cy="243840"/>
                      </a:xfrm>
                      <a:prstGeom prst="rect">
                        <a:avLst/>
                      </a:prstGeom>
                      <a:ln>
                        <a:noFill/>
                      </a:ln>
                    </p:spPr>
                    <p:txBody>
                      <a:bodyPr wrap="square" rtlCol="0"/>
                      <a:lstStyle/>
                      <a:p>
                        <a:pPr marL="0" marR="0">
                          <a:spcBef>
                            <a:spcPts val="0"/>
                          </a:spcBef>
                          <a:spcAft>
                            <a:spcPts val="0"/>
                          </a:spcAft>
                        </a:pPr>
                        <a:r>
                          <a:rPr lang="en-US" sz="1100">
                            <a:effectLst/>
                            <a:latin typeface="Arial" charset="0"/>
                            <a:ea typeface="Arial" charset="0"/>
                            <a:cs typeface="Times New Roman" charset="0"/>
                          </a:rPr>
                          <a:t>a</a:t>
                        </a:r>
                        <a:endParaRPr lang="en-US" sz="1200">
                          <a:effectLst/>
                          <a:latin typeface="Times New Roman" charset="0"/>
                          <a:ea typeface="Arial" charset="0"/>
                        </a:endParaRPr>
                      </a:p>
                    </p:txBody>
                  </p:sp>
                </p:grpSp>
                <p:sp>
                  <p:nvSpPr>
                    <p:cNvPr id="16" name="Text Box 1"/>
                    <p:cNvSpPr txBox="1"/>
                    <p:nvPr/>
                  </p:nvSpPr>
                  <p:spPr>
                    <a:xfrm>
                      <a:off x="5288280" y="1851660"/>
                      <a:ext cx="259080" cy="243840"/>
                    </a:xfrm>
                    <a:prstGeom prst="rect">
                      <a:avLst/>
                    </a:prstGeom>
                    <a:ln>
                      <a:noFill/>
                    </a:ln>
                  </p:spPr>
                  <p:txBody>
                    <a:bodyPr wrap="square" rtlCol="0"/>
                    <a:lstStyle/>
                    <a:p>
                      <a:pPr marL="0" marR="0">
                        <a:spcBef>
                          <a:spcPts val="0"/>
                        </a:spcBef>
                        <a:spcAft>
                          <a:spcPts val="0"/>
                        </a:spcAft>
                      </a:pPr>
                      <a:r>
                        <a:rPr lang="en-US" sz="1100">
                          <a:effectLst/>
                          <a:latin typeface="Arial" charset="0"/>
                          <a:ea typeface="Arial" charset="0"/>
                          <a:cs typeface="Times New Roman" charset="0"/>
                        </a:rPr>
                        <a:t>a</a:t>
                      </a:r>
                      <a:endParaRPr lang="en-US" sz="1200">
                        <a:effectLst/>
                        <a:latin typeface="Times New Roman" charset="0"/>
                        <a:ea typeface="Arial" charset="0"/>
                      </a:endParaRPr>
                    </a:p>
                  </p:txBody>
                </p:sp>
              </p:grpSp>
              <p:sp>
                <p:nvSpPr>
                  <p:cNvPr id="14" name="Text Box 1"/>
                  <p:cNvSpPr txBox="1"/>
                  <p:nvPr/>
                </p:nvSpPr>
                <p:spPr>
                  <a:xfrm>
                    <a:off x="5577840" y="1790700"/>
                    <a:ext cx="259080" cy="243840"/>
                  </a:xfrm>
                  <a:prstGeom prst="rect">
                    <a:avLst/>
                  </a:prstGeom>
                  <a:ln>
                    <a:noFill/>
                  </a:ln>
                </p:spPr>
                <p:txBody>
                  <a:bodyPr wrap="square" rtlCol="0"/>
                  <a:lstStyle/>
                  <a:p>
                    <a:pPr marL="0" marR="0">
                      <a:spcBef>
                        <a:spcPts val="0"/>
                      </a:spcBef>
                      <a:spcAft>
                        <a:spcPts val="0"/>
                      </a:spcAft>
                    </a:pPr>
                    <a:r>
                      <a:rPr lang="en-US" sz="1100">
                        <a:effectLst/>
                        <a:latin typeface="Arial" charset="0"/>
                        <a:ea typeface="Arial" charset="0"/>
                        <a:cs typeface="Times New Roman" charset="0"/>
                      </a:rPr>
                      <a:t>a</a:t>
                    </a:r>
                    <a:endParaRPr lang="en-US" sz="1200">
                      <a:effectLst/>
                      <a:latin typeface="Times New Roman" charset="0"/>
                      <a:ea typeface="Arial" charset="0"/>
                    </a:endParaRPr>
                  </a:p>
                </p:txBody>
              </p:sp>
            </p:grpSp>
            <p:sp>
              <p:nvSpPr>
                <p:cNvPr id="12" name="Text Box 1"/>
                <p:cNvSpPr txBox="1"/>
                <p:nvPr/>
              </p:nvSpPr>
              <p:spPr>
                <a:xfrm>
                  <a:off x="4107180" y="914400"/>
                  <a:ext cx="259080" cy="243840"/>
                </a:xfrm>
                <a:prstGeom prst="rect">
                  <a:avLst/>
                </a:prstGeom>
                <a:ln>
                  <a:noFill/>
                </a:ln>
              </p:spPr>
              <p:txBody>
                <a:bodyPr wrap="square" rtlCol="0"/>
                <a:lstStyle/>
                <a:p>
                  <a:pPr marL="0" marR="0">
                    <a:spcBef>
                      <a:spcPts val="0"/>
                    </a:spcBef>
                    <a:spcAft>
                      <a:spcPts val="0"/>
                    </a:spcAft>
                  </a:pPr>
                  <a:r>
                    <a:rPr lang="en-US" sz="1100">
                      <a:effectLst/>
                      <a:latin typeface="Arial" charset="0"/>
                      <a:ea typeface="Arial" charset="0"/>
                      <a:cs typeface="Times New Roman" charset="0"/>
                    </a:rPr>
                    <a:t>b</a:t>
                  </a:r>
                  <a:endParaRPr lang="en-US" sz="1200">
                    <a:effectLst/>
                    <a:latin typeface="Times New Roman" charset="0"/>
                    <a:ea typeface="Arial" charset="0"/>
                  </a:endParaRPr>
                </a:p>
              </p:txBody>
            </p:sp>
          </p:grpSp>
          <p:sp>
            <p:nvSpPr>
              <p:cNvPr id="10" name="Text Box 1"/>
              <p:cNvSpPr txBox="1"/>
              <p:nvPr/>
            </p:nvSpPr>
            <p:spPr>
              <a:xfrm>
                <a:off x="4876800" y="274320"/>
                <a:ext cx="259080" cy="243840"/>
              </a:xfrm>
              <a:prstGeom prst="rect">
                <a:avLst/>
              </a:prstGeom>
              <a:ln>
                <a:noFill/>
              </a:ln>
            </p:spPr>
            <p:txBody>
              <a:bodyPr wrap="square" rtlCol="0"/>
              <a:lstStyle/>
              <a:p>
                <a:pPr marL="0" marR="0">
                  <a:spcBef>
                    <a:spcPts val="0"/>
                  </a:spcBef>
                  <a:spcAft>
                    <a:spcPts val="0"/>
                  </a:spcAft>
                </a:pPr>
                <a:r>
                  <a:rPr lang="en-US" sz="1100">
                    <a:effectLst/>
                    <a:latin typeface="Arial" charset="0"/>
                    <a:ea typeface="Arial" charset="0"/>
                    <a:cs typeface="Times New Roman" charset="0"/>
                  </a:rPr>
                  <a:t>b</a:t>
                </a:r>
                <a:endParaRPr lang="en-US" sz="1200">
                  <a:effectLst/>
                  <a:latin typeface="Times New Roman" charset="0"/>
                  <a:ea typeface="Arial" charset="0"/>
                </a:endParaRPr>
              </a:p>
            </p:txBody>
          </p:sp>
        </p:grpSp>
        <p:sp>
          <p:nvSpPr>
            <p:cNvPr id="8" name="Text Box 1"/>
            <p:cNvSpPr txBox="1"/>
            <p:nvPr/>
          </p:nvSpPr>
          <p:spPr>
            <a:xfrm>
              <a:off x="5448300" y="556260"/>
              <a:ext cx="259080" cy="243840"/>
            </a:xfrm>
            <a:prstGeom prst="rect">
              <a:avLst/>
            </a:prstGeom>
            <a:ln>
              <a:noFill/>
            </a:ln>
          </p:spPr>
          <p:txBody>
            <a:bodyPr wrap="square" rtlCol="0"/>
            <a:lstStyle/>
            <a:p>
              <a:pPr marL="0" marR="0">
                <a:spcBef>
                  <a:spcPts val="0"/>
                </a:spcBef>
                <a:spcAft>
                  <a:spcPts val="0"/>
                </a:spcAft>
              </a:pPr>
              <a:r>
                <a:rPr lang="en-US" sz="1100">
                  <a:effectLst/>
                  <a:latin typeface="Arial" charset="0"/>
                  <a:ea typeface="Arial" charset="0"/>
                  <a:cs typeface="Times New Roman" charset="0"/>
                </a:rPr>
                <a:t>b</a:t>
              </a:r>
              <a:endParaRPr lang="en-US" sz="1200">
                <a:effectLst/>
                <a:latin typeface="Times New Roman" charset="0"/>
                <a:ea typeface="Arial" charset="0"/>
              </a:endParaRPr>
            </a:p>
          </p:txBody>
        </p:sp>
      </p:grpSp>
      <p:sp>
        <p:nvSpPr>
          <p:cNvPr id="47" name="Rectangle 63"/>
          <p:cNvSpPr>
            <a:spLocks noChangeArrowheads="1"/>
          </p:cNvSpPr>
          <p:nvPr/>
        </p:nvSpPr>
        <p:spPr bwMode="auto">
          <a:xfrm>
            <a:off x="4152276" y="507159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8" name="Slide Number Placeholder 47"/>
          <p:cNvSpPr>
            <a:spLocks noGrp="1"/>
          </p:cNvSpPr>
          <p:nvPr>
            <p:ph type="sldNum" sz="quarter" idx="12"/>
          </p:nvPr>
        </p:nvSpPr>
        <p:spPr/>
        <p:txBody>
          <a:bodyPr/>
          <a:lstStyle/>
          <a:p>
            <a:fld id="{5D3FEEAC-6021-184A-936A-D26E75467C87}" type="slidenum">
              <a:rPr lang="en-US" smtClean="0"/>
              <a:t>44</a:t>
            </a:fld>
            <a:endParaRPr lang="en-US"/>
          </a:p>
        </p:txBody>
      </p:sp>
    </p:spTree>
    <p:extLst>
      <p:ext uri="{BB962C8B-B14F-4D97-AF65-F5344CB8AC3E}">
        <p14:creationId xmlns:p14="http://schemas.microsoft.com/office/powerpoint/2010/main" val="15296009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370"/>
            <a:ext cx="7886700" cy="533231"/>
          </a:xfrm>
        </p:spPr>
        <p:txBody>
          <a:bodyPr>
            <a:normAutofit/>
          </a:bodyPr>
          <a:lstStyle/>
          <a:p>
            <a:pPr algn="ctr"/>
            <a:r>
              <a:rPr lang="en-US" sz="2800" b="1" dirty="0" err="1" smtClean="0">
                <a:latin typeface="Arial" charset="0"/>
                <a:ea typeface="Arial" charset="0"/>
                <a:cs typeface="Arial" charset="0"/>
              </a:rPr>
              <a:t>Công</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nghệ</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copepoda</a:t>
            </a:r>
            <a:endParaRPr lang="en-US" sz="2800" b="1" dirty="0">
              <a:latin typeface="Arial" charset="0"/>
              <a:ea typeface="Arial" charset="0"/>
              <a:cs typeface="Arial" charset="0"/>
            </a:endParaRPr>
          </a:p>
        </p:txBody>
      </p:sp>
      <p:sp>
        <p:nvSpPr>
          <p:cNvPr id="3" name="Content Placeholder 2"/>
          <p:cNvSpPr>
            <a:spLocks noGrp="1"/>
          </p:cNvSpPr>
          <p:nvPr>
            <p:ph idx="1"/>
          </p:nvPr>
        </p:nvSpPr>
        <p:spPr>
          <a:xfrm>
            <a:off x="0" y="1604497"/>
            <a:ext cx="9144000" cy="4833663"/>
          </a:xfrm>
        </p:spPr>
        <p:txBody>
          <a:bodyPr>
            <a:normAutofit/>
          </a:bodyPr>
          <a:lstStyle/>
          <a:p>
            <a:pPr>
              <a:lnSpc>
                <a:spcPct val="150000"/>
              </a:lnSpc>
            </a:pPr>
            <a:r>
              <a:rPr lang="en-US" sz="2400" dirty="0" err="1">
                <a:latin typeface="Arial" charset="0"/>
                <a:ea typeface="Arial" charset="0"/>
                <a:cs typeface="Arial" charset="0"/>
              </a:rPr>
              <a:t>C</a:t>
            </a:r>
            <a:r>
              <a:rPr lang="en-US" sz="2400" dirty="0" err="1" smtClean="0">
                <a:latin typeface="Arial" charset="0"/>
                <a:ea typeface="Arial" charset="0"/>
                <a:cs typeface="Arial" charset="0"/>
              </a:rPr>
              <a:t>hưa</a:t>
            </a:r>
            <a:r>
              <a:rPr lang="en-US" sz="2400" dirty="0" smtClean="0">
                <a:latin typeface="Arial" charset="0"/>
                <a:ea typeface="Arial" charset="0"/>
                <a:cs typeface="Arial" charset="0"/>
              </a:rPr>
              <a:t> </a:t>
            </a:r>
            <a:r>
              <a:rPr lang="en-US" sz="2400" dirty="0" err="1">
                <a:latin typeface="Arial" charset="0"/>
                <a:ea typeface="Arial" charset="0"/>
                <a:cs typeface="Arial" charset="0"/>
              </a:rPr>
              <a:t>có</a:t>
            </a:r>
            <a:r>
              <a:rPr lang="en-US" sz="2400" dirty="0">
                <a:latin typeface="Arial" charset="0"/>
                <a:ea typeface="Arial" charset="0"/>
                <a:cs typeface="Arial" charset="0"/>
              </a:rPr>
              <a:t> </a:t>
            </a:r>
            <a:r>
              <a:rPr lang="en-US" sz="2400" dirty="0" err="1" smtClean="0">
                <a:latin typeface="Arial" charset="0"/>
                <a:ea typeface="Arial" charset="0"/>
                <a:cs typeface="Arial" charset="0"/>
              </a:rPr>
              <a:t>nghiên</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cứu</a:t>
            </a:r>
            <a:r>
              <a:rPr lang="en-US" sz="2400" dirty="0" smtClean="0">
                <a:latin typeface="Arial" charset="0"/>
                <a:ea typeface="Arial" charset="0"/>
                <a:cs typeface="Arial" charset="0"/>
              </a:rPr>
              <a:t> </a:t>
            </a:r>
            <a:r>
              <a:rPr lang="en-US" sz="2400" dirty="0" err="1">
                <a:latin typeface="Arial" charset="0"/>
                <a:ea typeface="Arial" charset="0"/>
                <a:cs typeface="Arial" charset="0"/>
              </a:rPr>
              <a:t>nào</a:t>
            </a:r>
            <a:r>
              <a:rPr lang="en-US" sz="2400" dirty="0">
                <a:latin typeface="Arial" charset="0"/>
                <a:ea typeface="Arial" charset="0"/>
                <a:cs typeface="Arial" charset="0"/>
              </a:rPr>
              <a:t> </a:t>
            </a:r>
            <a:r>
              <a:rPr lang="en-US" sz="2400" dirty="0" err="1">
                <a:latin typeface="Arial" charset="0"/>
                <a:ea typeface="Arial" charset="0"/>
                <a:cs typeface="Arial" charset="0"/>
              </a:rPr>
              <a:t>cho</a:t>
            </a:r>
            <a:r>
              <a:rPr lang="en-US" sz="2400" dirty="0">
                <a:latin typeface="Arial" charset="0"/>
                <a:ea typeface="Arial" charset="0"/>
                <a:cs typeface="Arial" charset="0"/>
              </a:rPr>
              <a:t> </a:t>
            </a:r>
            <a:r>
              <a:rPr lang="en-US" sz="2400" dirty="0" err="1">
                <a:latin typeface="Arial" charset="0"/>
                <a:ea typeface="Arial" charset="0"/>
                <a:cs typeface="Arial" charset="0"/>
              </a:rPr>
              <a:t>biết</a:t>
            </a:r>
            <a:r>
              <a:rPr lang="en-US" sz="2400" dirty="0">
                <a:latin typeface="Arial" charset="0"/>
                <a:ea typeface="Arial" charset="0"/>
                <a:cs typeface="Arial" charset="0"/>
              </a:rPr>
              <a:t> </a:t>
            </a:r>
            <a:r>
              <a:rPr lang="en-US" sz="2400" dirty="0" err="1">
                <a:latin typeface="Arial" charset="0"/>
                <a:ea typeface="Arial" charset="0"/>
                <a:cs typeface="Arial" charset="0"/>
              </a:rPr>
              <a:t>copepoda</a:t>
            </a:r>
            <a:r>
              <a:rPr lang="en-US" sz="2400" dirty="0">
                <a:latin typeface="Arial" charset="0"/>
                <a:ea typeface="Arial" charset="0"/>
                <a:cs typeface="Arial" charset="0"/>
              </a:rPr>
              <a:t> </a:t>
            </a:r>
            <a:r>
              <a:rPr lang="en-US" sz="2400" dirty="0" err="1">
                <a:latin typeface="Arial" charset="0"/>
                <a:ea typeface="Arial" charset="0"/>
                <a:cs typeface="Arial" charset="0"/>
              </a:rPr>
              <a:t>sống</a:t>
            </a:r>
            <a:r>
              <a:rPr lang="en-US" sz="2400" dirty="0">
                <a:latin typeface="Arial" charset="0"/>
                <a:ea typeface="Arial" charset="0"/>
                <a:cs typeface="Arial" charset="0"/>
              </a:rPr>
              <a:t> </a:t>
            </a:r>
            <a:r>
              <a:rPr lang="en-US" sz="2400" dirty="0" err="1">
                <a:latin typeface="Arial" charset="0"/>
                <a:ea typeface="Arial" charset="0"/>
                <a:cs typeface="Arial" charset="0"/>
              </a:rPr>
              <a:t>đáy</a:t>
            </a:r>
            <a:r>
              <a:rPr lang="en-US" sz="2400" dirty="0">
                <a:latin typeface="Arial" charset="0"/>
                <a:ea typeface="Arial" charset="0"/>
                <a:cs typeface="Arial" charset="0"/>
              </a:rPr>
              <a:t> </a:t>
            </a:r>
            <a:r>
              <a:rPr lang="en-US" sz="2400" dirty="0" err="1">
                <a:latin typeface="Arial" charset="0"/>
                <a:ea typeface="Arial" charset="0"/>
                <a:cs typeface="Arial" charset="0"/>
              </a:rPr>
              <a:t>có</a:t>
            </a:r>
            <a:r>
              <a:rPr lang="en-US" sz="2400" dirty="0">
                <a:latin typeface="Arial" charset="0"/>
                <a:ea typeface="Arial" charset="0"/>
                <a:cs typeface="Arial" charset="0"/>
              </a:rPr>
              <a:t> </a:t>
            </a:r>
            <a:r>
              <a:rPr lang="en-US" sz="2400" dirty="0" err="1">
                <a:latin typeface="Arial" charset="0"/>
                <a:ea typeface="Arial" charset="0"/>
                <a:cs typeface="Arial" charset="0"/>
              </a:rPr>
              <a:t>thể</a:t>
            </a:r>
            <a:r>
              <a:rPr lang="en-US" sz="2400" dirty="0">
                <a:latin typeface="Arial" charset="0"/>
                <a:ea typeface="Arial" charset="0"/>
                <a:cs typeface="Arial" charset="0"/>
              </a:rPr>
              <a:t> </a:t>
            </a:r>
            <a:r>
              <a:rPr lang="en-US" sz="2400" dirty="0" err="1">
                <a:latin typeface="Arial" charset="0"/>
                <a:ea typeface="Arial" charset="0"/>
                <a:cs typeface="Arial" charset="0"/>
              </a:rPr>
              <a:t>sử</a:t>
            </a:r>
            <a:r>
              <a:rPr lang="en-US" sz="2400" dirty="0">
                <a:latin typeface="Arial" charset="0"/>
                <a:ea typeface="Arial" charset="0"/>
                <a:cs typeface="Arial" charset="0"/>
              </a:rPr>
              <a:t> </a:t>
            </a:r>
            <a:r>
              <a:rPr lang="en-US" sz="2400" dirty="0" err="1">
                <a:latin typeface="Arial" charset="0"/>
                <a:ea typeface="Arial" charset="0"/>
                <a:cs typeface="Arial" charset="0"/>
              </a:rPr>
              <a:t>dụng</a:t>
            </a:r>
            <a:r>
              <a:rPr lang="en-US" sz="2400" dirty="0">
                <a:latin typeface="Arial" charset="0"/>
                <a:ea typeface="Arial" charset="0"/>
                <a:cs typeface="Arial" charset="0"/>
              </a:rPr>
              <a:t> </a:t>
            </a:r>
            <a:r>
              <a:rPr lang="en-US" sz="2400" dirty="0" err="1">
                <a:latin typeface="Arial" charset="0"/>
                <a:ea typeface="Arial" charset="0"/>
                <a:cs typeface="Arial" charset="0"/>
              </a:rPr>
              <a:t>trực</a:t>
            </a:r>
            <a:r>
              <a:rPr lang="en-US" sz="2400" dirty="0">
                <a:latin typeface="Arial" charset="0"/>
                <a:ea typeface="Arial" charset="0"/>
                <a:cs typeface="Arial" charset="0"/>
              </a:rPr>
              <a:t> </a:t>
            </a:r>
            <a:r>
              <a:rPr lang="en-US" sz="2400" dirty="0" err="1">
                <a:latin typeface="Arial" charset="0"/>
                <a:ea typeface="Arial" charset="0"/>
                <a:cs typeface="Arial" charset="0"/>
              </a:rPr>
              <a:t>tiếp</a:t>
            </a:r>
            <a:r>
              <a:rPr lang="en-US" sz="2400" dirty="0">
                <a:latin typeface="Arial" charset="0"/>
                <a:ea typeface="Arial" charset="0"/>
                <a:cs typeface="Arial" charset="0"/>
              </a:rPr>
              <a:t> </a:t>
            </a:r>
            <a:r>
              <a:rPr lang="en-US" sz="2400" dirty="0" err="1">
                <a:latin typeface="Arial" charset="0"/>
                <a:ea typeface="Arial" charset="0"/>
                <a:cs typeface="Arial" charset="0"/>
              </a:rPr>
              <a:t>bùn</a:t>
            </a:r>
            <a:r>
              <a:rPr lang="en-US" sz="2400" dirty="0">
                <a:latin typeface="Arial" charset="0"/>
                <a:ea typeface="Arial" charset="0"/>
                <a:cs typeface="Arial" charset="0"/>
              </a:rPr>
              <a:t> </a:t>
            </a:r>
            <a:r>
              <a:rPr lang="en-US" sz="2400" dirty="0" err="1">
                <a:latin typeface="Arial" charset="0"/>
                <a:ea typeface="Arial" charset="0"/>
                <a:cs typeface="Arial" charset="0"/>
              </a:rPr>
              <a:t>đáy</a:t>
            </a:r>
            <a:r>
              <a:rPr lang="en-US" sz="2400" dirty="0">
                <a:latin typeface="Arial" charset="0"/>
                <a:ea typeface="Arial" charset="0"/>
                <a:cs typeface="Arial" charset="0"/>
              </a:rPr>
              <a:t> </a:t>
            </a:r>
            <a:r>
              <a:rPr lang="en-US" sz="2400" dirty="0" err="1">
                <a:latin typeface="Arial" charset="0"/>
                <a:ea typeface="Arial" charset="0"/>
                <a:cs typeface="Arial" charset="0"/>
              </a:rPr>
              <a:t>làm</a:t>
            </a:r>
            <a:r>
              <a:rPr lang="en-US" sz="2400" dirty="0">
                <a:latin typeface="Arial" charset="0"/>
                <a:ea typeface="Arial" charset="0"/>
                <a:cs typeface="Arial" charset="0"/>
              </a:rPr>
              <a:t> </a:t>
            </a:r>
            <a:r>
              <a:rPr lang="en-US" sz="2400" dirty="0" err="1">
                <a:latin typeface="Arial" charset="0"/>
                <a:ea typeface="Arial" charset="0"/>
                <a:cs typeface="Arial" charset="0"/>
              </a:rPr>
              <a:t>thức</a:t>
            </a:r>
            <a:r>
              <a:rPr lang="en-US" sz="2400" dirty="0">
                <a:latin typeface="Arial" charset="0"/>
                <a:ea typeface="Arial" charset="0"/>
                <a:cs typeface="Arial" charset="0"/>
              </a:rPr>
              <a:t> </a:t>
            </a:r>
            <a:r>
              <a:rPr lang="en-US" sz="2400" dirty="0" err="1" smtClean="0">
                <a:latin typeface="Arial" charset="0"/>
                <a:ea typeface="Arial" charset="0"/>
                <a:cs typeface="Arial" charset="0"/>
              </a:rPr>
              <a:t>ăn</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Nhưng</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tài</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liệu</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của</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Thế</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giới</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có</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nêu</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một</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số</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loài</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thuộc</a:t>
            </a:r>
            <a:r>
              <a:rPr lang="en-US" sz="2400" dirty="0" smtClean="0">
                <a:latin typeface="Arial" charset="0"/>
                <a:ea typeface="Arial" charset="0"/>
                <a:cs typeface="Arial" charset="0"/>
              </a:rPr>
              <a:t> </a:t>
            </a:r>
            <a:r>
              <a:rPr lang="en-US" sz="2400" dirty="0" err="1">
                <a:latin typeface="Arial" charset="0"/>
                <a:ea typeface="Arial" charset="0"/>
                <a:cs typeface="Arial" charset="0"/>
              </a:rPr>
              <a:t>h</a:t>
            </a:r>
            <a:r>
              <a:rPr lang="en-US" sz="2400" dirty="0" err="1" smtClean="0">
                <a:latin typeface="Arial" charset="0"/>
                <a:ea typeface="Arial" charset="0"/>
                <a:cs typeface="Arial" charset="0"/>
              </a:rPr>
              <a:t>ọ</a:t>
            </a:r>
            <a:r>
              <a:rPr lang="en-US" sz="2400" dirty="0" smtClean="0">
                <a:latin typeface="Arial" charset="0"/>
                <a:ea typeface="Arial" charset="0"/>
                <a:cs typeface="Arial" charset="0"/>
              </a:rPr>
              <a:t> </a:t>
            </a:r>
            <a:r>
              <a:rPr lang="en-US" sz="2400" dirty="0" err="1">
                <a:latin typeface="Arial" charset="0"/>
                <a:ea typeface="Arial" charset="0"/>
                <a:cs typeface="Arial" charset="0"/>
              </a:rPr>
              <a:t>H</a:t>
            </a:r>
            <a:r>
              <a:rPr lang="en-US" sz="2400" dirty="0" err="1" smtClean="0">
                <a:latin typeface="Arial" charset="0"/>
                <a:ea typeface="Arial" charset="0"/>
                <a:cs typeface="Arial" charset="0"/>
              </a:rPr>
              <a:t>arpacticoida</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có</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thể</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sử</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dụng</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mùn</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bã</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hữu</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cơ</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làm</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thức</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ăn</a:t>
            </a:r>
            <a:endParaRPr lang="en-US" sz="2400" dirty="0">
              <a:latin typeface="Arial" charset="0"/>
              <a:ea typeface="Arial" charset="0"/>
              <a:cs typeface="Arial" charset="0"/>
            </a:endParaRPr>
          </a:p>
          <a:p>
            <a:pPr>
              <a:lnSpc>
                <a:spcPct val="150000"/>
              </a:lnSpc>
            </a:pPr>
            <a:r>
              <a:rPr lang="en-US" sz="2400" dirty="0" smtClean="0">
                <a:latin typeface="Arial" charset="0"/>
                <a:ea typeface="Arial" charset="0"/>
                <a:cs typeface="Arial" charset="0"/>
              </a:rPr>
              <a:t>Nghiên cứu </a:t>
            </a:r>
            <a:r>
              <a:rPr lang="en-US" sz="2400" dirty="0">
                <a:latin typeface="Arial" charset="0"/>
                <a:ea typeface="Arial" charset="0"/>
                <a:cs typeface="Arial" charset="0"/>
              </a:rPr>
              <a:t>này cũng chưa rõ chúng có thể sử dụng bùn thải làm thức </a:t>
            </a:r>
            <a:r>
              <a:rPr lang="en-US" sz="2400" dirty="0" smtClean="0">
                <a:latin typeface="Arial" charset="0"/>
                <a:ea typeface="Arial" charset="0"/>
                <a:cs typeface="Arial" charset="0"/>
              </a:rPr>
              <a:t>ăn </a:t>
            </a:r>
            <a:r>
              <a:rPr lang="en-US" sz="2400" dirty="0">
                <a:latin typeface="Arial" charset="0"/>
                <a:ea typeface="Arial" charset="0"/>
                <a:cs typeface="Arial" charset="0"/>
              </a:rPr>
              <a:t>trực tiếp hay gián tiếp </a:t>
            </a:r>
            <a:endParaRPr lang="en-US" sz="2400" dirty="0" smtClean="0">
              <a:latin typeface="Arial" charset="0"/>
              <a:ea typeface="Arial" charset="0"/>
              <a:cs typeface="Arial" charset="0"/>
            </a:endParaRPr>
          </a:p>
          <a:p>
            <a:pPr>
              <a:lnSpc>
                <a:spcPct val="150000"/>
              </a:lnSpc>
            </a:pPr>
            <a:r>
              <a:rPr lang="en-US" sz="2400" dirty="0" err="1" smtClean="0">
                <a:latin typeface="Arial" charset="0"/>
                <a:ea typeface="Arial" charset="0"/>
                <a:cs typeface="Arial" charset="0"/>
              </a:rPr>
              <a:t>Copepoda</a:t>
            </a:r>
            <a:r>
              <a:rPr lang="en-US" sz="2400" dirty="0" smtClean="0">
                <a:latin typeface="Arial" charset="0"/>
                <a:ea typeface="Arial" charset="0"/>
                <a:cs typeface="Arial" charset="0"/>
              </a:rPr>
              <a:t> </a:t>
            </a:r>
            <a:r>
              <a:rPr lang="en-US" sz="2400" dirty="0" err="1">
                <a:latin typeface="Arial" charset="0"/>
                <a:ea typeface="Arial" charset="0"/>
                <a:cs typeface="Arial" charset="0"/>
              </a:rPr>
              <a:t>có</a:t>
            </a:r>
            <a:r>
              <a:rPr lang="en-US" sz="2400" dirty="0">
                <a:latin typeface="Arial" charset="0"/>
                <a:ea typeface="Arial" charset="0"/>
                <a:cs typeface="Arial" charset="0"/>
              </a:rPr>
              <a:t> </a:t>
            </a:r>
            <a:r>
              <a:rPr lang="en-US" sz="2400" dirty="0" err="1">
                <a:latin typeface="Arial" charset="0"/>
                <a:ea typeface="Arial" charset="0"/>
                <a:cs typeface="Arial" charset="0"/>
              </a:rPr>
              <a:t>thể</a:t>
            </a:r>
            <a:r>
              <a:rPr lang="en-US" sz="2400" dirty="0">
                <a:latin typeface="Arial" charset="0"/>
                <a:ea typeface="Arial" charset="0"/>
                <a:cs typeface="Arial" charset="0"/>
              </a:rPr>
              <a:t> </a:t>
            </a:r>
            <a:r>
              <a:rPr lang="en-US" sz="2400" dirty="0" err="1">
                <a:latin typeface="Arial" charset="0"/>
                <a:ea typeface="Arial" charset="0"/>
                <a:cs typeface="Arial" charset="0"/>
              </a:rPr>
              <a:t>sống</a:t>
            </a:r>
            <a:r>
              <a:rPr lang="en-US" sz="2400" dirty="0">
                <a:latin typeface="Arial" charset="0"/>
                <a:ea typeface="Arial" charset="0"/>
                <a:cs typeface="Arial" charset="0"/>
              </a:rPr>
              <a:t> </a:t>
            </a:r>
            <a:r>
              <a:rPr lang="en-US" sz="2400" dirty="0" err="1">
                <a:latin typeface="Arial" charset="0"/>
                <a:ea typeface="Arial" charset="0"/>
                <a:cs typeface="Arial" charset="0"/>
              </a:rPr>
              <a:t>và</a:t>
            </a:r>
            <a:r>
              <a:rPr lang="en-US" sz="2400" dirty="0">
                <a:latin typeface="Arial" charset="0"/>
                <a:ea typeface="Arial" charset="0"/>
                <a:cs typeface="Arial" charset="0"/>
              </a:rPr>
              <a:t> </a:t>
            </a:r>
            <a:r>
              <a:rPr lang="en-US" sz="2400" dirty="0" err="1">
                <a:latin typeface="Arial" charset="0"/>
                <a:ea typeface="Arial" charset="0"/>
                <a:cs typeface="Arial" charset="0"/>
              </a:rPr>
              <a:t>tăng</a:t>
            </a:r>
            <a:r>
              <a:rPr lang="en-US" sz="2400" dirty="0">
                <a:latin typeface="Arial" charset="0"/>
                <a:ea typeface="Arial" charset="0"/>
                <a:cs typeface="Arial" charset="0"/>
              </a:rPr>
              <a:t> </a:t>
            </a:r>
            <a:r>
              <a:rPr lang="en-US" sz="2400" dirty="0" err="1">
                <a:latin typeface="Arial" charset="0"/>
                <a:ea typeface="Arial" charset="0"/>
                <a:cs typeface="Arial" charset="0"/>
              </a:rPr>
              <a:t>trưởng</a:t>
            </a:r>
            <a:r>
              <a:rPr lang="en-US" sz="2400" dirty="0">
                <a:latin typeface="Arial" charset="0"/>
                <a:ea typeface="Arial" charset="0"/>
                <a:cs typeface="Arial" charset="0"/>
              </a:rPr>
              <a:t> </a:t>
            </a:r>
            <a:r>
              <a:rPr lang="en-US" sz="2400" dirty="0" err="1" smtClean="0">
                <a:latin typeface="Arial" charset="0"/>
                <a:ea typeface="Arial" charset="0"/>
                <a:cs typeface="Arial" charset="0"/>
              </a:rPr>
              <a:t>khi</a:t>
            </a:r>
            <a:r>
              <a:rPr lang="en-US" sz="2400" dirty="0" smtClean="0">
                <a:latin typeface="Arial" charset="0"/>
                <a:ea typeface="Arial" charset="0"/>
                <a:cs typeface="Arial" charset="0"/>
              </a:rPr>
              <a:t> </a:t>
            </a:r>
            <a:r>
              <a:rPr lang="en-US" sz="2400" dirty="0" err="1">
                <a:latin typeface="Arial" charset="0"/>
                <a:ea typeface="Arial" charset="0"/>
                <a:cs typeface="Arial" charset="0"/>
              </a:rPr>
              <a:t>chỉ</a:t>
            </a:r>
            <a:r>
              <a:rPr lang="en-US" sz="2400" dirty="0">
                <a:latin typeface="Arial" charset="0"/>
                <a:ea typeface="Arial" charset="0"/>
                <a:cs typeface="Arial" charset="0"/>
              </a:rPr>
              <a:t> </a:t>
            </a:r>
            <a:r>
              <a:rPr lang="en-US" sz="2400" dirty="0" err="1" smtClean="0">
                <a:latin typeface="Arial" charset="0"/>
                <a:ea typeface="Arial" charset="0"/>
                <a:cs typeface="Arial" charset="0"/>
              </a:rPr>
              <a:t>nuôi</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bằng</a:t>
            </a:r>
            <a:r>
              <a:rPr lang="en-US" sz="2400" dirty="0" smtClean="0">
                <a:latin typeface="Arial" charset="0"/>
                <a:ea typeface="Arial" charset="0"/>
                <a:cs typeface="Arial" charset="0"/>
              </a:rPr>
              <a:t> </a:t>
            </a:r>
            <a:r>
              <a:rPr lang="en-US" sz="2400" dirty="0" err="1">
                <a:latin typeface="Arial" charset="0"/>
                <a:ea typeface="Arial" charset="0"/>
                <a:cs typeface="Arial" charset="0"/>
              </a:rPr>
              <a:t>bùn</a:t>
            </a:r>
            <a:r>
              <a:rPr lang="en-US" sz="2400" dirty="0">
                <a:latin typeface="Arial" charset="0"/>
                <a:ea typeface="Arial" charset="0"/>
                <a:cs typeface="Arial" charset="0"/>
              </a:rPr>
              <a:t> </a:t>
            </a:r>
            <a:r>
              <a:rPr lang="en-US" sz="2400" dirty="0" err="1" smtClean="0">
                <a:latin typeface="Arial" charset="0"/>
                <a:ea typeface="Arial" charset="0"/>
                <a:cs typeface="Arial" charset="0"/>
              </a:rPr>
              <a:t>thải</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nuôi</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tôm</a:t>
            </a:r>
            <a:endParaRPr lang="en-US" sz="2400" dirty="0">
              <a:latin typeface="Arial" charset="0"/>
              <a:ea typeface="Arial" charset="0"/>
              <a:cs typeface="Arial" charset="0"/>
            </a:endParaRPr>
          </a:p>
        </p:txBody>
      </p:sp>
      <p:sp>
        <p:nvSpPr>
          <p:cNvPr id="4" name="Rectangle 3"/>
          <p:cNvSpPr/>
          <p:nvPr/>
        </p:nvSpPr>
        <p:spPr>
          <a:xfrm>
            <a:off x="0" y="1021145"/>
            <a:ext cx="9144000" cy="461665"/>
          </a:xfrm>
          <a:prstGeom prst="rect">
            <a:avLst/>
          </a:prstGeom>
        </p:spPr>
        <p:txBody>
          <a:bodyPr wrap="square">
            <a:spAutoFit/>
          </a:bodyPr>
          <a:lstStyle/>
          <a:p>
            <a:r>
              <a:rPr lang="en-US" sz="2400" b="1" smtClean="0">
                <a:latin typeface="Arial" charset="0"/>
                <a:ea typeface="Arial" charset="0"/>
                <a:cs typeface="Arial" charset="0"/>
              </a:rPr>
              <a:t>  Biến </a:t>
            </a:r>
            <a:r>
              <a:rPr lang="en-US" sz="2400" b="1" dirty="0" err="1">
                <a:latin typeface="Arial" charset="0"/>
                <a:ea typeface="Arial" charset="0"/>
                <a:cs typeface="Arial" charset="0"/>
              </a:rPr>
              <a:t>động</a:t>
            </a:r>
            <a:r>
              <a:rPr lang="en-US" sz="2400" b="1" dirty="0">
                <a:latin typeface="Arial" charset="0"/>
                <a:ea typeface="Arial" charset="0"/>
                <a:cs typeface="Arial" charset="0"/>
              </a:rPr>
              <a:t> </a:t>
            </a:r>
            <a:r>
              <a:rPr lang="en-US" sz="2400" b="1" dirty="0" err="1">
                <a:latin typeface="Arial" charset="0"/>
                <a:ea typeface="Arial" charset="0"/>
                <a:cs typeface="Arial" charset="0"/>
              </a:rPr>
              <a:t>thành</a:t>
            </a:r>
            <a:r>
              <a:rPr lang="en-US" sz="2400" b="1" dirty="0">
                <a:latin typeface="Arial" charset="0"/>
                <a:ea typeface="Arial" charset="0"/>
                <a:cs typeface="Arial" charset="0"/>
              </a:rPr>
              <a:t> </a:t>
            </a:r>
            <a:r>
              <a:rPr lang="en-US" sz="2400" b="1" dirty="0" err="1">
                <a:latin typeface="Arial" charset="0"/>
                <a:ea typeface="Arial" charset="0"/>
                <a:cs typeface="Arial" charset="0"/>
              </a:rPr>
              <a:t>phần</a:t>
            </a:r>
            <a:r>
              <a:rPr lang="en-US" sz="2400" b="1" dirty="0">
                <a:latin typeface="Arial" charset="0"/>
                <a:ea typeface="Arial" charset="0"/>
                <a:cs typeface="Arial" charset="0"/>
              </a:rPr>
              <a:t> </a:t>
            </a:r>
            <a:r>
              <a:rPr lang="en-US" sz="2400" b="1" dirty="0" err="1">
                <a:latin typeface="Arial" charset="0"/>
                <a:ea typeface="Arial" charset="0"/>
                <a:cs typeface="Arial" charset="0"/>
              </a:rPr>
              <a:t>copepoda</a:t>
            </a:r>
            <a:r>
              <a:rPr lang="en-US" sz="2400" b="1" dirty="0">
                <a:latin typeface="Arial" charset="0"/>
                <a:ea typeface="Arial" charset="0"/>
                <a:cs typeface="Arial" charset="0"/>
              </a:rPr>
              <a:t> </a:t>
            </a:r>
            <a:r>
              <a:rPr lang="en-US" sz="2400" b="1" dirty="0" err="1" smtClean="0">
                <a:latin typeface="Arial" charset="0"/>
                <a:ea typeface="Arial" charset="0"/>
                <a:cs typeface="Arial" charset="0"/>
              </a:rPr>
              <a:t>và</a:t>
            </a:r>
            <a:r>
              <a:rPr lang="en-US" sz="2400" b="1" dirty="0" smtClean="0">
                <a:latin typeface="Arial" charset="0"/>
                <a:ea typeface="Arial" charset="0"/>
                <a:cs typeface="Arial" charset="0"/>
              </a:rPr>
              <a:t> </a:t>
            </a:r>
            <a:r>
              <a:rPr lang="en-US" sz="2400" b="1" dirty="0" err="1">
                <a:latin typeface="Arial" charset="0"/>
                <a:ea typeface="Arial" charset="0"/>
                <a:cs typeface="Arial" charset="0"/>
              </a:rPr>
              <a:t>khả</a:t>
            </a:r>
            <a:r>
              <a:rPr lang="en-US" sz="2400" b="1" dirty="0">
                <a:latin typeface="Arial" charset="0"/>
                <a:ea typeface="Arial" charset="0"/>
                <a:cs typeface="Arial" charset="0"/>
              </a:rPr>
              <a:t> </a:t>
            </a:r>
            <a:r>
              <a:rPr lang="en-US" sz="2400" b="1" dirty="0" err="1">
                <a:latin typeface="Arial" charset="0"/>
                <a:ea typeface="Arial" charset="0"/>
                <a:cs typeface="Arial" charset="0"/>
              </a:rPr>
              <a:t>năng</a:t>
            </a:r>
            <a:r>
              <a:rPr lang="en-US" sz="2400" b="1" dirty="0">
                <a:latin typeface="Arial" charset="0"/>
                <a:ea typeface="Arial" charset="0"/>
                <a:cs typeface="Arial" charset="0"/>
              </a:rPr>
              <a:t> </a:t>
            </a:r>
            <a:r>
              <a:rPr lang="en-US" sz="2400" b="1" dirty="0" err="1">
                <a:latin typeface="Arial" charset="0"/>
                <a:ea typeface="Arial" charset="0"/>
                <a:cs typeface="Arial" charset="0"/>
              </a:rPr>
              <a:t>xử</a:t>
            </a:r>
            <a:r>
              <a:rPr lang="en-US" sz="2400" b="1" dirty="0">
                <a:latin typeface="Arial" charset="0"/>
                <a:ea typeface="Arial" charset="0"/>
                <a:cs typeface="Arial" charset="0"/>
              </a:rPr>
              <a:t> </a:t>
            </a:r>
            <a:r>
              <a:rPr lang="en-US" sz="2400" b="1" dirty="0" err="1">
                <a:latin typeface="Arial" charset="0"/>
                <a:ea typeface="Arial" charset="0"/>
                <a:cs typeface="Arial" charset="0"/>
              </a:rPr>
              <a:t>lý</a:t>
            </a:r>
            <a:r>
              <a:rPr lang="en-US" sz="2400" b="1" dirty="0">
                <a:latin typeface="Arial" charset="0"/>
                <a:ea typeface="Arial" charset="0"/>
                <a:cs typeface="Arial" charset="0"/>
              </a:rPr>
              <a:t> </a:t>
            </a:r>
            <a:r>
              <a:rPr lang="en-US" sz="2400" b="1" dirty="0" err="1">
                <a:latin typeface="Arial" charset="0"/>
                <a:ea typeface="Arial" charset="0"/>
                <a:cs typeface="Arial" charset="0"/>
              </a:rPr>
              <a:t>bùn</a:t>
            </a:r>
            <a:r>
              <a:rPr lang="en-US" sz="2400" b="1" dirty="0">
                <a:latin typeface="Arial" charset="0"/>
                <a:ea typeface="Arial" charset="0"/>
                <a:cs typeface="Arial" charset="0"/>
              </a:rPr>
              <a:t> </a:t>
            </a:r>
            <a:r>
              <a:rPr lang="en-US" sz="2400" b="1" dirty="0" err="1">
                <a:latin typeface="Arial" charset="0"/>
                <a:ea typeface="Arial" charset="0"/>
                <a:cs typeface="Arial" charset="0"/>
              </a:rPr>
              <a:t>thả</a:t>
            </a:r>
            <a:r>
              <a:rPr lang="en-US" sz="2400" dirty="0" err="1">
                <a:latin typeface="Arial" charset="0"/>
                <a:ea typeface="Arial" charset="0"/>
                <a:cs typeface="Arial" charset="0"/>
              </a:rPr>
              <a:t>i</a:t>
            </a:r>
            <a:r>
              <a:rPr lang="en-US" sz="2400" dirty="0">
                <a:latin typeface="Arial" charset="0"/>
                <a:ea typeface="Arial" charset="0"/>
                <a:cs typeface="Arial" charset="0"/>
              </a:rPr>
              <a:t> </a:t>
            </a:r>
          </a:p>
        </p:txBody>
      </p:sp>
      <p:sp>
        <p:nvSpPr>
          <p:cNvPr id="5" name="Rectangle 42"/>
          <p:cNvSpPr>
            <a:spLocks noChangeArrowheads="1"/>
          </p:cNvSpPr>
          <p:nvPr/>
        </p:nvSpPr>
        <p:spPr bwMode="auto">
          <a:xfrm>
            <a:off x="4152276" y="160449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7" name="Rectangle 63"/>
          <p:cNvSpPr>
            <a:spLocks noChangeArrowheads="1"/>
          </p:cNvSpPr>
          <p:nvPr/>
        </p:nvSpPr>
        <p:spPr bwMode="auto">
          <a:xfrm>
            <a:off x="4152276" y="507159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8" name="Slide Number Placeholder 47"/>
          <p:cNvSpPr>
            <a:spLocks noGrp="1"/>
          </p:cNvSpPr>
          <p:nvPr>
            <p:ph type="sldNum" sz="quarter" idx="12"/>
          </p:nvPr>
        </p:nvSpPr>
        <p:spPr/>
        <p:txBody>
          <a:bodyPr/>
          <a:lstStyle/>
          <a:p>
            <a:fld id="{5D3FEEAC-6021-184A-936A-D26E75467C87}" type="slidenum">
              <a:rPr lang="en-US" smtClean="0"/>
              <a:t>45</a:t>
            </a:fld>
            <a:endParaRPr lang="en-US"/>
          </a:p>
        </p:txBody>
      </p:sp>
    </p:spTree>
    <p:extLst>
      <p:ext uri="{BB962C8B-B14F-4D97-AF65-F5344CB8AC3E}">
        <p14:creationId xmlns:p14="http://schemas.microsoft.com/office/powerpoint/2010/main" val="18390534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70109"/>
            <a:ext cx="8949127" cy="2160591"/>
          </a:xfrm>
          <a:prstGeom prst="rect">
            <a:avLst/>
          </a:prstGeom>
        </p:spPr>
        <p:txBody>
          <a:bodyPr wrap="square">
            <a:spAutoFit/>
          </a:bodyPr>
          <a:lstStyle/>
          <a:p>
            <a:pPr algn="ctr">
              <a:lnSpc>
                <a:spcPct val="140000"/>
              </a:lnSpc>
              <a:spcBef>
                <a:spcPts val="500"/>
              </a:spcBef>
              <a:spcAft>
                <a:spcPts val="500"/>
              </a:spcAft>
            </a:pPr>
            <a:r>
              <a:rPr lang="af-ZA" sz="3200" kern="0" dirty="0" smtClean="0">
                <a:latin typeface="Arial" charset="0"/>
                <a:ea typeface="Arial" charset="0"/>
                <a:cs typeface="Arial" charset="0"/>
              </a:rPr>
              <a:t>PHẦN E: NGHIÊN </a:t>
            </a:r>
            <a:r>
              <a:rPr lang="af-ZA" sz="3200" kern="0" dirty="0">
                <a:latin typeface="Arial" charset="0"/>
                <a:ea typeface="Arial" charset="0"/>
                <a:cs typeface="Arial" charset="0"/>
              </a:rPr>
              <a:t>CỨU CÔNG NGHỆ CHẾ BIẾN BÙN THÀNH PHÂN VÀ THỰC NGHIỆM BÓN PHÂN CHO CÂY TRỒNG</a:t>
            </a:r>
            <a:endParaRPr lang="en-US" sz="3200" kern="0" dirty="0">
              <a:effectLst/>
              <a:latin typeface="Arial" charset="0"/>
              <a:ea typeface="Arial" charset="0"/>
              <a:cs typeface="Arial" charset="0"/>
            </a:endParaRPr>
          </a:p>
        </p:txBody>
      </p:sp>
      <p:sp>
        <p:nvSpPr>
          <p:cNvPr id="2" name="Slide Number Placeholder 1"/>
          <p:cNvSpPr>
            <a:spLocks noGrp="1"/>
          </p:cNvSpPr>
          <p:nvPr>
            <p:ph type="sldNum" sz="quarter" idx="12"/>
          </p:nvPr>
        </p:nvSpPr>
        <p:spPr/>
        <p:txBody>
          <a:bodyPr/>
          <a:lstStyle/>
          <a:p>
            <a:fld id="{5D3FEEAC-6021-184A-936A-D26E75467C87}" type="slidenum">
              <a:rPr lang="en-US" smtClean="0"/>
              <a:t>46</a:t>
            </a:fld>
            <a:endParaRPr lang="en-US"/>
          </a:p>
        </p:txBody>
      </p:sp>
      <p:sp>
        <p:nvSpPr>
          <p:cNvPr id="6" name="Rectangle 4"/>
          <p:cNvSpPr>
            <a:spLocks noChangeArrowheads="1"/>
          </p:cNvSpPr>
          <p:nvPr/>
        </p:nvSpPr>
        <p:spPr bwMode="auto">
          <a:xfrm>
            <a:off x="3295650" y="33060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a:spLocks noChangeArrowheads="1"/>
          </p:cNvSpPr>
          <p:nvPr/>
        </p:nvSpPr>
        <p:spPr bwMode="auto">
          <a:xfrm>
            <a:off x="0" y="2946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221" name="Picture 5" descr="rmcac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658" y="3814128"/>
            <a:ext cx="2596243" cy="304387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195943" y="-13732"/>
            <a:ext cx="9144000" cy="6834663"/>
            <a:chOff x="0" y="0"/>
            <a:chExt cx="9144000" cy="6834663"/>
          </a:xfrm>
        </p:grpSpPr>
        <p:pic>
          <p:nvPicPr>
            <p:cNvPr id="9219" name="Picture 3" descr="ruh"/>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24150" y="3837463"/>
              <a:ext cx="3162300" cy="29972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sp>
        <p:nvSpPr>
          <p:cNvPr id="11" name="Rectangle 12"/>
          <p:cNvSpPr>
            <a:spLocks noChangeArrowheads="1"/>
          </p:cNvSpPr>
          <p:nvPr/>
        </p:nvSpPr>
        <p:spPr bwMode="auto">
          <a:xfrm>
            <a:off x="6235700" y="3315031"/>
            <a:ext cx="8531299" cy="448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9227" name="Picture 11" descr="ct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35700" y="3823731"/>
            <a:ext cx="2851327" cy="3025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2624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872" y="0"/>
            <a:ext cx="8949128" cy="704538"/>
          </a:xfrm>
        </p:spPr>
        <p:txBody>
          <a:bodyPr>
            <a:normAutofit fontScale="90000"/>
          </a:bodyPr>
          <a:lstStyle/>
          <a:p>
            <a:r>
              <a:rPr lang="en-US" sz="2800" b="1" dirty="0" err="1" smtClean="0">
                <a:latin typeface="Arial" charset="0"/>
                <a:ea typeface="Arial" charset="0"/>
                <a:cs typeface="Arial" charset="0"/>
              </a:rPr>
              <a:t>Công</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nghệ</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chế</a:t>
            </a:r>
            <a:r>
              <a:rPr lang="en-US" sz="2800" b="1" dirty="0">
                <a:latin typeface="Arial" charset="0"/>
                <a:ea typeface="Arial" charset="0"/>
                <a:cs typeface="Arial" charset="0"/>
              </a:rPr>
              <a:t> </a:t>
            </a:r>
            <a:r>
              <a:rPr lang="en-US" sz="2800" b="1" dirty="0" err="1" smtClean="0">
                <a:latin typeface="Arial" charset="0"/>
                <a:ea typeface="Arial" charset="0"/>
                <a:cs typeface="Arial" charset="0"/>
              </a:rPr>
              <a:t>biến</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bùn</a:t>
            </a:r>
            <a:r>
              <a:rPr lang="en-US" sz="2800" b="1" smtClean="0">
                <a:latin typeface="Arial" charset="0"/>
                <a:ea typeface="Arial" charset="0"/>
                <a:cs typeface="Arial" charset="0"/>
              </a:rPr>
              <a:t>: </a:t>
            </a:r>
            <a:r>
              <a:rPr lang="en-US" sz="2800" b="1" dirty="0" err="1" smtClean="0">
                <a:latin typeface="Arial" charset="0"/>
                <a:ea typeface="Arial" charset="0"/>
                <a:cs typeface="Arial" charset="0"/>
              </a:rPr>
              <a:t>Đ</a:t>
            </a:r>
            <a:r>
              <a:rPr lang="en-US" sz="2800" b="1" smtClean="0">
                <a:latin typeface="Arial" charset="0"/>
                <a:ea typeface="Arial" charset="0"/>
                <a:cs typeface="Arial" charset="0"/>
              </a:rPr>
              <a:t>ặc </a:t>
            </a:r>
            <a:r>
              <a:rPr lang="en-US" sz="2800" b="1" dirty="0" err="1" smtClean="0">
                <a:latin typeface="Arial" charset="0"/>
                <a:ea typeface="Arial" charset="0"/>
                <a:cs typeface="Arial" charset="0"/>
              </a:rPr>
              <a:t>điểm</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bùn</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ao</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nuôi</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tôm</a:t>
            </a:r>
            <a:endParaRPr lang="en-US" sz="2800" b="1" dirty="0">
              <a:latin typeface="Arial" charset="0"/>
              <a:ea typeface="Arial" charset="0"/>
              <a:cs typeface="Arial" charset="0"/>
            </a:endParaRPr>
          </a:p>
        </p:txBody>
      </p:sp>
      <p:graphicFrame>
        <p:nvGraphicFramePr>
          <p:cNvPr id="3" name="Table 2"/>
          <p:cNvGraphicFramePr>
            <a:graphicFrameLocks noGrp="1"/>
          </p:cNvGraphicFramePr>
          <p:nvPr>
            <p:extLst>
              <p:ext uri="{D42A27DB-BD31-4B8C-83A1-F6EECF244321}">
                <p14:modId xmlns:p14="http://schemas.microsoft.com/office/powerpoint/2010/main" val="741216501"/>
              </p:ext>
            </p:extLst>
          </p:nvPr>
        </p:nvGraphicFramePr>
        <p:xfrm>
          <a:off x="194872" y="704538"/>
          <a:ext cx="8949128" cy="3785616"/>
        </p:xfrm>
        <a:graphic>
          <a:graphicData uri="http://schemas.openxmlformats.org/drawingml/2006/table">
            <a:tbl>
              <a:tblPr firstRow="1" firstCol="1" lastRow="1" lastCol="1" bandRow="1" bandCol="1">
                <a:tableStyleId>{5C22544A-7EE6-4342-B048-85BDC9FD1C3A}</a:tableStyleId>
              </a:tblPr>
              <a:tblGrid>
                <a:gridCol w="2174401">
                  <a:extLst>
                    <a:ext uri="{9D8B030D-6E8A-4147-A177-3AD203B41FA5}">
                      <a16:colId xmlns="" xmlns:a16="http://schemas.microsoft.com/office/drawing/2014/main" val="20000"/>
                    </a:ext>
                  </a:extLst>
                </a:gridCol>
                <a:gridCol w="2102928">
                  <a:extLst>
                    <a:ext uri="{9D8B030D-6E8A-4147-A177-3AD203B41FA5}">
                      <a16:colId xmlns="" xmlns:a16="http://schemas.microsoft.com/office/drawing/2014/main" val="20001"/>
                    </a:ext>
                  </a:extLst>
                </a:gridCol>
                <a:gridCol w="4671799">
                  <a:extLst>
                    <a:ext uri="{9D8B030D-6E8A-4147-A177-3AD203B41FA5}">
                      <a16:colId xmlns="" xmlns:a16="http://schemas.microsoft.com/office/drawing/2014/main" val="20002"/>
                    </a:ext>
                  </a:extLst>
                </a:gridCol>
              </a:tblGrid>
              <a:tr h="1229698">
                <a:tc>
                  <a:txBody>
                    <a:bodyPr/>
                    <a:lstStyle/>
                    <a:p>
                      <a:pPr marL="68580" marR="0" algn="just">
                        <a:lnSpc>
                          <a:spcPct val="115000"/>
                        </a:lnSpc>
                        <a:spcBef>
                          <a:spcPts val="0"/>
                        </a:spcBef>
                        <a:spcAft>
                          <a:spcPts val="0"/>
                        </a:spcAft>
                      </a:pPr>
                      <a:r>
                        <a:rPr lang="en-US" sz="2400" dirty="0" err="1">
                          <a:effectLst/>
                          <a:latin typeface="Arial" charset="0"/>
                          <a:ea typeface="Arial" charset="0"/>
                          <a:cs typeface="Arial" charset="0"/>
                        </a:rPr>
                        <a:t>Thông</a:t>
                      </a:r>
                      <a:r>
                        <a:rPr lang="en-US" sz="2400" dirty="0">
                          <a:effectLst/>
                          <a:latin typeface="Arial" charset="0"/>
                          <a:ea typeface="Arial" charset="0"/>
                          <a:cs typeface="Arial" charset="0"/>
                        </a:rPr>
                        <a:t> </a:t>
                      </a:r>
                      <a:r>
                        <a:rPr lang="en-US" sz="2400" dirty="0" err="1">
                          <a:effectLst/>
                          <a:latin typeface="Arial" charset="0"/>
                          <a:ea typeface="Arial" charset="0"/>
                          <a:cs typeface="Arial" charset="0"/>
                        </a:rPr>
                        <a:t>số</a:t>
                      </a:r>
                      <a:endParaRPr lang="en-US" sz="2400" dirty="0">
                        <a:effectLst/>
                        <a:latin typeface="Arial" charset="0"/>
                        <a:ea typeface="Arial" charset="0"/>
                        <a:cs typeface="Arial" charset="0"/>
                      </a:endParaRPr>
                    </a:p>
                  </a:txBody>
                  <a:tcPr marL="0" marR="0" marT="0" marB="0" anchor="ctr"/>
                </a:tc>
                <a:tc>
                  <a:txBody>
                    <a:bodyPr/>
                    <a:lstStyle/>
                    <a:p>
                      <a:pPr marL="87630" marR="0" algn="ctr">
                        <a:lnSpc>
                          <a:spcPct val="115000"/>
                        </a:lnSpc>
                        <a:spcBef>
                          <a:spcPts val="0"/>
                        </a:spcBef>
                        <a:spcAft>
                          <a:spcPts val="0"/>
                        </a:spcAft>
                      </a:pPr>
                      <a:r>
                        <a:rPr lang="en-US" sz="2400">
                          <a:effectLst/>
                          <a:latin typeface="Arial" charset="0"/>
                          <a:ea typeface="Arial" charset="0"/>
                          <a:cs typeface="Arial" charset="0"/>
                        </a:rPr>
                        <a:t>Trung bình</a:t>
                      </a:r>
                    </a:p>
                  </a:txBody>
                  <a:tcPr marL="0" marR="0" marT="0" marB="0" anchor="ctr"/>
                </a:tc>
                <a:tc>
                  <a:txBody>
                    <a:bodyPr/>
                    <a:lstStyle/>
                    <a:p>
                      <a:pPr marL="174625" marR="0" algn="ctr">
                        <a:lnSpc>
                          <a:spcPct val="115000"/>
                        </a:lnSpc>
                        <a:spcBef>
                          <a:spcPts val="0"/>
                        </a:spcBef>
                        <a:spcAft>
                          <a:spcPts val="0"/>
                        </a:spcAft>
                      </a:pPr>
                      <a:r>
                        <a:rPr lang="en-US" sz="2400" dirty="0" err="1">
                          <a:effectLst/>
                          <a:latin typeface="Arial" charset="0"/>
                          <a:ea typeface="Arial" charset="0"/>
                          <a:cs typeface="Arial" charset="0"/>
                        </a:rPr>
                        <a:t>Chỉ</a:t>
                      </a:r>
                      <a:r>
                        <a:rPr lang="en-US" sz="2400" dirty="0">
                          <a:effectLst/>
                          <a:latin typeface="Arial" charset="0"/>
                          <a:ea typeface="Arial" charset="0"/>
                          <a:cs typeface="Arial" charset="0"/>
                        </a:rPr>
                        <a:t> </a:t>
                      </a:r>
                      <a:r>
                        <a:rPr lang="en-US" sz="2400" dirty="0" err="1">
                          <a:effectLst/>
                          <a:latin typeface="Arial" charset="0"/>
                          <a:ea typeface="Arial" charset="0"/>
                          <a:cs typeface="Arial" charset="0"/>
                        </a:rPr>
                        <a:t>tiêu</a:t>
                      </a:r>
                      <a:r>
                        <a:rPr lang="en-US" sz="2400" dirty="0">
                          <a:effectLst/>
                          <a:latin typeface="Arial" charset="0"/>
                          <a:ea typeface="Arial" charset="0"/>
                          <a:cs typeface="Arial" charset="0"/>
                        </a:rPr>
                        <a:t> </a:t>
                      </a:r>
                      <a:r>
                        <a:rPr lang="en-US" sz="2400" dirty="0" err="1">
                          <a:effectLst/>
                          <a:latin typeface="Arial" charset="0"/>
                          <a:ea typeface="Arial" charset="0"/>
                          <a:cs typeface="Arial" charset="0"/>
                        </a:rPr>
                        <a:t>phân</a:t>
                      </a:r>
                      <a:r>
                        <a:rPr lang="en-US" sz="2400" dirty="0">
                          <a:effectLst/>
                          <a:latin typeface="Arial" charset="0"/>
                          <a:ea typeface="Arial" charset="0"/>
                          <a:cs typeface="Arial" charset="0"/>
                        </a:rPr>
                        <a:t> </a:t>
                      </a:r>
                      <a:r>
                        <a:rPr lang="en-US" sz="2400" dirty="0" err="1">
                          <a:effectLst/>
                          <a:latin typeface="Arial" charset="0"/>
                          <a:ea typeface="Arial" charset="0"/>
                          <a:cs typeface="Arial" charset="0"/>
                        </a:rPr>
                        <a:t>bón</a:t>
                      </a:r>
                      <a:r>
                        <a:rPr lang="en-US" sz="2400" dirty="0">
                          <a:effectLst/>
                          <a:latin typeface="Arial" charset="0"/>
                          <a:ea typeface="Arial" charset="0"/>
                          <a:cs typeface="Arial" charset="0"/>
                        </a:rPr>
                        <a:t> </a:t>
                      </a:r>
                      <a:r>
                        <a:rPr lang="en-US" sz="2400" dirty="0" err="1">
                          <a:effectLst/>
                          <a:latin typeface="Arial" charset="0"/>
                          <a:ea typeface="Arial" charset="0"/>
                          <a:cs typeface="Arial" charset="0"/>
                        </a:rPr>
                        <a:t>hữu</a:t>
                      </a:r>
                      <a:r>
                        <a:rPr lang="en-US" sz="2400" dirty="0">
                          <a:effectLst/>
                          <a:latin typeface="Arial" charset="0"/>
                          <a:ea typeface="Arial" charset="0"/>
                          <a:cs typeface="Arial" charset="0"/>
                        </a:rPr>
                        <a:t> </a:t>
                      </a:r>
                      <a:r>
                        <a:rPr lang="en-US" sz="2400" dirty="0" err="1">
                          <a:effectLst/>
                          <a:latin typeface="Arial" charset="0"/>
                          <a:ea typeface="Arial" charset="0"/>
                          <a:cs typeface="Arial" charset="0"/>
                        </a:rPr>
                        <a:t>cơ</a:t>
                      </a:r>
                      <a:r>
                        <a:rPr lang="en-US" sz="2400" dirty="0">
                          <a:effectLst/>
                          <a:latin typeface="Arial" charset="0"/>
                          <a:ea typeface="Arial" charset="0"/>
                          <a:cs typeface="Arial" charset="0"/>
                        </a:rPr>
                        <a:t> </a:t>
                      </a:r>
                      <a:r>
                        <a:rPr lang="en-US" sz="2400" dirty="0" err="1">
                          <a:effectLst/>
                          <a:latin typeface="Arial" charset="0"/>
                          <a:ea typeface="Arial" charset="0"/>
                          <a:cs typeface="Arial" charset="0"/>
                        </a:rPr>
                        <a:t>được</a:t>
                      </a:r>
                      <a:r>
                        <a:rPr lang="en-US" sz="2400" dirty="0">
                          <a:effectLst/>
                          <a:latin typeface="Arial" charset="0"/>
                          <a:ea typeface="Arial" charset="0"/>
                          <a:cs typeface="Arial" charset="0"/>
                        </a:rPr>
                        <a:t> </a:t>
                      </a:r>
                      <a:r>
                        <a:rPr lang="en-US" sz="2400" dirty="0" err="1">
                          <a:effectLst/>
                          <a:latin typeface="Arial" charset="0"/>
                          <a:ea typeface="Arial" charset="0"/>
                          <a:cs typeface="Arial" charset="0"/>
                        </a:rPr>
                        <a:t>quy</a:t>
                      </a:r>
                      <a:r>
                        <a:rPr lang="en-US" sz="2400" dirty="0">
                          <a:effectLst/>
                          <a:latin typeface="Arial" charset="0"/>
                          <a:ea typeface="Arial" charset="0"/>
                          <a:cs typeface="Arial" charset="0"/>
                        </a:rPr>
                        <a:t> </a:t>
                      </a:r>
                      <a:r>
                        <a:rPr lang="en-US" sz="2400" dirty="0" err="1">
                          <a:effectLst/>
                          <a:latin typeface="Arial" charset="0"/>
                          <a:ea typeface="Arial" charset="0"/>
                          <a:cs typeface="Arial" charset="0"/>
                        </a:rPr>
                        <a:t>định</a:t>
                      </a:r>
                      <a:r>
                        <a:rPr lang="en-US" sz="2400" dirty="0">
                          <a:effectLst/>
                          <a:latin typeface="Arial" charset="0"/>
                          <a:ea typeface="Arial" charset="0"/>
                          <a:cs typeface="Arial" charset="0"/>
                        </a:rPr>
                        <a:t> </a:t>
                      </a:r>
                      <a:r>
                        <a:rPr lang="en-US" sz="2400" dirty="0" err="1">
                          <a:effectLst/>
                          <a:latin typeface="Arial" charset="0"/>
                          <a:ea typeface="Arial" charset="0"/>
                          <a:cs typeface="Arial" charset="0"/>
                        </a:rPr>
                        <a:t>theo</a:t>
                      </a:r>
                      <a:r>
                        <a:rPr lang="en-US" sz="2400" dirty="0">
                          <a:effectLst/>
                          <a:latin typeface="Arial" charset="0"/>
                          <a:ea typeface="Arial" charset="0"/>
                          <a:cs typeface="Arial" charset="0"/>
                        </a:rPr>
                        <a:t> </a:t>
                      </a:r>
                      <a:r>
                        <a:rPr lang="en-US" sz="2400" dirty="0" err="1">
                          <a:effectLst/>
                          <a:latin typeface="Arial" charset="0"/>
                          <a:ea typeface="Arial" charset="0"/>
                          <a:cs typeface="Arial" charset="0"/>
                        </a:rPr>
                        <a:t>Nghị</a:t>
                      </a:r>
                      <a:r>
                        <a:rPr lang="en-US" sz="2400" dirty="0">
                          <a:effectLst/>
                          <a:latin typeface="Arial" charset="0"/>
                          <a:ea typeface="Arial" charset="0"/>
                          <a:cs typeface="Arial" charset="0"/>
                        </a:rPr>
                        <a:t> </a:t>
                      </a:r>
                      <a:r>
                        <a:rPr lang="en-US" sz="2400" dirty="0" err="1">
                          <a:effectLst/>
                          <a:latin typeface="Arial" charset="0"/>
                          <a:ea typeface="Arial" charset="0"/>
                          <a:cs typeface="Arial" charset="0"/>
                        </a:rPr>
                        <a:t>định</a:t>
                      </a:r>
                      <a:r>
                        <a:rPr lang="en-US" sz="2400" dirty="0">
                          <a:effectLst/>
                          <a:latin typeface="Arial" charset="0"/>
                          <a:ea typeface="Arial" charset="0"/>
                          <a:cs typeface="Arial" charset="0"/>
                        </a:rPr>
                        <a:t> 108</a:t>
                      </a:r>
                    </a:p>
                  </a:txBody>
                  <a:tcPr marL="0" marR="0" marT="0" marB="0"/>
                </a:tc>
                <a:extLst>
                  <a:ext uri="{0D108BD9-81ED-4DB2-BD59-A6C34878D82A}">
                    <a16:rowId xmlns="" xmlns:a16="http://schemas.microsoft.com/office/drawing/2014/main" val="10000"/>
                  </a:ext>
                </a:extLst>
              </a:tr>
              <a:tr h="392158">
                <a:tc>
                  <a:txBody>
                    <a:bodyPr/>
                    <a:lstStyle/>
                    <a:p>
                      <a:pPr marL="68580" marR="0" algn="just">
                        <a:lnSpc>
                          <a:spcPct val="115000"/>
                        </a:lnSpc>
                        <a:spcBef>
                          <a:spcPts val="295"/>
                        </a:spcBef>
                        <a:spcAft>
                          <a:spcPts val="0"/>
                        </a:spcAft>
                      </a:pPr>
                      <a:r>
                        <a:rPr lang="en-US" sz="2400">
                          <a:effectLst/>
                          <a:latin typeface="Arial" charset="0"/>
                          <a:ea typeface="Arial" charset="0"/>
                          <a:cs typeface="Arial" charset="0"/>
                        </a:rPr>
                        <a:t>Độ ẩm</a:t>
                      </a:r>
                    </a:p>
                  </a:txBody>
                  <a:tcPr marL="0" marR="0" marT="0" marB="0" anchor="ctr"/>
                </a:tc>
                <a:tc>
                  <a:txBody>
                    <a:bodyPr/>
                    <a:lstStyle/>
                    <a:p>
                      <a:pPr marL="87630" marR="0" algn="ctr">
                        <a:lnSpc>
                          <a:spcPct val="115000"/>
                        </a:lnSpc>
                        <a:spcBef>
                          <a:spcPts val="295"/>
                        </a:spcBef>
                        <a:spcAft>
                          <a:spcPts val="0"/>
                        </a:spcAft>
                      </a:pPr>
                      <a:r>
                        <a:rPr lang="en-US" sz="2400">
                          <a:effectLst/>
                          <a:latin typeface="Arial" charset="0"/>
                          <a:ea typeface="Arial" charset="0"/>
                          <a:cs typeface="Arial" charset="0"/>
                        </a:rPr>
                        <a:t>75,4</a:t>
                      </a:r>
                    </a:p>
                  </a:txBody>
                  <a:tcPr marL="0" marR="0" marT="0" marB="0" anchor="ctr"/>
                </a:tc>
                <a:tc>
                  <a:txBody>
                    <a:bodyPr/>
                    <a:lstStyle/>
                    <a:p>
                      <a:pPr marL="174625" marR="0" algn="ctr">
                        <a:lnSpc>
                          <a:spcPct val="115000"/>
                        </a:lnSpc>
                        <a:spcBef>
                          <a:spcPts val="295"/>
                        </a:spcBef>
                        <a:spcAft>
                          <a:spcPts val="0"/>
                        </a:spcAft>
                      </a:pPr>
                      <a:r>
                        <a:rPr lang="en-US" sz="2400">
                          <a:effectLst/>
                          <a:latin typeface="Arial" charset="0"/>
                          <a:ea typeface="Arial" charset="0"/>
                          <a:cs typeface="Arial" charset="0"/>
                        </a:rPr>
                        <a:t>≤ 30,0</a:t>
                      </a:r>
                    </a:p>
                  </a:txBody>
                  <a:tcPr marL="0" marR="0" marT="0" marB="0"/>
                </a:tc>
                <a:extLst>
                  <a:ext uri="{0D108BD9-81ED-4DB2-BD59-A6C34878D82A}">
                    <a16:rowId xmlns="" xmlns:a16="http://schemas.microsoft.com/office/drawing/2014/main" val="10001"/>
                  </a:ext>
                </a:extLst>
              </a:tr>
              <a:tr h="392158">
                <a:tc>
                  <a:txBody>
                    <a:bodyPr/>
                    <a:lstStyle/>
                    <a:p>
                      <a:pPr marL="68580" marR="0" algn="just">
                        <a:lnSpc>
                          <a:spcPct val="115000"/>
                        </a:lnSpc>
                        <a:spcBef>
                          <a:spcPts val="295"/>
                        </a:spcBef>
                        <a:spcAft>
                          <a:spcPts val="0"/>
                        </a:spcAft>
                      </a:pPr>
                      <a:r>
                        <a:rPr lang="en-US" sz="2400">
                          <a:effectLst/>
                          <a:latin typeface="Arial" charset="0"/>
                          <a:ea typeface="Arial" charset="0"/>
                          <a:cs typeface="Arial" charset="0"/>
                        </a:rPr>
                        <a:t>pH (ướt)</a:t>
                      </a:r>
                    </a:p>
                  </a:txBody>
                  <a:tcPr marL="0" marR="0" marT="0" marB="0" anchor="ctr"/>
                </a:tc>
                <a:tc>
                  <a:txBody>
                    <a:bodyPr/>
                    <a:lstStyle/>
                    <a:p>
                      <a:pPr marL="87630" marR="0" algn="ctr">
                        <a:lnSpc>
                          <a:spcPct val="115000"/>
                        </a:lnSpc>
                        <a:spcBef>
                          <a:spcPts val="295"/>
                        </a:spcBef>
                        <a:spcAft>
                          <a:spcPts val="0"/>
                        </a:spcAft>
                      </a:pPr>
                      <a:r>
                        <a:rPr lang="en-US" sz="2400">
                          <a:effectLst/>
                          <a:latin typeface="Arial" charset="0"/>
                          <a:ea typeface="Arial" charset="0"/>
                          <a:cs typeface="Arial" charset="0"/>
                        </a:rPr>
                        <a:t>8,15</a:t>
                      </a:r>
                    </a:p>
                  </a:txBody>
                  <a:tcPr marL="0" marR="0" marT="0" marB="0" anchor="ctr"/>
                </a:tc>
                <a:tc>
                  <a:txBody>
                    <a:bodyPr/>
                    <a:lstStyle/>
                    <a:p>
                      <a:pPr marL="174625" marR="0" algn="ctr">
                        <a:lnSpc>
                          <a:spcPct val="115000"/>
                        </a:lnSpc>
                        <a:spcBef>
                          <a:spcPts val="295"/>
                        </a:spcBef>
                        <a:spcAft>
                          <a:spcPts val="0"/>
                        </a:spcAft>
                      </a:pPr>
                      <a:r>
                        <a:rPr lang="en-US" sz="2400">
                          <a:effectLst/>
                          <a:latin typeface="Arial" charset="0"/>
                          <a:ea typeface="Arial" charset="0"/>
                          <a:cs typeface="Arial" charset="0"/>
                        </a:rPr>
                        <a:t>≥ 5,0</a:t>
                      </a:r>
                    </a:p>
                  </a:txBody>
                  <a:tcPr marL="0" marR="0" marT="0" marB="0"/>
                </a:tc>
                <a:extLst>
                  <a:ext uri="{0D108BD9-81ED-4DB2-BD59-A6C34878D82A}">
                    <a16:rowId xmlns="" xmlns:a16="http://schemas.microsoft.com/office/drawing/2014/main" val="10002"/>
                  </a:ext>
                </a:extLst>
              </a:tr>
              <a:tr h="392158">
                <a:tc>
                  <a:txBody>
                    <a:bodyPr/>
                    <a:lstStyle/>
                    <a:p>
                      <a:pPr marL="68580" marR="0" algn="just">
                        <a:lnSpc>
                          <a:spcPct val="115000"/>
                        </a:lnSpc>
                        <a:spcBef>
                          <a:spcPts val="295"/>
                        </a:spcBef>
                        <a:spcAft>
                          <a:spcPts val="0"/>
                        </a:spcAft>
                      </a:pPr>
                      <a:r>
                        <a:rPr lang="en-US" sz="2400">
                          <a:effectLst/>
                          <a:latin typeface="Arial" charset="0"/>
                          <a:ea typeface="Arial" charset="0"/>
                          <a:cs typeface="Arial" charset="0"/>
                        </a:rPr>
                        <a:t>Nts (%)</a:t>
                      </a:r>
                    </a:p>
                  </a:txBody>
                  <a:tcPr marL="0" marR="0" marT="0" marB="0" anchor="ctr"/>
                </a:tc>
                <a:tc>
                  <a:txBody>
                    <a:bodyPr/>
                    <a:lstStyle/>
                    <a:p>
                      <a:pPr marL="87630" marR="0" algn="ctr">
                        <a:lnSpc>
                          <a:spcPct val="115000"/>
                        </a:lnSpc>
                        <a:spcBef>
                          <a:spcPts val="295"/>
                        </a:spcBef>
                        <a:spcAft>
                          <a:spcPts val="0"/>
                        </a:spcAft>
                      </a:pPr>
                      <a:r>
                        <a:rPr lang="en-US" sz="2400">
                          <a:effectLst/>
                          <a:latin typeface="Arial" charset="0"/>
                          <a:ea typeface="Arial" charset="0"/>
                          <a:cs typeface="Arial" charset="0"/>
                        </a:rPr>
                        <a:t>0,33</a:t>
                      </a:r>
                    </a:p>
                  </a:txBody>
                  <a:tcPr marL="0" marR="0" marT="0" marB="0" anchor="ctr"/>
                </a:tc>
                <a:tc>
                  <a:txBody>
                    <a:bodyPr/>
                    <a:lstStyle/>
                    <a:p>
                      <a:pPr marL="174625" marR="0" algn="ctr">
                        <a:lnSpc>
                          <a:spcPct val="115000"/>
                        </a:lnSpc>
                        <a:spcBef>
                          <a:spcPts val="295"/>
                        </a:spcBef>
                        <a:spcAft>
                          <a:spcPts val="0"/>
                        </a:spcAft>
                      </a:pPr>
                      <a:r>
                        <a:rPr lang="en-US" sz="2400">
                          <a:effectLst/>
                          <a:latin typeface="Arial" charset="0"/>
                          <a:ea typeface="Arial" charset="0"/>
                          <a:cs typeface="Arial" charset="0"/>
                        </a:rPr>
                        <a:t> </a:t>
                      </a:r>
                    </a:p>
                  </a:txBody>
                  <a:tcPr marL="0" marR="0" marT="0" marB="0"/>
                </a:tc>
                <a:extLst>
                  <a:ext uri="{0D108BD9-81ED-4DB2-BD59-A6C34878D82A}">
                    <a16:rowId xmlns="" xmlns:a16="http://schemas.microsoft.com/office/drawing/2014/main" val="10003"/>
                  </a:ext>
                </a:extLst>
              </a:tr>
              <a:tr h="392158">
                <a:tc>
                  <a:txBody>
                    <a:bodyPr/>
                    <a:lstStyle/>
                    <a:p>
                      <a:pPr marL="68580" marR="0" algn="just">
                        <a:lnSpc>
                          <a:spcPct val="115000"/>
                        </a:lnSpc>
                        <a:spcBef>
                          <a:spcPts val="295"/>
                        </a:spcBef>
                        <a:spcAft>
                          <a:spcPts val="0"/>
                        </a:spcAft>
                      </a:pPr>
                      <a:r>
                        <a:rPr lang="en-US" sz="2400">
                          <a:effectLst/>
                          <a:latin typeface="Arial" charset="0"/>
                          <a:ea typeface="Arial" charset="0"/>
                          <a:cs typeface="Arial" charset="0"/>
                        </a:rPr>
                        <a:t>TP (%)</a:t>
                      </a:r>
                    </a:p>
                  </a:txBody>
                  <a:tcPr marL="0" marR="0" marT="0" marB="0" anchor="ctr"/>
                </a:tc>
                <a:tc>
                  <a:txBody>
                    <a:bodyPr/>
                    <a:lstStyle/>
                    <a:p>
                      <a:pPr marL="87630" marR="0" algn="ctr">
                        <a:lnSpc>
                          <a:spcPct val="115000"/>
                        </a:lnSpc>
                        <a:spcBef>
                          <a:spcPts val="295"/>
                        </a:spcBef>
                        <a:spcAft>
                          <a:spcPts val="0"/>
                        </a:spcAft>
                      </a:pPr>
                      <a:r>
                        <a:rPr lang="en-US" sz="2400">
                          <a:effectLst/>
                          <a:latin typeface="Arial" charset="0"/>
                          <a:ea typeface="Arial" charset="0"/>
                          <a:cs typeface="Arial" charset="0"/>
                        </a:rPr>
                        <a:t>0,55</a:t>
                      </a:r>
                    </a:p>
                  </a:txBody>
                  <a:tcPr marL="0" marR="0" marT="0" marB="0" anchor="ctr"/>
                </a:tc>
                <a:tc>
                  <a:txBody>
                    <a:bodyPr/>
                    <a:lstStyle/>
                    <a:p>
                      <a:pPr marL="174625" marR="0" algn="ctr">
                        <a:lnSpc>
                          <a:spcPct val="115000"/>
                        </a:lnSpc>
                        <a:spcBef>
                          <a:spcPts val="295"/>
                        </a:spcBef>
                        <a:spcAft>
                          <a:spcPts val="0"/>
                        </a:spcAft>
                      </a:pPr>
                      <a:r>
                        <a:rPr lang="en-US" sz="2400">
                          <a:effectLst/>
                          <a:latin typeface="Arial" charset="0"/>
                          <a:ea typeface="Arial" charset="0"/>
                          <a:cs typeface="Arial" charset="0"/>
                        </a:rPr>
                        <a:t> </a:t>
                      </a:r>
                    </a:p>
                  </a:txBody>
                  <a:tcPr marL="0" marR="0" marT="0" marB="0"/>
                </a:tc>
                <a:extLst>
                  <a:ext uri="{0D108BD9-81ED-4DB2-BD59-A6C34878D82A}">
                    <a16:rowId xmlns="" xmlns:a16="http://schemas.microsoft.com/office/drawing/2014/main" val="10004"/>
                  </a:ext>
                </a:extLst>
              </a:tr>
              <a:tr h="392158">
                <a:tc>
                  <a:txBody>
                    <a:bodyPr/>
                    <a:lstStyle/>
                    <a:p>
                      <a:pPr marL="68580" marR="0" algn="just">
                        <a:lnSpc>
                          <a:spcPct val="115000"/>
                        </a:lnSpc>
                        <a:spcBef>
                          <a:spcPts val="295"/>
                        </a:spcBef>
                        <a:spcAft>
                          <a:spcPts val="0"/>
                        </a:spcAft>
                      </a:pPr>
                      <a:r>
                        <a:rPr lang="en-US" sz="2400">
                          <a:effectLst/>
                          <a:latin typeface="Arial" charset="0"/>
                          <a:ea typeface="Arial" charset="0"/>
                          <a:cs typeface="Arial" charset="0"/>
                        </a:rPr>
                        <a:t>K (%)</a:t>
                      </a:r>
                    </a:p>
                  </a:txBody>
                  <a:tcPr marL="0" marR="0" marT="0" marB="0" anchor="ctr"/>
                </a:tc>
                <a:tc>
                  <a:txBody>
                    <a:bodyPr/>
                    <a:lstStyle/>
                    <a:p>
                      <a:pPr marL="87630" marR="0" algn="ctr">
                        <a:lnSpc>
                          <a:spcPct val="115000"/>
                        </a:lnSpc>
                        <a:spcBef>
                          <a:spcPts val="295"/>
                        </a:spcBef>
                        <a:spcAft>
                          <a:spcPts val="0"/>
                        </a:spcAft>
                      </a:pPr>
                      <a:r>
                        <a:rPr lang="en-US" sz="2400">
                          <a:effectLst/>
                          <a:latin typeface="Arial" charset="0"/>
                          <a:ea typeface="Arial" charset="0"/>
                          <a:cs typeface="Arial" charset="0"/>
                        </a:rPr>
                        <a:t>1,34</a:t>
                      </a:r>
                    </a:p>
                  </a:txBody>
                  <a:tcPr marL="0" marR="0" marT="0" marB="0" anchor="ctr"/>
                </a:tc>
                <a:tc>
                  <a:txBody>
                    <a:bodyPr/>
                    <a:lstStyle/>
                    <a:p>
                      <a:pPr marL="174625" marR="0" algn="ctr">
                        <a:lnSpc>
                          <a:spcPct val="115000"/>
                        </a:lnSpc>
                        <a:spcBef>
                          <a:spcPts val="295"/>
                        </a:spcBef>
                        <a:spcAft>
                          <a:spcPts val="0"/>
                        </a:spcAft>
                      </a:pPr>
                      <a:r>
                        <a:rPr lang="en-US" sz="2400">
                          <a:effectLst/>
                          <a:latin typeface="Arial" charset="0"/>
                          <a:ea typeface="Arial" charset="0"/>
                          <a:cs typeface="Arial" charset="0"/>
                        </a:rPr>
                        <a:t> </a:t>
                      </a:r>
                    </a:p>
                  </a:txBody>
                  <a:tcPr marL="0" marR="0" marT="0" marB="0"/>
                </a:tc>
                <a:extLst>
                  <a:ext uri="{0D108BD9-81ED-4DB2-BD59-A6C34878D82A}">
                    <a16:rowId xmlns="" xmlns:a16="http://schemas.microsoft.com/office/drawing/2014/main" val="10005"/>
                  </a:ext>
                </a:extLst>
              </a:tr>
              <a:tr h="392158">
                <a:tc>
                  <a:txBody>
                    <a:bodyPr/>
                    <a:lstStyle/>
                    <a:p>
                      <a:pPr marL="68580" marR="0" algn="just">
                        <a:lnSpc>
                          <a:spcPct val="115000"/>
                        </a:lnSpc>
                        <a:spcBef>
                          <a:spcPts val="295"/>
                        </a:spcBef>
                        <a:spcAft>
                          <a:spcPts val="0"/>
                        </a:spcAft>
                      </a:pPr>
                      <a:r>
                        <a:rPr lang="en-US" sz="2400">
                          <a:effectLst/>
                          <a:latin typeface="Arial" charset="0"/>
                          <a:ea typeface="Arial" charset="0"/>
                          <a:cs typeface="Arial" charset="0"/>
                        </a:rPr>
                        <a:t>Độ mặn</a:t>
                      </a:r>
                    </a:p>
                  </a:txBody>
                  <a:tcPr marL="0" marR="0" marT="0" marB="0" anchor="ctr"/>
                </a:tc>
                <a:tc>
                  <a:txBody>
                    <a:bodyPr/>
                    <a:lstStyle/>
                    <a:p>
                      <a:pPr marL="87630" marR="0" algn="ctr">
                        <a:lnSpc>
                          <a:spcPct val="115000"/>
                        </a:lnSpc>
                        <a:spcBef>
                          <a:spcPts val="295"/>
                        </a:spcBef>
                        <a:spcAft>
                          <a:spcPts val="0"/>
                        </a:spcAft>
                      </a:pPr>
                      <a:r>
                        <a:rPr lang="en-US" sz="2400" dirty="0">
                          <a:effectLst/>
                          <a:latin typeface="Arial" charset="0"/>
                          <a:ea typeface="Arial" charset="0"/>
                          <a:cs typeface="Arial" charset="0"/>
                        </a:rPr>
                        <a:t>19,43</a:t>
                      </a:r>
                    </a:p>
                  </a:txBody>
                  <a:tcPr marL="0" marR="0" marT="0" marB="0" anchor="ctr"/>
                </a:tc>
                <a:tc>
                  <a:txBody>
                    <a:bodyPr/>
                    <a:lstStyle/>
                    <a:p>
                      <a:pPr marL="174625" marR="0" algn="ctr">
                        <a:lnSpc>
                          <a:spcPct val="115000"/>
                        </a:lnSpc>
                        <a:spcBef>
                          <a:spcPts val="295"/>
                        </a:spcBef>
                        <a:spcAft>
                          <a:spcPts val="0"/>
                        </a:spcAft>
                      </a:pPr>
                      <a:r>
                        <a:rPr lang="en-US" sz="2400" dirty="0">
                          <a:effectLst/>
                          <a:latin typeface="Arial" charset="0"/>
                          <a:ea typeface="Arial" charset="0"/>
                          <a:cs typeface="Arial" charset="0"/>
                        </a:rPr>
                        <a:t> </a:t>
                      </a:r>
                    </a:p>
                  </a:txBody>
                  <a:tcPr marL="0" marR="0" marT="0" marB="0"/>
                </a:tc>
                <a:extLst>
                  <a:ext uri="{0D108BD9-81ED-4DB2-BD59-A6C34878D82A}">
                    <a16:rowId xmlns="" xmlns:a16="http://schemas.microsoft.com/office/drawing/2014/main" val="10006"/>
                  </a:ext>
                </a:extLst>
              </a:tr>
            </a:tbl>
          </a:graphicData>
        </a:graphic>
      </p:graphicFrame>
      <p:sp>
        <p:nvSpPr>
          <p:cNvPr id="5" name="Rectangle 4"/>
          <p:cNvSpPr/>
          <p:nvPr/>
        </p:nvSpPr>
        <p:spPr>
          <a:xfrm>
            <a:off x="1" y="4721901"/>
            <a:ext cx="9144000" cy="1938992"/>
          </a:xfrm>
          <a:prstGeom prst="rect">
            <a:avLst/>
          </a:prstGeom>
        </p:spPr>
        <p:txBody>
          <a:bodyPr wrap="square">
            <a:spAutoFit/>
          </a:bodyPr>
          <a:lstStyle/>
          <a:p>
            <a:pPr marL="342900" indent="-342900">
              <a:buFontTx/>
              <a:buChar char="-"/>
            </a:pPr>
            <a:r>
              <a:rPr lang="nl-NL" sz="2400" dirty="0" err="1" smtClean="0">
                <a:latin typeface="Arial" charset="0"/>
                <a:ea typeface="Arial" charset="0"/>
                <a:cs typeface="Arial" charset="0"/>
              </a:rPr>
              <a:t>Độ</a:t>
            </a:r>
            <a:r>
              <a:rPr lang="nl-NL" sz="2400" dirty="0" smtClean="0">
                <a:latin typeface="Arial" charset="0"/>
                <a:ea typeface="Arial" charset="0"/>
                <a:cs typeface="Arial" charset="0"/>
              </a:rPr>
              <a:t> </a:t>
            </a:r>
            <a:r>
              <a:rPr lang="nl-NL" sz="2400" dirty="0" err="1">
                <a:latin typeface="Arial" charset="0"/>
                <a:ea typeface="Arial" charset="0"/>
                <a:cs typeface="Arial" charset="0"/>
              </a:rPr>
              <a:t>ẩm</a:t>
            </a:r>
            <a:r>
              <a:rPr lang="nl-NL" sz="2400" dirty="0">
                <a:latin typeface="Arial" charset="0"/>
                <a:ea typeface="Arial" charset="0"/>
                <a:cs typeface="Arial" charset="0"/>
              </a:rPr>
              <a:t> </a:t>
            </a:r>
            <a:r>
              <a:rPr lang="nl-NL" sz="2400" dirty="0" err="1" smtClean="0">
                <a:latin typeface="Arial" charset="0"/>
                <a:ea typeface="Arial" charset="0"/>
                <a:cs typeface="Arial" charset="0"/>
              </a:rPr>
              <a:t>rất</a:t>
            </a:r>
            <a:r>
              <a:rPr lang="nl-NL" sz="2400" dirty="0" smtClean="0">
                <a:latin typeface="Arial" charset="0"/>
                <a:ea typeface="Arial" charset="0"/>
                <a:cs typeface="Arial" charset="0"/>
              </a:rPr>
              <a:t> cao, </a:t>
            </a:r>
            <a:r>
              <a:rPr lang="nl-NL" sz="2400" dirty="0" err="1">
                <a:latin typeface="Arial" charset="0"/>
                <a:ea typeface="Arial" charset="0"/>
                <a:cs typeface="Arial" charset="0"/>
              </a:rPr>
              <a:t>không</a:t>
            </a:r>
            <a:r>
              <a:rPr lang="nl-NL" sz="2400" dirty="0">
                <a:latin typeface="Arial" charset="0"/>
                <a:ea typeface="Arial" charset="0"/>
                <a:cs typeface="Arial" charset="0"/>
              </a:rPr>
              <a:t> </a:t>
            </a:r>
            <a:r>
              <a:rPr lang="nl-NL" sz="2400" dirty="0" err="1">
                <a:latin typeface="Arial" charset="0"/>
                <a:ea typeface="Arial" charset="0"/>
                <a:cs typeface="Arial" charset="0"/>
              </a:rPr>
              <a:t>thuận</a:t>
            </a:r>
            <a:r>
              <a:rPr lang="nl-NL" sz="2400" dirty="0">
                <a:latin typeface="Arial" charset="0"/>
                <a:ea typeface="Arial" charset="0"/>
                <a:cs typeface="Arial" charset="0"/>
              </a:rPr>
              <a:t> </a:t>
            </a:r>
            <a:r>
              <a:rPr lang="nl-NL" sz="2400" dirty="0" err="1">
                <a:latin typeface="Arial" charset="0"/>
                <a:ea typeface="Arial" charset="0"/>
                <a:cs typeface="Arial" charset="0"/>
              </a:rPr>
              <a:t>lợi</a:t>
            </a:r>
            <a:r>
              <a:rPr lang="nl-NL" sz="2400" dirty="0">
                <a:latin typeface="Arial" charset="0"/>
                <a:ea typeface="Arial" charset="0"/>
                <a:cs typeface="Arial" charset="0"/>
              </a:rPr>
              <a:t> </a:t>
            </a:r>
            <a:r>
              <a:rPr lang="nl-NL" sz="2400" dirty="0" err="1" smtClean="0">
                <a:latin typeface="Arial" charset="0"/>
                <a:ea typeface="Arial" charset="0"/>
                <a:cs typeface="Arial" charset="0"/>
              </a:rPr>
              <a:t>cho</a:t>
            </a:r>
            <a:r>
              <a:rPr lang="nl-NL" sz="2400" dirty="0" smtClean="0">
                <a:latin typeface="Arial" charset="0"/>
                <a:ea typeface="Arial" charset="0"/>
                <a:cs typeface="Arial" charset="0"/>
              </a:rPr>
              <a:t> </a:t>
            </a:r>
            <a:r>
              <a:rPr lang="nl-NL" sz="2400" dirty="0" err="1">
                <a:latin typeface="Arial" charset="0"/>
                <a:ea typeface="Arial" charset="0"/>
                <a:cs typeface="Arial" charset="0"/>
              </a:rPr>
              <a:t>ủ</a:t>
            </a:r>
            <a:r>
              <a:rPr lang="nl-NL" sz="2400" dirty="0">
                <a:latin typeface="Arial" charset="0"/>
                <a:ea typeface="Arial" charset="0"/>
                <a:cs typeface="Arial" charset="0"/>
              </a:rPr>
              <a:t> compost </a:t>
            </a:r>
            <a:r>
              <a:rPr lang="nl-NL" sz="2400" dirty="0" err="1">
                <a:latin typeface="Arial" charset="0"/>
                <a:ea typeface="Arial" charset="0"/>
                <a:cs typeface="Arial" charset="0"/>
              </a:rPr>
              <a:t>chế</a:t>
            </a:r>
            <a:r>
              <a:rPr lang="nl-NL" sz="2400" dirty="0">
                <a:latin typeface="Arial" charset="0"/>
                <a:ea typeface="Arial" charset="0"/>
                <a:cs typeface="Arial" charset="0"/>
              </a:rPr>
              <a:t> </a:t>
            </a:r>
            <a:r>
              <a:rPr lang="nl-NL" sz="2400" dirty="0" err="1">
                <a:latin typeface="Arial" charset="0"/>
                <a:ea typeface="Arial" charset="0"/>
                <a:cs typeface="Arial" charset="0"/>
              </a:rPr>
              <a:t>biến</a:t>
            </a:r>
            <a:r>
              <a:rPr lang="nl-NL" sz="2400" dirty="0">
                <a:latin typeface="Arial" charset="0"/>
                <a:ea typeface="Arial" charset="0"/>
                <a:cs typeface="Arial" charset="0"/>
              </a:rPr>
              <a:t> </a:t>
            </a:r>
            <a:r>
              <a:rPr lang="nl-NL" sz="2400" dirty="0" err="1">
                <a:latin typeface="Arial" charset="0"/>
                <a:ea typeface="Arial" charset="0"/>
                <a:cs typeface="Arial" charset="0"/>
              </a:rPr>
              <a:t>bùn</a:t>
            </a:r>
            <a:r>
              <a:rPr lang="nl-NL" sz="2400" dirty="0">
                <a:latin typeface="Arial" charset="0"/>
                <a:ea typeface="Arial" charset="0"/>
                <a:cs typeface="Arial" charset="0"/>
              </a:rPr>
              <a:t> </a:t>
            </a:r>
            <a:r>
              <a:rPr lang="nl-NL" sz="2400" dirty="0" err="1">
                <a:latin typeface="Arial" charset="0"/>
                <a:ea typeface="Arial" charset="0"/>
                <a:cs typeface="Arial" charset="0"/>
              </a:rPr>
              <a:t>thành</a:t>
            </a:r>
            <a:r>
              <a:rPr lang="nl-NL" sz="2400" dirty="0">
                <a:latin typeface="Arial" charset="0"/>
                <a:ea typeface="Arial" charset="0"/>
                <a:cs typeface="Arial" charset="0"/>
              </a:rPr>
              <a:t> </a:t>
            </a:r>
            <a:r>
              <a:rPr lang="nl-NL" sz="2400" dirty="0" err="1">
                <a:latin typeface="Arial" charset="0"/>
                <a:ea typeface="Arial" charset="0"/>
                <a:cs typeface="Arial" charset="0"/>
              </a:rPr>
              <a:t>phân</a:t>
            </a:r>
            <a:r>
              <a:rPr lang="nl-NL" sz="2400" dirty="0">
                <a:latin typeface="Arial" charset="0"/>
                <a:ea typeface="Arial" charset="0"/>
                <a:cs typeface="Arial" charset="0"/>
              </a:rPr>
              <a:t> </a:t>
            </a:r>
            <a:endParaRPr lang="nl-NL" sz="2400" dirty="0" smtClean="0">
              <a:latin typeface="Arial" charset="0"/>
              <a:ea typeface="Arial" charset="0"/>
              <a:cs typeface="Arial" charset="0"/>
            </a:endParaRPr>
          </a:p>
          <a:p>
            <a:pPr marL="342900" indent="-342900">
              <a:buFontTx/>
              <a:buChar char="-"/>
            </a:pPr>
            <a:r>
              <a:rPr lang="nl-NL" sz="2400" dirty="0" err="1" smtClean="0">
                <a:latin typeface="Arial" charset="0"/>
                <a:ea typeface="Arial" charset="0"/>
                <a:cs typeface="Arial" charset="0"/>
              </a:rPr>
              <a:t>Độ</a:t>
            </a:r>
            <a:r>
              <a:rPr lang="nl-NL" sz="2400" dirty="0" smtClean="0">
                <a:latin typeface="Arial" charset="0"/>
                <a:ea typeface="Arial" charset="0"/>
                <a:cs typeface="Arial" charset="0"/>
              </a:rPr>
              <a:t> </a:t>
            </a:r>
            <a:r>
              <a:rPr lang="nl-NL" sz="2400" dirty="0" err="1">
                <a:latin typeface="Arial" charset="0"/>
                <a:ea typeface="Arial" charset="0"/>
                <a:cs typeface="Arial" charset="0"/>
              </a:rPr>
              <a:t>mặn</a:t>
            </a:r>
            <a:r>
              <a:rPr lang="nl-NL" sz="2400" dirty="0">
                <a:latin typeface="Arial" charset="0"/>
                <a:ea typeface="Arial" charset="0"/>
                <a:cs typeface="Arial" charset="0"/>
              </a:rPr>
              <a:t> </a:t>
            </a:r>
            <a:r>
              <a:rPr lang="nl-NL" sz="2400" dirty="0" err="1" smtClean="0">
                <a:latin typeface="Arial" charset="0"/>
                <a:ea typeface="Arial" charset="0"/>
                <a:cs typeface="Arial" charset="0"/>
              </a:rPr>
              <a:t>rất</a:t>
            </a:r>
            <a:r>
              <a:rPr lang="nl-NL" sz="2400" dirty="0" smtClean="0">
                <a:latin typeface="Arial" charset="0"/>
                <a:ea typeface="Arial" charset="0"/>
                <a:cs typeface="Arial" charset="0"/>
              </a:rPr>
              <a:t> cao </a:t>
            </a:r>
            <a:r>
              <a:rPr lang="nl-NL" sz="2400" dirty="0" err="1" smtClean="0">
                <a:latin typeface="Arial" charset="0"/>
                <a:ea typeface="Arial" charset="0"/>
                <a:cs typeface="Arial" charset="0"/>
              </a:rPr>
              <a:t>không</a:t>
            </a:r>
            <a:r>
              <a:rPr lang="nl-NL" sz="2400" dirty="0" smtClean="0">
                <a:latin typeface="Arial" charset="0"/>
                <a:ea typeface="Arial" charset="0"/>
                <a:cs typeface="Arial" charset="0"/>
              </a:rPr>
              <a:t> </a:t>
            </a:r>
            <a:r>
              <a:rPr lang="nl-NL" sz="2400" dirty="0" err="1">
                <a:latin typeface="Arial" charset="0"/>
                <a:ea typeface="Arial" charset="0"/>
                <a:cs typeface="Arial" charset="0"/>
              </a:rPr>
              <a:t>thích</a:t>
            </a:r>
            <a:r>
              <a:rPr lang="nl-NL" sz="2400" dirty="0">
                <a:latin typeface="Arial" charset="0"/>
                <a:ea typeface="Arial" charset="0"/>
                <a:cs typeface="Arial" charset="0"/>
              </a:rPr>
              <a:t> </a:t>
            </a:r>
            <a:r>
              <a:rPr lang="nl-NL" sz="2400" dirty="0" err="1">
                <a:latin typeface="Arial" charset="0"/>
                <a:ea typeface="Arial" charset="0"/>
                <a:cs typeface="Arial" charset="0"/>
              </a:rPr>
              <a:t>hợp</a:t>
            </a:r>
            <a:r>
              <a:rPr lang="nl-NL" sz="2400" dirty="0">
                <a:latin typeface="Arial" charset="0"/>
                <a:ea typeface="Arial" charset="0"/>
                <a:cs typeface="Arial" charset="0"/>
              </a:rPr>
              <a:t> </a:t>
            </a:r>
            <a:r>
              <a:rPr lang="nl-NL" sz="2400" dirty="0" err="1">
                <a:latin typeface="Arial" charset="0"/>
                <a:ea typeface="Arial" charset="0"/>
                <a:cs typeface="Arial" charset="0"/>
              </a:rPr>
              <a:t>cho</a:t>
            </a:r>
            <a:r>
              <a:rPr lang="nl-NL" sz="2400" dirty="0">
                <a:latin typeface="Arial" charset="0"/>
                <a:ea typeface="Arial" charset="0"/>
                <a:cs typeface="Arial" charset="0"/>
              </a:rPr>
              <a:t> </a:t>
            </a:r>
            <a:r>
              <a:rPr lang="nl-NL" sz="2400" dirty="0" err="1" smtClean="0">
                <a:latin typeface="Arial" charset="0"/>
                <a:ea typeface="Arial" charset="0"/>
                <a:cs typeface="Arial" charset="0"/>
              </a:rPr>
              <a:t>đa</a:t>
            </a:r>
            <a:r>
              <a:rPr lang="nl-NL" sz="2400" dirty="0" smtClean="0">
                <a:latin typeface="Arial" charset="0"/>
                <a:ea typeface="Arial" charset="0"/>
                <a:cs typeface="Arial" charset="0"/>
              </a:rPr>
              <a:t> </a:t>
            </a:r>
            <a:r>
              <a:rPr lang="nl-NL" sz="2400" dirty="0" err="1">
                <a:latin typeface="Arial" charset="0"/>
                <a:ea typeface="Arial" charset="0"/>
                <a:cs typeface="Arial" charset="0"/>
              </a:rPr>
              <a:t>số</a:t>
            </a:r>
            <a:r>
              <a:rPr lang="nl-NL" sz="2400" dirty="0">
                <a:latin typeface="Arial" charset="0"/>
                <a:ea typeface="Arial" charset="0"/>
                <a:cs typeface="Arial" charset="0"/>
              </a:rPr>
              <a:t> </a:t>
            </a:r>
            <a:r>
              <a:rPr lang="nl-NL" sz="2400" dirty="0" err="1" smtClean="0">
                <a:latin typeface="Arial" charset="0"/>
                <a:ea typeface="Arial" charset="0"/>
                <a:cs typeface="Arial" charset="0"/>
              </a:rPr>
              <a:t>cây</a:t>
            </a:r>
            <a:r>
              <a:rPr lang="nl-NL" sz="2400" dirty="0" smtClean="0">
                <a:latin typeface="Arial" charset="0"/>
                <a:ea typeface="Arial" charset="0"/>
                <a:cs typeface="Arial" charset="0"/>
              </a:rPr>
              <a:t> </a:t>
            </a:r>
            <a:r>
              <a:rPr lang="nl-NL" sz="2400" dirty="0" err="1" smtClean="0">
                <a:latin typeface="Arial" charset="0"/>
                <a:ea typeface="Arial" charset="0"/>
                <a:cs typeface="Arial" charset="0"/>
              </a:rPr>
              <a:t>trồng</a:t>
            </a:r>
            <a:r>
              <a:rPr lang="nl-NL" sz="2400" dirty="0">
                <a:latin typeface="Arial" charset="0"/>
                <a:ea typeface="Arial" charset="0"/>
                <a:cs typeface="Arial" charset="0"/>
              </a:rPr>
              <a:t>,</a:t>
            </a:r>
            <a:r>
              <a:rPr lang="nl-NL" sz="2400" dirty="0" smtClean="0">
                <a:latin typeface="Arial" charset="0"/>
                <a:ea typeface="Arial" charset="0"/>
                <a:cs typeface="Arial" charset="0"/>
              </a:rPr>
              <a:t> </a:t>
            </a:r>
            <a:r>
              <a:rPr lang="nl-NL" sz="2400" dirty="0" err="1">
                <a:latin typeface="Arial" charset="0"/>
                <a:ea typeface="Arial" charset="0"/>
                <a:cs typeface="Arial" charset="0"/>
              </a:rPr>
              <a:t>không</a:t>
            </a:r>
            <a:r>
              <a:rPr lang="nl-NL" sz="2400" dirty="0">
                <a:latin typeface="Arial" charset="0"/>
                <a:ea typeface="Arial" charset="0"/>
                <a:cs typeface="Arial" charset="0"/>
              </a:rPr>
              <a:t> </a:t>
            </a:r>
            <a:r>
              <a:rPr lang="nl-NL" sz="2400" dirty="0" err="1">
                <a:latin typeface="Arial" charset="0"/>
                <a:ea typeface="Arial" charset="0"/>
                <a:cs typeface="Arial" charset="0"/>
              </a:rPr>
              <a:t>thuận</a:t>
            </a:r>
            <a:r>
              <a:rPr lang="nl-NL" sz="2400" dirty="0">
                <a:latin typeface="Arial" charset="0"/>
                <a:ea typeface="Arial" charset="0"/>
                <a:cs typeface="Arial" charset="0"/>
              </a:rPr>
              <a:t> </a:t>
            </a:r>
            <a:r>
              <a:rPr lang="nl-NL" sz="2400" dirty="0" err="1">
                <a:latin typeface="Arial" charset="0"/>
                <a:ea typeface="Arial" charset="0"/>
                <a:cs typeface="Arial" charset="0"/>
              </a:rPr>
              <a:t>lợi</a:t>
            </a:r>
            <a:r>
              <a:rPr lang="nl-NL" sz="2400" dirty="0">
                <a:latin typeface="Arial" charset="0"/>
                <a:ea typeface="Arial" charset="0"/>
                <a:cs typeface="Arial" charset="0"/>
              </a:rPr>
              <a:t> </a:t>
            </a:r>
            <a:r>
              <a:rPr lang="nl-NL" sz="2400" dirty="0" err="1">
                <a:latin typeface="Arial" charset="0"/>
                <a:ea typeface="Arial" charset="0"/>
                <a:cs typeface="Arial" charset="0"/>
              </a:rPr>
              <a:t>cho</a:t>
            </a:r>
            <a:r>
              <a:rPr lang="nl-NL" sz="2400" dirty="0">
                <a:latin typeface="Arial" charset="0"/>
                <a:ea typeface="Arial" charset="0"/>
                <a:cs typeface="Arial" charset="0"/>
              </a:rPr>
              <a:t> </a:t>
            </a:r>
            <a:r>
              <a:rPr lang="nl-NL" sz="2400" dirty="0" err="1" smtClean="0">
                <a:latin typeface="Arial" charset="0"/>
                <a:ea typeface="Arial" charset="0"/>
                <a:cs typeface="Arial" charset="0"/>
              </a:rPr>
              <a:t>ủ</a:t>
            </a:r>
            <a:r>
              <a:rPr lang="nl-NL" sz="2400" dirty="0" smtClean="0">
                <a:latin typeface="Arial" charset="0"/>
                <a:ea typeface="Arial" charset="0"/>
                <a:cs typeface="Arial" charset="0"/>
              </a:rPr>
              <a:t> compost</a:t>
            </a:r>
            <a:endParaRPr lang="en-US" sz="2400" dirty="0" smtClean="0">
              <a:latin typeface="Arial" charset="0"/>
              <a:ea typeface="Arial" charset="0"/>
              <a:cs typeface="Arial" charset="0"/>
            </a:endParaRPr>
          </a:p>
          <a:p>
            <a:r>
              <a:rPr lang="nl-NL" sz="2400" smtClean="0">
                <a:latin typeface="Arial" charset="0"/>
                <a:ea typeface="Arial" charset="0"/>
                <a:cs typeface="Arial" charset="0"/>
              </a:rPr>
              <a:t>-   Bùn </a:t>
            </a:r>
            <a:r>
              <a:rPr lang="nl-NL" sz="2400" dirty="0" err="1">
                <a:latin typeface="Arial" charset="0"/>
                <a:ea typeface="Arial" charset="0"/>
                <a:cs typeface="Arial" charset="0"/>
              </a:rPr>
              <a:t>thải</a:t>
            </a:r>
            <a:r>
              <a:rPr lang="nl-NL" sz="2400" dirty="0">
                <a:latin typeface="Arial" charset="0"/>
                <a:ea typeface="Arial" charset="0"/>
                <a:cs typeface="Arial" charset="0"/>
              </a:rPr>
              <a:t> </a:t>
            </a:r>
            <a:r>
              <a:rPr lang="nl-NL" sz="2400" dirty="0" err="1" smtClean="0">
                <a:latin typeface="Arial" charset="0"/>
                <a:ea typeface="Arial" charset="0"/>
                <a:cs typeface="Arial" charset="0"/>
              </a:rPr>
              <a:t>giàu</a:t>
            </a:r>
            <a:r>
              <a:rPr lang="nl-NL" sz="2400" dirty="0" smtClean="0">
                <a:latin typeface="Arial" charset="0"/>
                <a:ea typeface="Arial" charset="0"/>
                <a:cs typeface="Arial" charset="0"/>
              </a:rPr>
              <a:t> </a:t>
            </a:r>
            <a:r>
              <a:rPr lang="nl-NL" sz="2400" dirty="0" err="1" smtClean="0">
                <a:latin typeface="Arial" charset="0"/>
                <a:ea typeface="Arial" charset="0"/>
                <a:cs typeface="Arial" charset="0"/>
              </a:rPr>
              <a:t>dinh</a:t>
            </a:r>
            <a:r>
              <a:rPr lang="nl-NL" sz="2400" dirty="0" smtClean="0">
                <a:latin typeface="Arial" charset="0"/>
                <a:ea typeface="Arial" charset="0"/>
                <a:cs typeface="Arial" charset="0"/>
              </a:rPr>
              <a:t> </a:t>
            </a:r>
            <a:r>
              <a:rPr lang="nl-NL" sz="2400" dirty="0" err="1" smtClean="0">
                <a:latin typeface="Arial" charset="0"/>
                <a:ea typeface="Arial" charset="0"/>
                <a:cs typeface="Arial" charset="0"/>
              </a:rPr>
              <a:t>dưỡng</a:t>
            </a:r>
            <a:r>
              <a:rPr lang="nl-NL" sz="2400" dirty="0" smtClean="0">
                <a:latin typeface="Arial" charset="0"/>
                <a:ea typeface="Arial" charset="0"/>
                <a:cs typeface="Arial" charset="0"/>
              </a:rPr>
              <a:t>, có </a:t>
            </a:r>
            <a:r>
              <a:rPr lang="nl-NL" sz="2400" dirty="0" err="1">
                <a:latin typeface="Arial" charset="0"/>
                <a:ea typeface="Arial" charset="0"/>
                <a:cs typeface="Arial" charset="0"/>
              </a:rPr>
              <a:t>giá</a:t>
            </a:r>
            <a:r>
              <a:rPr lang="nl-NL" sz="2400" dirty="0">
                <a:latin typeface="Arial" charset="0"/>
                <a:ea typeface="Arial" charset="0"/>
                <a:cs typeface="Arial" charset="0"/>
              </a:rPr>
              <a:t> </a:t>
            </a:r>
            <a:r>
              <a:rPr lang="nl-NL" sz="2400" dirty="0" err="1">
                <a:latin typeface="Arial" charset="0"/>
                <a:ea typeface="Arial" charset="0"/>
                <a:cs typeface="Arial" charset="0"/>
              </a:rPr>
              <a:t>trị</a:t>
            </a:r>
            <a:r>
              <a:rPr lang="nl-NL" sz="2400" dirty="0">
                <a:latin typeface="Arial" charset="0"/>
                <a:ea typeface="Arial" charset="0"/>
                <a:cs typeface="Arial" charset="0"/>
              </a:rPr>
              <a:t> </a:t>
            </a:r>
            <a:r>
              <a:rPr lang="nl-NL" sz="2400" dirty="0" err="1" smtClean="0">
                <a:latin typeface="Arial" charset="0"/>
                <a:ea typeface="Arial" charset="0"/>
                <a:cs typeface="Arial" charset="0"/>
              </a:rPr>
              <a:t>đối</a:t>
            </a:r>
            <a:r>
              <a:rPr lang="nl-NL" sz="2400" dirty="0" smtClean="0">
                <a:latin typeface="Arial" charset="0"/>
                <a:ea typeface="Arial" charset="0"/>
                <a:cs typeface="Arial" charset="0"/>
              </a:rPr>
              <a:t> </a:t>
            </a:r>
            <a:r>
              <a:rPr lang="nl-NL" sz="2400" dirty="0" err="1">
                <a:latin typeface="Arial" charset="0"/>
                <a:ea typeface="Arial" charset="0"/>
                <a:cs typeface="Arial" charset="0"/>
              </a:rPr>
              <a:t>với</a:t>
            </a:r>
            <a:r>
              <a:rPr lang="nl-NL" sz="2400" dirty="0">
                <a:latin typeface="Arial" charset="0"/>
                <a:ea typeface="Arial" charset="0"/>
                <a:cs typeface="Arial" charset="0"/>
              </a:rPr>
              <a:t> </a:t>
            </a:r>
            <a:r>
              <a:rPr lang="nl-NL" sz="2400" dirty="0" err="1">
                <a:latin typeface="Arial" charset="0"/>
                <a:ea typeface="Arial" charset="0"/>
                <a:cs typeface="Arial" charset="0"/>
              </a:rPr>
              <a:t>cây</a:t>
            </a:r>
            <a:r>
              <a:rPr lang="nl-NL" sz="2400" dirty="0">
                <a:latin typeface="Arial" charset="0"/>
                <a:ea typeface="Arial" charset="0"/>
                <a:cs typeface="Arial" charset="0"/>
              </a:rPr>
              <a:t> </a:t>
            </a:r>
            <a:r>
              <a:rPr lang="nl-NL" sz="2400" dirty="0" err="1">
                <a:latin typeface="Arial" charset="0"/>
                <a:ea typeface="Arial" charset="0"/>
                <a:cs typeface="Arial" charset="0"/>
              </a:rPr>
              <a:t>trồng</a:t>
            </a:r>
            <a:r>
              <a:rPr lang="en-US" sz="2400" dirty="0">
                <a:latin typeface="Arial" charset="0"/>
                <a:ea typeface="Arial" charset="0"/>
                <a:cs typeface="Arial" charset="0"/>
              </a:rPr>
              <a:t> </a:t>
            </a:r>
          </a:p>
        </p:txBody>
      </p:sp>
      <p:sp>
        <p:nvSpPr>
          <p:cNvPr id="4" name="Slide Number Placeholder 3"/>
          <p:cNvSpPr>
            <a:spLocks noGrp="1"/>
          </p:cNvSpPr>
          <p:nvPr>
            <p:ph type="sldNum" sz="quarter" idx="12"/>
          </p:nvPr>
        </p:nvSpPr>
        <p:spPr/>
        <p:txBody>
          <a:bodyPr/>
          <a:lstStyle/>
          <a:p>
            <a:fld id="{5D3FEEAC-6021-184A-936A-D26E75467C87}" type="slidenum">
              <a:rPr lang="en-US" smtClean="0"/>
              <a:t>47</a:t>
            </a:fld>
            <a:endParaRPr lang="en-US"/>
          </a:p>
        </p:txBody>
      </p:sp>
    </p:spTree>
    <p:extLst>
      <p:ext uri="{BB962C8B-B14F-4D97-AF65-F5344CB8AC3E}">
        <p14:creationId xmlns:p14="http://schemas.microsoft.com/office/powerpoint/2010/main" val="13674421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656" y="0"/>
            <a:ext cx="8319541" cy="704538"/>
          </a:xfrm>
        </p:spPr>
        <p:txBody>
          <a:bodyPr>
            <a:normAutofit fontScale="90000"/>
          </a:bodyPr>
          <a:lstStyle/>
          <a:p>
            <a:r>
              <a:rPr lang="en-US" sz="2800" b="1" dirty="0" err="1" smtClean="0">
                <a:latin typeface="Arial" charset="0"/>
                <a:ea typeface="Arial" charset="0"/>
                <a:cs typeface="Arial" charset="0"/>
              </a:rPr>
              <a:t>Công</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nghệ</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chế</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biến</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bùn</a:t>
            </a:r>
            <a:r>
              <a:rPr lang="en-US" sz="2800" b="1" smtClean="0">
                <a:latin typeface="Arial" charset="0"/>
                <a:ea typeface="Arial" charset="0"/>
                <a:cs typeface="Arial" charset="0"/>
              </a:rPr>
              <a:t>: </a:t>
            </a:r>
            <a:r>
              <a:rPr lang="en-US" sz="2800" b="1" dirty="0" err="1">
                <a:latin typeface="Arial" charset="0"/>
                <a:ea typeface="Arial" charset="0"/>
                <a:cs typeface="Arial" charset="0"/>
              </a:rPr>
              <a:t>T</a:t>
            </a:r>
            <a:r>
              <a:rPr lang="en-US" sz="2800" b="1" smtClean="0">
                <a:latin typeface="Arial" charset="0"/>
                <a:ea typeface="Arial" charset="0"/>
                <a:cs typeface="Arial" charset="0"/>
              </a:rPr>
              <a:t>iền </a:t>
            </a:r>
            <a:r>
              <a:rPr lang="en-US" sz="2800" b="1" dirty="0" err="1" smtClean="0">
                <a:latin typeface="Arial" charset="0"/>
                <a:ea typeface="Arial" charset="0"/>
                <a:cs typeface="Arial" charset="0"/>
              </a:rPr>
              <a:t>xử</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lý</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giảm</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độ</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mặn</a:t>
            </a:r>
            <a:endParaRPr lang="en-US" sz="2800" b="1" dirty="0">
              <a:latin typeface="Arial" charset="0"/>
              <a:ea typeface="Arial" charset="0"/>
              <a:cs typeface="Arial" charset="0"/>
            </a:endParaRPr>
          </a:p>
        </p:txBody>
      </p:sp>
      <p:sp>
        <p:nvSpPr>
          <p:cNvPr id="4" name="Rectangle 3"/>
          <p:cNvSpPr/>
          <p:nvPr/>
        </p:nvSpPr>
        <p:spPr>
          <a:xfrm>
            <a:off x="123669" y="1280897"/>
            <a:ext cx="8896662" cy="550151"/>
          </a:xfrm>
          <a:prstGeom prst="rect">
            <a:avLst/>
          </a:prstGeom>
        </p:spPr>
        <p:txBody>
          <a:bodyPr wrap="square">
            <a:spAutoFit/>
          </a:bodyPr>
          <a:lstStyle/>
          <a:p>
            <a:pPr algn="just">
              <a:lnSpc>
                <a:spcPct val="140000"/>
              </a:lnSpc>
            </a:pPr>
            <a:endParaRPr lang="en-US" sz="2400" dirty="0">
              <a:effectLst/>
              <a:latin typeface="Arial" charset="0"/>
              <a:ea typeface="Arial" charset="0"/>
              <a:cs typeface="Arial" charset="0"/>
            </a:endParaRPr>
          </a:p>
        </p:txBody>
      </p:sp>
      <p:sp>
        <p:nvSpPr>
          <p:cNvPr id="3" name="Rectangle 2"/>
          <p:cNvSpPr/>
          <p:nvPr/>
        </p:nvSpPr>
        <p:spPr>
          <a:xfrm>
            <a:off x="0" y="1280897"/>
            <a:ext cx="9143999" cy="4524315"/>
          </a:xfrm>
          <a:prstGeom prst="rect">
            <a:avLst/>
          </a:prstGeom>
        </p:spPr>
        <p:txBody>
          <a:bodyPr wrap="square">
            <a:spAutoFit/>
          </a:bodyPr>
          <a:lstStyle/>
          <a:p>
            <a:pPr>
              <a:lnSpc>
                <a:spcPct val="150000"/>
              </a:lnSpc>
            </a:pPr>
            <a:r>
              <a:rPr lang="vi-VN" sz="2400" dirty="0" smtClean="0">
                <a:latin typeface="Arial" charset="0"/>
                <a:ea typeface="Arial" charset="0"/>
                <a:cs typeface="Arial" charset="0"/>
              </a:rPr>
              <a:t>        </a:t>
            </a:r>
            <a:r>
              <a:rPr lang="vi-VN" sz="2400" b="1" dirty="0" smtClean="0">
                <a:latin typeface="Arial" charset="0"/>
                <a:ea typeface="Arial" charset="0"/>
                <a:cs typeface="Arial" charset="0"/>
              </a:rPr>
              <a:t>Giảm </a:t>
            </a:r>
            <a:r>
              <a:rPr lang="vi-VN" sz="2400" b="1" dirty="0">
                <a:latin typeface="Arial" charset="0"/>
                <a:ea typeface="Arial" charset="0"/>
                <a:cs typeface="Arial" charset="0"/>
              </a:rPr>
              <a:t>độ mặn của bùn thải bằng </a:t>
            </a:r>
            <a:r>
              <a:rPr lang="vi-VN" sz="2400" b="1" dirty="0" smtClean="0">
                <a:latin typeface="Arial" charset="0"/>
                <a:ea typeface="Arial" charset="0"/>
                <a:cs typeface="Arial" charset="0"/>
              </a:rPr>
              <a:t>nước</a:t>
            </a:r>
            <a:r>
              <a:rPr lang="vi-VN" sz="2400" dirty="0" smtClean="0">
                <a:latin typeface="Arial" charset="0"/>
                <a:ea typeface="Arial" charset="0"/>
                <a:cs typeface="Arial" charset="0"/>
              </a:rPr>
              <a:t>: </a:t>
            </a:r>
          </a:p>
          <a:p>
            <a:pPr marL="742950" lvl="1" indent="-285750">
              <a:lnSpc>
                <a:spcPct val="150000"/>
              </a:lnSpc>
              <a:buFontTx/>
              <a:buChar char="-"/>
            </a:pPr>
            <a:r>
              <a:rPr lang="en-US" sz="2400" dirty="0" err="1" smtClean="0">
                <a:latin typeface="Arial" charset="0"/>
                <a:ea typeface="Arial" charset="0"/>
                <a:cs typeface="Arial" charset="0"/>
              </a:rPr>
              <a:t>Nước</a:t>
            </a:r>
            <a:r>
              <a:rPr lang="en-US" sz="2400" dirty="0" smtClean="0">
                <a:latin typeface="Arial" charset="0"/>
                <a:ea typeface="Arial" charset="0"/>
                <a:cs typeface="Arial" charset="0"/>
              </a:rPr>
              <a:t> </a:t>
            </a:r>
            <a:r>
              <a:rPr lang="en-US" sz="2400" dirty="0" err="1">
                <a:latin typeface="Arial" charset="0"/>
                <a:ea typeface="Arial" charset="0"/>
                <a:cs typeface="Arial" charset="0"/>
              </a:rPr>
              <a:t>có</a:t>
            </a:r>
            <a:r>
              <a:rPr lang="en-US" sz="2400" dirty="0">
                <a:latin typeface="Arial" charset="0"/>
                <a:ea typeface="Arial" charset="0"/>
                <a:cs typeface="Arial" charset="0"/>
              </a:rPr>
              <a:t> </a:t>
            </a:r>
            <a:r>
              <a:rPr lang="en-US" sz="2400" dirty="0" err="1">
                <a:latin typeface="Arial" charset="0"/>
                <a:ea typeface="Arial" charset="0"/>
                <a:cs typeface="Arial" charset="0"/>
              </a:rPr>
              <a:t>độ</a:t>
            </a:r>
            <a:r>
              <a:rPr lang="en-US" sz="2400" dirty="0">
                <a:latin typeface="Arial" charset="0"/>
                <a:ea typeface="Arial" charset="0"/>
                <a:cs typeface="Arial" charset="0"/>
              </a:rPr>
              <a:t> </a:t>
            </a:r>
            <a:r>
              <a:rPr lang="en-US" sz="2400" dirty="0" err="1">
                <a:latin typeface="Arial" charset="0"/>
                <a:ea typeface="Arial" charset="0"/>
                <a:cs typeface="Arial" charset="0"/>
              </a:rPr>
              <a:t>mặn</a:t>
            </a:r>
            <a:r>
              <a:rPr lang="en-US" sz="2400" dirty="0">
                <a:latin typeface="Arial" charset="0"/>
                <a:ea typeface="Arial" charset="0"/>
                <a:cs typeface="Arial" charset="0"/>
              </a:rPr>
              <a:t> </a:t>
            </a:r>
            <a:r>
              <a:rPr lang="en-US" sz="2400" dirty="0" err="1">
                <a:latin typeface="Arial" charset="0"/>
                <a:ea typeface="Arial" charset="0"/>
                <a:cs typeface="Arial" charset="0"/>
              </a:rPr>
              <a:t>càng</a:t>
            </a:r>
            <a:r>
              <a:rPr lang="en-US" sz="2400" dirty="0">
                <a:latin typeface="Arial" charset="0"/>
                <a:ea typeface="Arial" charset="0"/>
                <a:cs typeface="Arial" charset="0"/>
              </a:rPr>
              <a:t> </a:t>
            </a:r>
            <a:r>
              <a:rPr lang="en-US" sz="2400" dirty="0" err="1">
                <a:latin typeface="Arial" charset="0"/>
                <a:ea typeface="Arial" charset="0"/>
                <a:cs typeface="Arial" charset="0"/>
              </a:rPr>
              <a:t>thấp</a:t>
            </a:r>
            <a:r>
              <a:rPr lang="en-US" sz="2400" dirty="0">
                <a:latin typeface="Arial" charset="0"/>
                <a:ea typeface="Arial" charset="0"/>
                <a:cs typeface="Arial" charset="0"/>
              </a:rPr>
              <a:t> </a:t>
            </a:r>
            <a:r>
              <a:rPr lang="en-US" sz="2400" dirty="0" err="1">
                <a:latin typeface="Arial" charset="0"/>
                <a:ea typeface="Arial" charset="0"/>
                <a:cs typeface="Arial" charset="0"/>
              </a:rPr>
              <a:t>thì</a:t>
            </a:r>
            <a:r>
              <a:rPr lang="en-US" sz="2400" dirty="0">
                <a:latin typeface="Arial" charset="0"/>
                <a:ea typeface="Arial" charset="0"/>
                <a:cs typeface="Arial" charset="0"/>
              </a:rPr>
              <a:t> </a:t>
            </a:r>
            <a:r>
              <a:rPr lang="en-US" sz="2400" dirty="0" err="1">
                <a:latin typeface="Arial" charset="0"/>
                <a:ea typeface="Arial" charset="0"/>
                <a:cs typeface="Arial" charset="0"/>
              </a:rPr>
              <a:t>rửa</a:t>
            </a:r>
            <a:r>
              <a:rPr lang="en-US" sz="2400" dirty="0">
                <a:latin typeface="Arial" charset="0"/>
                <a:ea typeface="Arial" charset="0"/>
                <a:cs typeface="Arial" charset="0"/>
              </a:rPr>
              <a:t> </a:t>
            </a:r>
            <a:r>
              <a:rPr lang="en-US" sz="2400" dirty="0" err="1">
                <a:latin typeface="Arial" charset="0"/>
                <a:ea typeface="Arial" charset="0"/>
                <a:cs typeface="Arial" charset="0"/>
              </a:rPr>
              <a:t>mặn</a:t>
            </a:r>
            <a:r>
              <a:rPr lang="en-US" sz="2400" dirty="0">
                <a:latin typeface="Arial" charset="0"/>
                <a:ea typeface="Arial" charset="0"/>
                <a:cs typeface="Arial" charset="0"/>
              </a:rPr>
              <a:t> </a:t>
            </a:r>
            <a:r>
              <a:rPr lang="en-US" sz="2400" dirty="0" err="1">
                <a:latin typeface="Arial" charset="0"/>
                <a:ea typeface="Arial" charset="0"/>
                <a:cs typeface="Arial" charset="0"/>
              </a:rPr>
              <a:t>càng</a:t>
            </a:r>
            <a:r>
              <a:rPr lang="en-US" sz="2400" dirty="0">
                <a:latin typeface="Arial" charset="0"/>
                <a:ea typeface="Arial" charset="0"/>
                <a:cs typeface="Arial" charset="0"/>
              </a:rPr>
              <a:t> </a:t>
            </a:r>
            <a:r>
              <a:rPr lang="en-US" sz="2400" dirty="0" err="1">
                <a:latin typeface="Arial" charset="0"/>
                <a:ea typeface="Arial" charset="0"/>
                <a:cs typeface="Arial" charset="0"/>
              </a:rPr>
              <a:t>hiệu</a:t>
            </a:r>
            <a:r>
              <a:rPr lang="en-US" sz="2400" dirty="0">
                <a:latin typeface="Arial" charset="0"/>
                <a:ea typeface="Arial" charset="0"/>
                <a:cs typeface="Arial" charset="0"/>
              </a:rPr>
              <a:t> </a:t>
            </a:r>
            <a:r>
              <a:rPr lang="en-US" sz="2400" dirty="0" err="1" smtClean="0">
                <a:latin typeface="Arial" charset="0"/>
                <a:ea typeface="Arial" charset="0"/>
                <a:cs typeface="Arial" charset="0"/>
              </a:rPr>
              <a:t>quả</a:t>
            </a:r>
            <a:endParaRPr lang="en-US" sz="2400" dirty="0" smtClean="0">
              <a:latin typeface="Arial" charset="0"/>
              <a:ea typeface="Arial" charset="0"/>
              <a:cs typeface="Arial" charset="0"/>
            </a:endParaRPr>
          </a:p>
          <a:p>
            <a:pPr marL="742950" lvl="1" indent="-285750">
              <a:lnSpc>
                <a:spcPct val="150000"/>
              </a:lnSpc>
              <a:buFontTx/>
              <a:buChar char="-"/>
            </a:pPr>
            <a:r>
              <a:rPr lang="en-US" sz="2400" dirty="0" err="1">
                <a:latin typeface="Arial" charset="0"/>
                <a:ea typeface="Arial" charset="0"/>
                <a:cs typeface="Arial" charset="0"/>
              </a:rPr>
              <a:t>Y</a:t>
            </a:r>
            <a:r>
              <a:rPr lang="en-US" sz="2400" dirty="0" err="1" smtClean="0">
                <a:latin typeface="Arial" charset="0"/>
                <a:ea typeface="Arial" charset="0"/>
                <a:cs typeface="Arial" charset="0"/>
              </a:rPr>
              <a:t>êu</a:t>
            </a:r>
            <a:r>
              <a:rPr lang="en-US" sz="2400" dirty="0" smtClean="0">
                <a:latin typeface="Arial" charset="0"/>
                <a:ea typeface="Arial" charset="0"/>
                <a:cs typeface="Arial" charset="0"/>
              </a:rPr>
              <a:t> </a:t>
            </a:r>
            <a:r>
              <a:rPr lang="en-US" sz="2400" dirty="0" err="1">
                <a:latin typeface="Arial" charset="0"/>
                <a:ea typeface="Arial" charset="0"/>
                <a:cs typeface="Arial" charset="0"/>
              </a:rPr>
              <a:t>cầu</a:t>
            </a:r>
            <a:r>
              <a:rPr lang="en-US" sz="2400" dirty="0">
                <a:latin typeface="Arial" charset="0"/>
                <a:ea typeface="Arial" charset="0"/>
                <a:cs typeface="Arial" charset="0"/>
              </a:rPr>
              <a:t> </a:t>
            </a:r>
            <a:r>
              <a:rPr lang="en-US" sz="2400" dirty="0" err="1">
                <a:latin typeface="Arial" charset="0"/>
                <a:ea typeface="Arial" charset="0"/>
                <a:cs typeface="Arial" charset="0"/>
              </a:rPr>
              <a:t>lượng</a:t>
            </a:r>
            <a:r>
              <a:rPr lang="en-US" sz="2400" dirty="0">
                <a:latin typeface="Arial" charset="0"/>
                <a:ea typeface="Arial" charset="0"/>
                <a:cs typeface="Arial" charset="0"/>
              </a:rPr>
              <a:t> </a:t>
            </a:r>
            <a:r>
              <a:rPr lang="en-US" sz="2400" dirty="0" err="1">
                <a:latin typeface="Arial" charset="0"/>
                <a:ea typeface="Arial" charset="0"/>
                <a:cs typeface="Arial" charset="0"/>
              </a:rPr>
              <a:t>nước</a:t>
            </a:r>
            <a:r>
              <a:rPr lang="en-US" sz="2400" dirty="0">
                <a:latin typeface="Arial" charset="0"/>
                <a:ea typeface="Arial" charset="0"/>
                <a:cs typeface="Arial" charset="0"/>
              </a:rPr>
              <a:t> </a:t>
            </a:r>
            <a:r>
              <a:rPr lang="en-US" sz="2400" dirty="0" err="1">
                <a:latin typeface="Arial" charset="0"/>
                <a:ea typeface="Arial" charset="0"/>
                <a:cs typeface="Arial" charset="0"/>
              </a:rPr>
              <a:t>ngọt</a:t>
            </a:r>
            <a:r>
              <a:rPr lang="en-US" sz="2400" dirty="0">
                <a:latin typeface="Arial" charset="0"/>
                <a:ea typeface="Arial" charset="0"/>
                <a:cs typeface="Arial" charset="0"/>
              </a:rPr>
              <a:t> </a:t>
            </a:r>
            <a:r>
              <a:rPr lang="en-US" sz="2400" dirty="0" err="1" smtClean="0">
                <a:latin typeface="Arial" charset="0"/>
                <a:ea typeface="Arial" charset="0"/>
                <a:cs typeface="Arial" charset="0"/>
              </a:rPr>
              <a:t>lớn</a:t>
            </a:r>
            <a:r>
              <a:rPr lang="en-US" sz="2400" dirty="0" smtClean="0">
                <a:latin typeface="Arial" charset="0"/>
                <a:ea typeface="Arial" charset="0"/>
                <a:cs typeface="Arial" charset="0"/>
              </a:rPr>
              <a:t>: </a:t>
            </a:r>
            <a:r>
              <a:rPr lang="en-US" sz="2400" dirty="0" err="1">
                <a:latin typeface="Arial" charset="0"/>
                <a:ea typeface="Arial" charset="0"/>
                <a:cs typeface="Arial" charset="0"/>
              </a:rPr>
              <a:t>K</a:t>
            </a:r>
            <a:r>
              <a:rPr lang="en-US" sz="2400" dirty="0" err="1" smtClean="0">
                <a:latin typeface="Arial" charset="0"/>
                <a:ea typeface="Arial" charset="0"/>
                <a:cs typeface="Arial" charset="0"/>
              </a:rPr>
              <a:t>hông</a:t>
            </a:r>
            <a:r>
              <a:rPr lang="en-US" sz="2400" dirty="0" smtClean="0">
                <a:latin typeface="Arial" charset="0"/>
                <a:ea typeface="Arial" charset="0"/>
                <a:cs typeface="Arial" charset="0"/>
              </a:rPr>
              <a:t> </a:t>
            </a:r>
            <a:r>
              <a:rPr lang="en-US" sz="2400" dirty="0" err="1">
                <a:latin typeface="Arial" charset="0"/>
                <a:ea typeface="Arial" charset="0"/>
                <a:cs typeface="Arial" charset="0"/>
              </a:rPr>
              <a:t>thuận</a:t>
            </a:r>
            <a:r>
              <a:rPr lang="en-US" sz="2400" dirty="0">
                <a:latin typeface="Arial" charset="0"/>
                <a:ea typeface="Arial" charset="0"/>
                <a:cs typeface="Arial" charset="0"/>
              </a:rPr>
              <a:t> </a:t>
            </a:r>
            <a:r>
              <a:rPr lang="en-US" sz="2400" dirty="0" err="1">
                <a:latin typeface="Arial" charset="0"/>
                <a:ea typeface="Arial" charset="0"/>
                <a:cs typeface="Arial" charset="0"/>
              </a:rPr>
              <a:t>lợi</a:t>
            </a:r>
            <a:r>
              <a:rPr lang="en-US" sz="2400" dirty="0">
                <a:latin typeface="Arial" charset="0"/>
                <a:ea typeface="Arial" charset="0"/>
                <a:cs typeface="Arial" charset="0"/>
              </a:rPr>
              <a:t> </a:t>
            </a:r>
            <a:r>
              <a:rPr lang="en-US" sz="2400" dirty="0" err="1">
                <a:latin typeface="Arial" charset="0"/>
                <a:ea typeface="Arial" charset="0"/>
                <a:cs typeface="Arial" charset="0"/>
              </a:rPr>
              <a:t>cho</a:t>
            </a:r>
            <a:r>
              <a:rPr lang="en-US" sz="2400" dirty="0">
                <a:latin typeface="Arial" charset="0"/>
                <a:ea typeface="Arial" charset="0"/>
                <a:cs typeface="Arial" charset="0"/>
              </a:rPr>
              <a:t> </a:t>
            </a:r>
            <a:r>
              <a:rPr lang="en-US" sz="2400" dirty="0" err="1">
                <a:latin typeface="Arial" charset="0"/>
                <a:ea typeface="Arial" charset="0"/>
                <a:cs typeface="Arial" charset="0"/>
              </a:rPr>
              <a:t>xử</a:t>
            </a:r>
            <a:r>
              <a:rPr lang="en-US" sz="2400" dirty="0">
                <a:latin typeface="Arial" charset="0"/>
                <a:ea typeface="Arial" charset="0"/>
                <a:cs typeface="Arial" charset="0"/>
              </a:rPr>
              <a:t> </a:t>
            </a:r>
            <a:r>
              <a:rPr lang="en-US" sz="2400" dirty="0" err="1">
                <a:latin typeface="Arial" charset="0"/>
                <a:ea typeface="Arial" charset="0"/>
                <a:cs typeface="Arial" charset="0"/>
              </a:rPr>
              <a:t>lý</a:t>
            </a:r>
            <a:r>
              <a:rPr lang="en-US" sz="2400" dirty="0">
                <a:latin typeface="Arial" charset="0"/>
                <a:ea typeface="Arial" charset="0"/>
                <a:cs typeface="Arial" charset="0"/>
              </a:rPr>
              <a:t> </a:t>
            </a:r>
            <a:r>
              <a:rPr lang="en-US" sz="2400" dirty="0" err="1" smtClean="0">
                <a:latin typeface="Arial" charset="0"/>
                <a:ea typeface="Arial" charset="0"/>
                <a:cs typeface="Arial" charset="0"/>
              </a:rPr>
              <a:t>giảm</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độ</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mặn</a:t>
            </a:r>
            <a:r>
              <a:rPr lang="en-US" sz="2400" dirty="0" smtClean="0">
                <a:latin typeface="Arial" charset="0"/>
                <a:ea typeface="Arial" charset="0"/>
                <a:cs typeface="Arial" charset="0"/>
              </a:rPr>
              <a:t> </a:t>
            </a:r>
            <a:r>
              <a:rPr lang="en-US" sz="2400" dirty="0" err="1">
                <a:latin typeface="Arial" charset="0"/>
                <a:ea typeface="Arial" charset="0"/>
                <a:cs typeface="Arial" charset="0"/>
              </a:rPr>
              <a:t>tại</a:t>
            </a:r>
            <a:r>
              <a:rPr lang="en-US" sz="2400" dirty="0">
                <a:latin typeface="Arial" charset="0"/>
                <a:ea typeface="Arial" charset="0"/>
                <a:cs typeface="Arial" charset="0"/>
              </a:rPr>
              <a:t> </a:t>
            </a:r>
            <a:r>
              <a:rPr lang="en-US" sz="2400" dirty="0" err="1">
                <a:latin typeface="Arial" charset="0"/>
                <a:ea typeface="Arial" charset="0"/>
                <a:cs typeface="Arial" charset="0"/>
              </a:rPr>
              <a:t>nguồn</a:t>
            </a:r>
            <a:r>
              <a:rPr lang="en-US" sz="2400" dirty="0">
                <a:latin typeface="Arial" charset="0"/>
                <a:ea typeface="Arial" charset="0"/>
                <a:cs typeface="Arial" charset="0"/>
              </a:rPr>
              <a:t> </a:t>
            </a:r>
            <a:r>
              <a:rPr lang="en-US" sz="2400" dirty="0" smtClean="0">
                <a:latin typeface="Arial" charset="0"/>
                <a:ea typeface="Arial" charset="0"/>
                <a:cs typeface="Arial" charset="0"/>
              </a:rPr>
              <a:t>(</a:t>
            </a:r>
            <a:r>
              <a:rPr lang="en-US" sz="2400" dirty="0" err="1" smtClean="0">
                <a:latin typeface="Arial" charset="0"/>
                <a:ea typeface="Arial" charset="0"/>
                <a:cs typeface="Arial" charset="0"/>
              </a:rPr>
              <a:t>vùng</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nuôi</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tôm</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là</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nước</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mặn</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lợ</a:t>
            </a:r>
            <a:r>
              <a:rPr lang="en-US" sz="2400" dirty="0" smtClean="0">
                <a:latin typeface="Arial" charset="0"/>
                <a:ea typeface="Arial" charset="0"/>
                <a:cs typeface="Arial" charset="0"/>
              </a:rPr>
              <a:t>)</a:t>
            </a:r>
          </a:p>
          <a:p>
            <a:pPr marL="742950" lvl="1" indent="-285750">
              <a:lnSpc>
                <a:spcPct val="150000"/>
              </a:lnSpc>
              <a:buFontTx/>
              <a:buChar char="-"/>
            </a:pPr>
            <a:r>
              <a:rPr lang="en-US" sz="2400" dirty="0" err="1" smtClean="0">
                <a:latin typeface="Arial" charset="0"/>
                <a:ea typeface="Arial" charset="0"/>
                <a:cs typeface="Arial" charset="0"/>
              </a:rPr>
              <a:t>Thời</a:t>
            </a:r>
            <a:r>
              <a:rPr lang="en-US" sz="2400" dirty="0" smtClean="0">
                <a:latin typeface="Arial" charset="0"/>
                <a:ea typeface="Arial" charset="0"/>
                <a:cs typeface="Arial" charset="0"/>
              </a:rPr>
              <a:t> </a:t>
            </a:r>
            <a:r>
              <a:rPr lang="en-US" sz="2400" dirty="0" err="1">
                <a:latin typeface="Arial" charset="0"/>
                <a:ea typeface="Arial" charset="0"/>
                <a:cs typeface="Arial" charset="0"/>
              </a:rPr>
              <a:t>gian</a:t>
            </a:r>
            <a:r>
              <a:rPr lang="en-US" sz="2400" dirty="0">
                <a:latin typeface="Arial" charset="0"/>
                <a:ea typeface="Arial" charset="0"/>
                <a:cs typeface="Arial" charset="0"/>
              </a:rPr>
              <a:t> </a:t>
            </a:r>
            <a:r>
              <a:rPr lang="en-US" sz="2400" dirty="0" err="1">
                <a:latin typeface="Arial" charset="0"/>
                <a:ea typeface="Arial" charset="0"/>
                <a:cs typeface="Arial" charset="0"/>
              </a:rPr>
              <a:t>rửa</a:t>
            </a:r>
            <a:r>
              <a:rPr lang="en-US" sz="2400" dirty="0">
                <a:latin typeface="Arial" charset="0"/>
                <a:ea typeface="Arial" charset="0"/>
                <a:cs typeface="Arial" charset="0"/>
              </a:rPr>
              <a:t> </a:t>
            </a:r>
            <a:r>
              <a:rPr lang="en-US" sz="2400" dirty="0" err="1" smtClean="0">
                <a:latin typeface="Arial" charset="0"/>
                <a:ea typeface="Arial" charset="0"/>
                <a:cs typeface="Arial" charset="0"/>
              </a:rPr>
              <a:t>mặn</a:t>
            </a:r>
            <a:r>
              <a:rPr lang="en-US" sz="2400" dirty="0">
                <a:latin typeface="Arial" charset="0"/>
                <a:ea typeface="Arial" charset="0"/>
                <a:cs typeface="Arial" charset="0"/>
              </a:rPr>
              <a:t>:</a:t>
            </a:r>
            <a:r>
              <a:rPr lang="en-US" sz="2400" dirty="0" smtClean="0">
                <a:latin typeface="Arial" charset="0"/>
                <a:ea typeface="Arial" charset="0"/>
                <a:cs typeface="Arial" charset="0"/>
              </a:rPr>
              <a:t> </a:t>
            </a:r>
            <a:r>
              <a:rPr lang="en-US" sz="2400" dirty="0">
                <a:latin typeface="Arial" charset="0"/>
                <a:ea typeface="Arial" charset="0"/>
                <a:cs typeface="Arial" charset="0"/>
              </a:rPr>
              <a:t>4 </a:t>
            </a:r>
            <a:r>
              <a:rPr lang="en-US" sz="2400" dirty="0" err="1">
                <a:latin typeface="Arial" charset="0"/>
                <a:ea typeface="Arial" charset="0"/>
                <a:cs typeface="Arial" charset="0"/>
              </a:rPr>
              <a:t>đến</a:t>
            </a:r>
            <a:r>
              <a:rPr lang="en-US" sz="2400" dirty="0">
                <a:latin typeface="Arial" charset="0"/>
                <a:ea typeface="Arial" charset="0"/>
                <a:cs typeface="Arial" charset="0"/>
              </a:rPr>
              <a:t> 6 </a:t>
            </a:r>
            <a:r>
              <a:rPr lang="en-US" sz="2400" dirty="0" err="1" smtClean="0">
                <a:latin typeface="Arial" charset="0"/>
                <a:ea typeface="Arial" charset="0"/>
                <a:cs typeface="Arial" charset="0"/>
              </a:rPr>
              <a:t>tháng</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thời</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gian</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quá</a:t>
            </a:r>
            <a:r>
              <a:rPr lang="en-US" sz="2400" dirty="0" smtClean="0">
                <a:latin typeface="Arial" charset="0"/>
                <a:ea typeface="Arial" charset="0"/>
                <a:cs typeface="Arial" charset="0"/>
              </a:rPr>
              <a:t> </a:t>
            </a:r>
            <a:r>
              <a:rPr lang="en-US" sz="2400" dirty="0" err="1">
                <a:latin typeface="Arial" charset="0"/>
                <a:ea typeface="Arial" charset="0"/>
                <a:cs typeface="Arial" charset="0"/>
              </a:rPr>
              <a:t>dài</a:t>
            </a:r>
            <a:r>
              <a:rPr lang="en-US" sz="2400" dirty="0">
                <a:latin typeface="Arial" charset="0"/>
                <a:ea typeface="Arial" charset="0"/>
                <a:cs typeface="Arial" charset="0"/>
              </a:rPr>
              <a:t>, </a:t>
            </a:r>
            <a:r>
              <a:rPr lang="en-US" sz="2400" dirty="0" err="1">
                <a:latin typeface="Arial" charset="0"/>
                <a:ea typeface="Arial" charset="0"/>
                <a:cs typeface="Arial" charset="0"/>
              </a:rPr>
              <a:t>không</a:t>
            </a:r>
            <a:r>
              <a:rPr lang="en-US" sz="2400" dirty="0">
                <a:latin typeface="Arial" charset="0"/>
                <a:ea typeface="Arial" charset="0"/>
                <a:cs typeface="Arial" charset="0"/>
              </a:rPr>
              <a:t> </a:t>
            </a:r>
            <a:r>
              <a:rPr lang="en-US" sz="2400" dirty="0" err="1">
                <a:latin typeface="Arial" charset="0"/>
                <a:ea typeface="Arial" charset="0"/>
                <a:cs typeface="Arial" charset="0"/>
              </a:rPr>
              <a:t>phù</a:t>
            </a:r>
            <a:r>
              <a:rPr lang="en-US" sz="2400" dirty="0">
                <a:latin typeface="Arial" charset="0"/>
                <a:ea typeface="Arial" charset="0"/>
                <a:cs typeface="Arial" charset="0"/>
              </a:rPr>
              <a:t> </a:t>
            </a:r>
            <a:r>
              <a:rPr lang="en-US" sz="2400" dirty="0" err="1">
                <a:latin typeface="Arial" charset="0"/>
                <a:ea typeface="Arial" charset="0"/>
                <a:cs typeface="Arial" charset="0"/>
              </a:rPr>
              <a:t>hợp</a:t>
            </a:r>
            <a:r>
              <a:rPr lang="en-US" sz="2400" dirty="0">
                <a:latin typeface="Arial" charset="0"/>
                <a:ea typeface="Arial" charset="0"/>
                <a:cs typeface="Arial" charset="0"/>
              </a:rPr>
              <a:t> </a:t>
            </a:r>
            <a:r>
              <a:rPr lang="en-US" sz="2400" dirty="0" err="1">
                <a:latin typeface="Arial" charset="0"/>
                <a:ea typeface="Arial" charset="0"/>
                <a:cs typeface="Arial" charset="0"/>
              </a:rPr>
              <a:t>với</a:t>
            </a:r>
            <a:r>
              <a:rPr lang="en-US" sz="2400" dirty="0">
                <a:latin typeface="Arial" charset="0"/>
                <a:ea typeface="Arial" charset="0"/>
                <a:cs typeface="Arial" charset="0"/>
              </a:rPr>
              <a:t> </a:t>
            </a:r>
            <a:r>
              <a:rPr lang="en-US" sz="2400" dirty="0" err="1">
                <a:latin typeface="Arial" charset="0"/>
                <a:ea typeface="Arial" charset="0"/>
                <a:cs typeface="Arial" charset="0"/>
              </a:rPr>
              <a:t>sản</a:t>
            </a:r>
            <a:r>
              <a:rPr lang="en-US" sz="2400" dirty="0">
                <a:latin typeface="Arial" charset="0"/>
                <a:ea typeface="Arial" charset="0"/>
                <a:cs typeface="Arial" charset="0"/>
              </a:rPr>
              <a:t> </a:t>
            </a:r>
            <a:r>
              <a:rPr lang="en-US" sz="2400" dirty="0" err="1">
                <a:latin typeface="Arial" charset="0"/>
                <a:ea typeface="Arial" charset="0"/>
                <a:cs typeface="Arial" charset="0"/>
              </a:rPr>
              <a:t>xuất</a:t>
            </a:r>
            <a:r>
              <a:rPr lang="en-US" sz="2400" dirty="0">
                <a:latin typeface="Arial" charset="0"/>
                <a:ea typeface="Arial" charset="0"/>
                <a:cs typeface="Arial" charset="0"/>
              </a:rPr>
              <a:t> </a:t>
            </a:r>
            <a:r>
              <a:rPr lang="en-US" sz="2400" dirty="0" err="1">
                <a:latin typeface="Arial" charset="0"/>
                <a:ea typeface="Arial" charset="0"/>
                <a:cs typeface="Arial" charset="0"/>
              </a:rPr>
              <a:t>quy</a:t>
            </a:r>
            <a:r>
              <a:rPr lang="en-US" sz="2400" dirty="0">
                <a:latin typeface="Arial" charset="0"/>
                <a:ea typeface="Arial" charset="0"/>
                <a:cs typeface="Arial" charset="0"/>
              </a:rPr>
              <a:t> </a:t>
            </a:r>
            <a:r>
              <a:rPr lang="en-US" sz="2400" dirty="0" err="1">
                <a:latin typeface="Arial" charset="0"/>
                <a:ea typeface="Arial" charset="0"/>
                <a:cs typeface="Arial" charset="0"/>
              </a:rPr>
              <a:t>mô</a:t>
            </a:r>
            <a:r>
              <a:rPr lang="en-US" sz="2400" dirty="0">
                <a:latin typeface="Arial" charset="0"/>
                <a:ea typeface="Arial" charset="0"/>
                <a:cs typeface="Arial" charset="0"/>
              </a:rPr>
              <a:t> </a:t>
            </a:r>
            <a:r>
              <a:rPr lang="en-US" sz="2400" dirty="0" err="1" smtClean="0">
                <a:latin typeface="Arial" charset="0"/>
                <a:ea typeface="Arial" charset="0"/>
                <a:cs typeface="Arial" charset="0"/>
              </a:rPr>
              <a:t>lớn</a:t>
            </a:r>
            <a:endParaRPr lang="en-US" sz="2400" dirty="0" smtClean="0">
              <a:latin typeface="Arial" charset="0"/>
              <a:ea typeface="Arial" charset="0"/>
              <a:cs typeface="Arial" charset="0"/>
            </a:endParaRPr>
          </a:p>
          <a:p>
            <a:pPr marL="742950" lvl="1" indent="-285750">
              <a:lnSpc>
                <a:spcPct val="150000"/>
              </a:lnSpc>
              <a:buFontTx/>
              <a:buChar char="-"/>
            </a:pPr>
            <a:r>
              <a:rPr lang="en-US" sz="2400" dirty="0" err="1">
                <a:latin typeface="Arial" charset="0"/>
                <a:ea typeface="Arial" charset="0"/>
                <a:cs typeface="Arial" charset="0"/>
              </a:rPr>
              <a:t>H</a:t>
            </a:r>
            <a:r>
              <a:rPr lang="en-US" sz="2400" dirty="0" err="1" smtClean="0">
                <a:latin typeface="Arial" charset="0"/>
                <a:ea typeface="Arial" charset="0"/>
                <a:cs typeface="Arial" charset="0"/>
              </a:rPr>
              <a:t>àm</a:t>
            </a:r>
            <a:r>
              <a:rPr lang="en-US" sz="2400" dirty="0" smtClean="0">
                <a:latin typeface="Arial" charset="0"/>
                <a:ea typeface="Arial" charset="0"/>
                <a:cs typeface="Arial" charset="0"/>
              </a:rPr>
              <a:t> </a:t>
            </a:r>
            <a:r>
              <a:rPr lang="en-US" sz="2400" dirty="0" err="1">
                <a:latin typeface="Arial" charset="0"/>
                <a:ea typeface="Arial" charset="0"/>
                <a:cs typeface="Arial" charset="0"/>
              </a:rPr>
              <a:t>lượng</a:t>
            </a:r>
            <a:r>
              <a:rPr lang="en-US" sz="2400" dirty="0">
                <a:latin typeface="Arial" charset="0"/>
                <a:ea typeface="Arial" charset="0"/>
                <a:cs typeface="Arial" charset="0"/>
              </a:rPr>
              <a:t> </a:t>
            </a:r>
            <a:r>
              <a:rPr lang="en-US" sz="2400" dirty="0" err="1">
                <a:latin typeface="Arial" charset="0"/>
                <a:ea typeface="Arial" charset="0"/>
                <a:cs typeface="Arial" charset="0"/>
              </a:rPr>
              <a:t>chất</a:t>
            </a:r>
            <a:r>
              <a:rPr lang="en-US" sz="2400" dirty="0">
                <a:latin typeface="Arial" charset="0"/>
                <a:ea typeface="Arial" charset="0"/>
                <a:cs typeface="Arial" charset="0"/>
              </a:rPr>
              <a:t> </a:t>
            </a:r>
            <a:r>
              <a:rPr lang="en-US" sz="2400" dirty="0" err="1">
                <a:latin typeface="Arial" charset="0"/>
                <a:ea typeface="Arial" charset="0"/>
                <a:cs typeface="Arial" charset="0"/>
              </a:rPr>
              <a:t>hữu</a:t>
            </a:r>
            <a:r>
              <a:rPr lang="en-US" sz="2400" dirty="0">
                <a:latin typeface="Arial" charset="0"/>
                <a:ea typeface="Arial" charset="0"/>
                <a:cs typeface="Arial" charset="0"/>
              </a:rPr>
              <a:t> </a:t>
            </a:r>
            <a:r>
              <a:rPr lang="en-US" sz="2400" dirty="0" err="1">
                <a:latin typeface="Arial" charset="0"/>
                <a:ea typeface="Arial" charset="0"/>
                <a:cs typeface="Arial" charset="0"/>
              </a:rPr>
              <a:t>cơ</a:t>
            </a:r>
            <a:r>
              <a:rPr lang="en-US" sz="2400" dirty="0">
                <a:latin typeface="Arial" charset="0"/>
                <a:ea typeface="Arial" charset="0"/>
                <a:cs typeface="Arial" charset="0"/>
              </a:rPr>
              <a:t> </a:t>
            </a:r>
            <a:r>
              <a:rPr lang="en-US" sz="2400" dirty="0" err="1">
                <a:latin typeface="Arial" charset="0"/>
                <a:ea typeface="Arial" charset="0"/>
                <a:cs typeface="Arial" charset="0"/>
              </a:rPr>
              <a:t>không</a:t>
            </a:r>
            <a:r>
              <a:rPr lang="en-US" sz="2400" dirty="0">
                <a:latin typeface="Arial" charset="0"/>
                <a:ea typeface="Arial" charset="0"/>
                <a:cs typeface="Arial" charset="0"/>
              </a:rPr>
              <a:t> </a:t>
            </a:r>
            <a:r>
              <a:rPr lang="en-US" sz="2400" dirty="0" err="1">
                <a:latin typeface="Arial" charset="0"/>
                <a:ea typeface="Arial" charset="0"/>
                <a:cs typeface="Arial" charset="0"/>
              </a:rPr>
              <a:t>thay</a:t>
            </a:r>
            <a:r>
              <a:rPr lang="en-US" sz="2400" dirty="0">
                <a:latin typeface="Arial" charset="0"/>
                <a:ea typeface="Arial" charset="0"/>
                <a:cs typeface="Arial" charset="0"/>
              </a:rPr>
              <a:t> </a:t>
            </a:r>
            <a:r>
              <a:rPr lang="en-US" sz="2400" dirty="0" err="1">
                <a:latin typeface="Arial" charset="0"/>
                <a:ea typeface="Arial" charset="0"/>
                <a:cs typeface="Arial" charset="0"/>
              </a:rPr>
              <a:t>đổi</a:t>
            </a:r>
            <a:r>
              <a:rPr lang="en-US" sz="2400" dirty="0">
                <a:latin typeface="Arial" charset="0"/>
                <a:ea typeface="Arial" charset="0"/>
                <a:cs typeface="Arial" charset="0"/>
              </a:rPr>
              <a:t> </a:t>
            </a:r>
            <a:r>
              <a:rPr lang="en-US" sz="2400" dirty="0" err="1">
                <a:latin typeface="Arial" charset="0"/>
                <a:ea typeface="Arial" charset="0"/>
                <a:cs typeface="Arial" charset="0"/>
              </a:rPr>
              <a:t>nhiều</a:t>
            </a:r>
            <a:r>
              <a:rPr lang="en-US" sz="2400" dirty="0">
                <a:latin typeface="Arial" charset="0"/>
                <a:ea typeface="Arial" charset="0"/>
                <a:cs typeface="Arial" charset="0"/>
              </a:rPr>
              <a:t> </a:t>
            </a:r>
            <a:r>
              <a:rPr lang="en-US" sz="2400" dirty="0" err="1">
                <a:latin typeface="Arial" charset="0"/>
                <a:ea typeface="Arial" charset="0"/>
                <a:cs typeface="Arial" charset="0"/>
              </a:rPr>
              <a:t>sau</a:t>
            </a:r>
            <a:r>
              <a:rPr lang="en-US" sz="2400" dirty="0">
                <a:latin typeface="Arial" charset="0"/>
                <a:ea typeface="Arial" charset="0"/>
                <a:cs typeface="Arial" charset="0"/>
              </a:rPr>
              <a:t> </a:t>
            </a:r>
            <a:r>
              <a:rPr lang="en-US" sz="2400" dirty="0" err="1">
                <a:latin typeface="Arial" charset="0"/>
                <a:ea typeface="Arial" charset="0"/>
                <a:cs typeface="Arial" charset="0"/>
              </a:rPr>
              <a:t>rửa</a:t>
            </a:r>
            <a:r>
              <a:rPr lang="en-US" sz="2400" dirty="0">
                <a:latin typeface="Arial" charset="0"/>
                <a:ea typeface="Arial" charset="0"/>
                <a:cs typeface="Arial" charset="0"/>
              </a:rPr>
              <a:t> </a:t>
            </a:r>
            <a:r>
              <a:rPr lang="en-US" sz="2400" dirty="0" err="1">
                <a:latin typeface="Arial" charset="0"/>
                <a:ea typeface="Arial" charset="0"/>
                <a:cs typeface="Arial" charset="0"/>
              </a:rPr>
              <a:t>mặn</a:t>
            </a:r>
            <a:r>
              <a:rPr lang="en-US" sz="2400" dirty="0">
                <a:latin typeface="Arial" charset="0"/>
                <a:ea typeface="Arial" charset="0"/>
                <a:cs typeface="Arial" charset="0"/>
              </a:rPr>
              <a:t> </a:t>
            </a:r>
          </a:p>
          <a:p>
            <a:pPr>
              <a:lnSpc>
                <a:spcPct val="150000"/>
              </a:lnSpc>
            </a:pPr>
            <a:r>
              <a:rPr lang="en-US" sz="2400" dirty="0" smtClean="0">
                <a:latin typeface="Arial" charset="0"/>
                <a:ea typeface="Arial" charset="0"/>
                <a:cs typeface="Arial" charset="0"/>
              </a:rPr>
              <a:t> </a:t>
            </a:r>
            <a:endParaRPr lang="en-US" sz="2400" dirty="0">
              <a:latin typeface="Arial" charset="0"/>
              <a:ea typeface="Arial" charset="0"/>
              <a:cs typeface="Arial" charset="0"/>
            </a:endParaRPr>
          </a:p>
        </p:txBody>
      </p:sp>
      <p:sp>
        <p:nvSpPr>
          <p:cNvPr id="5" name="Slide Number Placeholder 4"/>
          <p:cNvSpPr>
            <a:spLocks noGrp="1"/>
          </p:cNvSpPr>
          <p:nvPr>
            <p:ph type="sldNum" sz="quarter" idx="12"/>
          </p:nvPr>
        </p:nvSpPr>
        <p:spPr/>
        <p:txBody>
          <a:bodyPr/>
          <a:lstStyle/>
          <a:p>
            <a:fld id="{5D3FEEAC-6021-184A-936A-D26E75467C87}" type="slidenum">
              <a:rPr lang="en-US" smtClean="0"/>
              <a:t>48</a:t>
            </a:fld>
            <a:endParaRPr lang="en-US"/>
          </a:p>
        </p:txBody>
      </p:sp>
    </p:spTree>
    <p:extLst>
      <p:ext uri="{BB962C8B-B14F-4D97-AF65-F5344CB8AC3E}">
        <p14:creationId xmlns:p14="http://schemas.microsoft.com/office/powerpoint/2010/main" val="6687213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656" y="0"/>
            <a:ext cx="8319541" cy="704538"/>
          </a:xfrm>
        </p:spPr>
        <p:txBody>
          <a:bodyPr>
            <a:normAutofit fontScale="90000"/>
          </a:bodyPr>
          <a:lstStyle/>
          <a:p>
            <a:r>
              <a:rPr lang="en-US" sz="3200" dirty="0" err="1" smtClean="0">
                <a:latin typeface="Arial" charset="0"/>
                <a:ea typeface="Arial" charset="0"/>
                <a:cs typeface="Arial" charset="0"/>
              </a:rPr>
              <a:t>Công</a:t>
            </a:r>
            <a:r>
              <a:rPr lang="en-US" sz="3200" dirty="0" smtClean="0">
                <a:latin typeface="Arial" charset="0"/>
                <a:ea typeface="Arial" charset="0"/>
                <a:cs typeface="Arial" charset="0"/>
              </a:rPr>
              <a:t> </a:t>
            </a:r>
            <a:r>
              <a:rPr lang="en-US" sz="3200" dirty="0" err="1" smtClean="0">
                <a:latin typeface="Arial" charset="0"/>
                <a:ea typeface="Arial" charset="0"/>
                <a:cs typeface="Arial" charset="0"/>
              </a:rPr>
              <a:t>nghệ</a:t>
            </a:r>
            <a:r>
              <a:rPr lang="en-US" sz="3200" dirty="0" smtClean="0">
                <a:latin typeface="Arial" charset="0"/>
                <a:ea typeface="Arial" charset="0"/>
                <a:cs typeface="Arial" charset="0"/>
              </a:rPr>
              <a:t> </a:t>
            </a:r>
            <a:r>
              <a:rPr lang="en-US" sz="3200" dirty="0" err="1" smtClean="0">
                <a:latin typeface="Arial" charset="0"/>
                <a:ea typeface="Arial" charset="0"/>
                <a:cs typeface="Arial" charset="0"/>
              </a:rPr>
              <a:t>chế</a:t>
            </a:r>
            <a:r>
              <a:rPr lang="en-US" sz="3200" dirty="0" smtClean="0">
                <a:latin typeface="Arial" charset="0"/>
                <a:ea typeface="Arial" charset="0"/>
                <a:cs typeface="Arial" charset="0"/>
              </a:rPr>
              <a:t> </a:t>
            </a:r>
            <a:r>
              <a:rPr lang="en-US" sz="3200" dirty="0" err="1" smtClean="0">
                <a:latin typeface="Arial" charset="0"/>
                <a:ea typeface="Arial" charset="0"/>
                <a:cs typeface="Arial" charset="0"/>
              </a:rPr>
              <a:t>biến</a:t>
            </a:r>
            <a:r>
              <a:rPr lang="en-US" sz="3200" dirty="0" smtClean="0">
                <a:latin typeface="Arial" charset="0"/>
                <a:ea typeface="Arial" charset="0"/>
                <a:cs typeface="Arial" charset="0"/>
              </a:rPr>
              <a:t> </a:t>
            </a:r>
            <a:r>
              <a:rPr lang="en-US" sz="3200" dirty="0" err="1" smtClean="0">
                <a:latin typeface="Arial" charset="0"/>
                <a:ea typeface="Arial" charset="0"/>
                <a:cs typeface="Arial" charset="0"/>
              </a:rPr>
              <a:t>bùn</a:t>
            </a:r>
            <a:r>
              <a:rPr lang="en-US" sz="3200" smtClean="0">
                <a:latin typeface="Arial" charset="0"/>
                <a:ea typeface="Arial" charset="0"/>
                <a:cs typeface="Arial" charset="0"/>
              </a:rPr>
              <a:t>: </a:t>
            </a:r>
            <a:r>
              <a:rPr lang="en-US" sz="3200" dirty="0" err="1">
                <a:latin typeface="Arial" charset="0"/>
                <a:ea typeface="Arial" charset="0"/>
                <a:cs typeface="Arial" charset="0"/>
              </a:rPr>
              <a:t>T</a:t>
            </a:r>
            <a:r>
              <a:rPr lang="en-US" sz="3200" smtClean="0">
                <a:latin typeface="Arial" charset="0"/>
                <a:ea typeface="Arial" charset="0"/>
                <a:cs typeface="Arial" charset="0"/>
              </a:rPr>
              <a:t>iền </a:t>
            </a:r>
            <a:r>
              <a:rPr lang="en-US" sz="3200" dirty="0" err="1" smtClean="0">
                <a:latin typeface="Arial" charset="0"/>
                <a:ea typeface="Arial" charset="0"/>
                <a:cs typeface="Arial" charset="0"/>
              </a:rPr>
              <a:t>xử</a:t>
            </a:r>
            <a:r>
              <a:rPr lang="en-US" sz="3200" dirty="0" smtClean="0">
                <a:latin typeface="Arial" charset="0"/>
                <a:ea typeface="Arial" charset="0"/>
                <a:cs typeface="Arial" charset="0"/>
              </a:rPr>
              <a:t> </a:t>
            </a:r>
            <a:r>
              <a:rPr lang="en-US" sz="3200" dirty="0" err="1" smtClean="0">
                <a:latin typeface="Arial" charset="0"/>
                <a:ea typeface="Arial" charset="0"/>
                <a:cs typeface="Arial" charset="0"/>
              </a:rPr>
              <a:t>lý</a:t>
            </a:r>
            <a:r>
              <a:rPr lang="en-US" sz="3200" dirty="0" smtClean="0">
                <a:latin typeface="Arial" charset="0"/>
                <a:ea typeface="Arial" charset="0"/>
                <a:cs typeface="Arial" charset="0"/>
              </a:rPr>
              <a:t> </a:t>
            </a:r>
            <a:r>
              <a:rPr lang="en-US" sz="3200" dirty="0" err="1" smtClean="0">
                <a:latin typeface="Arial" charset="0"/>
                <a:ea typeface="Arial" charset="0"/>
                <a:cs typeface="Arial" charset="0"/>
              </a:rPr>
              <a:t>giảm</a:t>
            </a:r>
            <a:r>
              <a:rPr lang="en-US" sz="3200" dirty="0" smtClean="0">
                <a:latin typeface="Arial" charset="0"/>
                <a:ea typeface="Arial" charset="0"/>
                <a:cs typeface="Arial" charset="0"/>
              </a:rPr>
              <a:t> </a:t>
            </a:r>
            <a:r>
              <a:rPr lang="en-US" sz="3200" dirty="0" err="1" smtClean="0">
                <a:latin typeface="Arial" charset="0"/>
                <a:ea typeface="Arial" charset="0"/>
                <a:cs typeface="Arial" charset="0"/>
              </a:rPr>
              <a:t>độ</a:t>
            </a:r>
            <a:r>
              <a:rPr lang="en-US" sz="3200" dirty="0" smtClean="0">
                <a:latin typeface="Arial" charset="0"/>
                <a:ea typeface="Arial" charset="0"/>
                <a:cs typeface="Arial" charset="0"/>
              </a:rPr>
              <a:t> </a:t>
            </a:r>
            <a:r>
              <a:rPr lang="en-US" sz="3200" dirty="0" err="1" smtClean="0">
                <a:latin typeface="Arial" charset="0"/>
                <a:ea typeface="Arial" charset="0"/>
                <a:cs typeface="Arial" charset="0"/>
              </a:rPr>
              <a:t>mặn</a:t>
            </a:r>
            <a:endParaRPr lang="en-US" sz="3200" dirty="0">
              <a:latin typeface="Arial" charset="0"/>
              <a:ea typeface="Arial" charset="0"/>
              <a:cs typeface="Arial" charset="0"/>
            </a:endParaRPr>
          </a:p>
        </p:txBody>
      </p:sp>
      <p:sp>
        <p:nvSpPr>
          <p:cNvPr id="4" name="Rectangle 3"/>
          <p:cNvSpPr/>
          <p:nvPr/>
        </p:nvSpPr>
        <p:spPr>
          <a:xfrm>
            <a:off x="123669" y="1280897"/>
            <a:ext cx="8896662" cy="550151"/>
          </a:xfrm>
          <a:prstGeom prst="rect">
            <a:avLst/>
          </a:prstGeom>
        </p:spPr>
        <p:txBody>
          <a:bodyPr wrap="square">
            <a:spAutoFit/>
          </a:bodyPr>
          <a:lstStyle/>
          <a:p>
            <a:pPr algn="just">
              <a:lnSpc>
                <a:spcPct val="140000"/>
              </a:lnSpc>
            </a:pPr>
            <a:endParaRPr lang="en-US" sz="2400" dirty="0">
              <a:effectLst/>
              <a:latin typeface="Arial" charset="0"/>
              <a:ea typeface="Arial" charset="0"/>
              <a:cs typeface="Arial" charset="0"/>
            </a:endParaRPr>
          </a:p>
        </p:txBody>
      </p:sp>
      <p:sp>
        <p:nvSpPr>
          <p:cNvPr id="3" name="Rectangle 2"/>
          <p:cNvSpPr/>
          <p:nvPr/>
        </p:nvSpPr>
        <p:spPr>
          <a:xfrm>
            <a:off x="1" y="966103"/>
            <a:ext cx="9144000" cy="4524315"/>
          </a:xfrm>
          <a:prstGeom prst="rect">
            <a:avLst/>
          </a:prstGeom>
        </p:spPr>
        <p:txBody>
          <a:bodyPr wrap="square">
            <a:spAutoFit/>
          </a:bodyPr>
          <a:lstStyle/>
          <a:p>
            <a:pPr>
              <a:lnSpc>
                <a:spcPct val="150000"/>
              </a:lnSpc>
            </a:pPr>
            <a:r>
              <a:rPr lang="vi-VN" sz="2400" b="1" dirty="0" smtClean="0">
                <a:latin typeface="Arial" charset="0"/>
                <a:ea typeface="Arial" charset="0"/>
                <a:cs typeface="Arial" charset="0"/>
              </a:rPr>
              <a:t>    Giảm </a:t>
            </a:r>
            <a:r>
              <a:rPr lang="vi-VN" sz="2400" b="1" dirty="0">
                <a:latin typeface="Arial" charset="0"/>
                <a:ea typeface="Arial" charset="0"/>
                <a:cs typeface="Arial" charset="0"/>
              </a:rPr>
              <a:t>độ mặn trong bùn thải bằng canxi clorua (CaCl2) và thạch cao (CaSO4)</a:t>
            </a:r>
            <a:endParaRPr lang="en-US" sz="2400" b="1" dirty="0">
              <a:latin typeface="Arial" charset="0"/>
              <a:ea typeface="Arial" charset="0"/>
              <a:cs typeface="Arial" charset="0"/>
            </a:endParaRPr>
          </a:p>
          <a:p>
            <a:pPr>
              <a:lnSpc>
                <a:spcPct val="150000"/>
              </a:lnSpc>
            </a:pPr>
            <a:endParaRPr lang="en-US" sz="2400" dirty="0" smtClean="0">
              <a:latin typeface="Arial" charset="0"/>
              <a:ea typeface="Arial" charset="0"/>
              <a:cs typeface="Arial" charset="0"/>
            </a:endParaRPr>
          </a:p>
          <a:p>
            <a:pPr marL="285750" indent="-285750">
              <a:lnSpc>
                <a:spcPct val="150000"/>
              </a:lnSpc>
              <a:buFontTx/>
              <a:buChar char="-"/>
            </a:pPr>
            <a:r>
              <a:rPr lang="en-US" sz="2400" dirty="0" err="1" smtClean="0">
                <a:latin typeface="Arial" charset="0"/>
                <a:ea typeface="Arial" charset="0"/>
                <a:cs typeface="Arial" charset="0"/>
              </a:rPr>
              <a:t>Đạt</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hiệu</a:t>
            </a:r>
            <a:r>
              <a:rPr lang="en-US" sz="2400" dirty="0" smtClean="0">
                <a:latin typeface="Arial" charset="0"/>
                <a:ea typeface="Arial" charset="0"/>
                <a:cs typeface="Arial" charset="0"/>
              </a:rPr>
              <a:t> </a:t>
            </a:r>
            <a:r>
              <a:rPr lang="en-US" sz="2400" dirty="0" err="1">
                <a:latin typeface="Arial" charset="0"/>
                <a:ea typeface="Arial" charset="0"/>
                <a:cs typeface="Arial" charset="0"/>
              </a:rPr>
              <a:t>quả</a:t>
            </a:r>
            <a:r>
              <a:rPr lang="en-US" sz="2400" dirty="0">
                <a:latin typeface="Arial" charset="0"/>
                <a:ea typeface="Arial" charset="0"/>
                <a:cs typeface="Arial" charset="0"/>
              </a:rPr>
              <a:t> </a:t>
            </a:r>
            <a:r>
              <a:rPr lang="en-US" sz="2400" dirty="0" err="1">
                <a:latin typeface="Arial" charset="0"/>
                <a:ea typeface="Arial" charset="0"/>
                <a:cs typeface="Arial" charset="0"/>
              </a:rPr>
              <a:t>trong</a:t>
            </a:r>
            <a:r>
              <a:rPr lang="en-US" sz="2400" dirty="0">
                <a:latin typeface="Arial" charset="0"/>
                <a:ea typeface="Arial" charset="0"/>
                <a:cs typeface="Arial" charset="0"/>
              </a:rPr>
              <a:t> </a:t>
            </a:r>
            <a:r>
              <a:rPr lang="en-US" sz="2400" dirty="0" err="1">
                <a:latin typeface="Arial" charset="0"/>
                <a:ea typeface="Arial" charset="0"/>
                <a:cs typeface="Arial" charset="0"/>
              </a:rPr>
              <a:t>xử</a:t>
            </a:r>
            <a:r>
              <a:rPr lang="en-US" sz="2400" dirty="0">
                <a:latin typeface="Arial" charset="0"/>
                <a:ea typeface="Arial" charset="0"/>
                <a:cs typeface="Arial" charset="0"/>
              </a:rPr>
              <a:t> </a:t>
            </a:r>
            <a:r>
              <a:rPr lang="en-US" sz="2400" dirty="0" err="1">
                <a:latin typeface="Arial" charset="0"/>
                <a:ea typeface="Arial" charset="0"/>
                <a:cs typeface="Arial" charset="0"/>
              </a:rPr>
              <a:t>lý</a:t>
            </a:r>
            <a:r>
              <a:rPr lang="en-US" sz="2400" dirty="0">
                <a:latin typeface="Arial" charset="0"/>
                <a:ea typeface="Arial" charset="0"/>
                <a:cs typeface="Arial" charset="0"/>
              </a:rPr>
              <a:t> </a:t>
            </a:r>
            <a:r>
              <a:rPr lang="en-US" sz="2400" dirty="0" err="1">
                <a:latin typeface="Arial" charset="0"/>
                <a:ea typeface="Arial" charset="0"/>
                <a:cs typeface="Arial" charset="0"/>
              </a:rPr>
              <a:t>giảm</a:t>
            </a:r>
            <a:r>
              <a:rPr lang="en-US" sz="2400" dirty="0">
                <a:latin typeface="Arial" charset="0"/>
                <a:ea typeface="Arial" charset="0"/>
                <a:cs typeface="Arial" charset="0"/>
              </a:rPr>
              <a:t> </a:t>
            </a:r>
            <a:r>
              <a:rPr lang="en-US" sz="2400" dirty="0" err="1">
                <a:latin typeface="Arial" charset="0"/>
                <a:ea typeface="Arial" charset="0"/>
                <a:cs typeface="Arial" charset="0"/>
              </a:rPr>
              <a:t>độ</a:t>
            </a:r>
            <a:r>
              <a:rPr lang="en-US" sz="2400" dirty="0">
                <a:latin typeface="Arial" charset="0"/>
                <a:ea typeface="Arial" charset="0"/>
                <a:cs typeface="Arial" charset="0"/>
              </a:rPr>
              <a:t> </a:t>
            </a:r>
            <a:r>
              <a:rPr lang="en-US" sz="2400" dirty="0" err="1">
                <a:latin typeface="Arial" charset="0"/>
                <a:ea typeface="Arial" charset="0"/>
                <a:cs typeface="Arial" charset="0"/>
              </a:rPr>
              <a:t>mặn</a:t>
            </a:r>
            <a:r>
              <a:rPr lang="en-US" sz="2400" dirty="0">
                <a:latin typeface="Arial" charset="0"/>
                <a:ea typeface="Arial" charset="0"/>
                <a:cs typeface="Arial" charset="0"/>
              </a:rPr>
              <a:t> </a:t>
            </a:r>
            <a:r>
              <a:rPr lang="en-US" sz="2400" dirty="0" err="1">
                <a:latin typeface="Arial" charset="0"/>
                <a:ea typeface="Arial" charset="0"/>
                <a:cs typeface="Arial" charset="0"/>
              </a:rPr>
              <a:t>của</a:t>
            </a:r>
            <a:r>
              <a:rPr lang="en-US" sz="2400" dirty="0">
                <a:latin typeface="Arial" charset="0"/>
                <a:ea typeface="Arial" charset="0"/>
                <a:cs typeface="Arial" charset="0"/>
              </a:rPr>
              <a:t> </a:t>
            </a:r>
            <a:r>
              <a:rPr lang="en-US" sz="2400" dirty="0" err="1">
                <a:latin typeface="Arial" charset="0"/>
                <a:ea typeface="Arial" charset="0"/>
                <a:cs typeface="Arial" charset="0"/>
              </a:rPr>
              <a:t>bùn</a:t>
            </a:r>
            <a:r>
              <a:rPr lang="en-US" sz="2400" dirty="0">
                <a:latin typeface="Arial" charset="0"/>
                <a:ea typeface="Arial" charset="0"/>
                <a:cs typeface="Arial" charset="0"/>
              </a:rPr>
              <a:t> </a:t>
            </a:r>
            <a:r>
              <a:rPr lang="en-US" sz="2400" dirty="0" err="1">
                <a:latin typeface="Arial" charset="0"/>
                <a:ea typeface="Arial" charset="0"/>
                <a:cs typeface="Arial" charset="0"/>
              </a:rPr>
              <a:t>thải</a:t>
            </a:r>
            <a:r>
              <a:rPr lang="en-US" sz="2400" dirty="0">
                <a:latin typeface="Arial" charset="0"/>
                <a:ea typeface="Arial" charset="0"/>
                <a:cs typeface="Arial" charset="0"/>
              </a:rPr>
              <a:t> </a:t>
            </a:r>
            <a:r>
              <a:rPr lang="en-US" sz="2400" dirty="0" err="1">
                <a:latin typeface="Arial" charset="0"/>
                <a:ea typeface="Arial" charset="0"/>
                <a:cs typeface="Arial" charset="0"/>
              </a:rPr>
              <a:t>ao</a:t>
            </a:r>
            <a:r>
              <a:rPr lang="en-US" sz="2400" dirty="0">
                <a:latin typeface="Arial" charset="0"/>
                <a:ea typeface="Arial" charset="0"/>
                <a:cs typeface="Arial" charset="0"/>
              </a:rPr>
              <a:t> </a:t>
            </a:r>
            <a:r>
              <a:rPr lang="en-US" sz="2400" dirty="0" err="1">
                <a:latin typeface="Arial" charset="0"/>
                <a:ea typeface="Arial" charset="0"/>
                <a:cs typeface="Arial" charset="0"/>
              </a:rPr>
              <a:t>nuôi</a:t>
            </a:r>
            <a:r>
              <a:rPr lang="en-US" sz="2400" dirty="0">
                <a:latin typeface="Arial" charset="0"/>
                <a:ea typeface="Arial" charset="0"/>
                <a:cs typeface="Arial" charset="0"/>
              </a:rPr>
              <a:t> </a:t>
            </a:r>
            <a:r>
              <a:rPr lang="en-US" sz="2400" dirty="0" err="1">
                <a:latin typeface="Arial" charset="0"/>
                <a:ea typeface="Arial" charset="0"/>
                <a:cs typeface="Arial" charset="0"/>
              </a:rPr>
              <a:t>tôm</a:t>
            </a:r>
            <a:r>
              <a:rPr lang="en-US" sz="2400" dirty="0">
                <a:latin typeface="Arial" charset="0"/>
                <a:ea typeface="Arial" charset="0"/>
                <a:cs typeface="Arial" charset="0"/>
              </a:rPr>
              <a:t>. </a:t>
            </a:r>
            <a:endParaRPr lang="en-US" sz="2400" dirty="0" smtClean="0">
              <a:latin typeface="Arial" charset="0"/>
              <a:ea typeface="Arial" charset="0"/>
              <a:cs typeface="Arial" charset="0"/>
            </a:endParaRPr>
          </a:p>
          <a:p>
            <a:pPr marL="285750" indent="-285750">
              <a:lnSpc>
                <a:spcPct val="150000"/>
              </a:lnSpc>
              <a:buFontTx/>
              <a:buChar char="-"/>
            </a:pPr>
            <a:r>
              <a:rPr lang="en-US" sz="2400" dirty="0" err="1">
                <a:latin typeface="Arial" charset="0"/>
                <a:ea typeface="Arial" charset="0"/>
                <a:cs typeface="Arial" charset="0"/>
              </a:rPr>
              <a:t>Ứ</a:t>
            </a:r>
            <a:r>
              <a:rPr lang="en-US" sz="2400" dirty="0" err="1" smtClean="0">
                <a:latin typeface="Arial" charset="0"/>
                <a:ea typeface="Arial" charset="0"/>
                <a:cs typeface="Arial" charset="0"/>
              </a:rPr>
              <a:t>ng</a:t>
            </a:r>
            <a:r>
              <a:rPr lang="en-US" sz="2400" dirty="0" smtClean="0">
                <a:latin typeface="Arial" charset="0"/>
                <a:ea typeface="Arial" charset="0"/>
                <a:cs typeface="Arial" charset="0"/>
              </a:rPr>
              <a:t> </a:t>
            </a:r>
            <a:r>
              <a:rPr lang="en-US" sz="2400" dirty="0" err="1">
                <a:latin typeface="Arial" charset="0"/>
                <a:ea typeface="Arial" charset="0"/>
                <a:cs typeface="Arial" charset="0"/>
              </a:rPr>
              <a:t>dụng</a:t>
            </a:r>
            <a:r>
              <a:rPr lang="en-US" sz="2400" dirty="0">
                <a:latin typeface="Arial" charset="0"/>
                <a:ea typeface="Arial" charset="0"/>
                <a:cs typeface="Arial" charset="0"/>
              </a:rPr>
              <a:t> </a:t>
            </a:r>
            <a:r>
              <a:rPr lang="en-US" sz="2400" dirty="0" err="1">
                <a:latin typeface="Arial" charset="0"/>
                <a:ea typeface="Arial" charset="0"/>
                <a:cs typeface="Arial" charset="0"/>
              </a:rPr>
              <a:t>các</a:t>
            </a:r>
            <a:r>
              <a:rPr lang="en-US" sz="2400" dirty="0">
                <a:latin typeface="Arial" charset="0"/>
                <a:ea typeface="Arial" charset="0"/>
                <a:cs typeface="Arial" charset="0"/>
              </a:rPr>
              <a:t> </a:t>
            </a:r>
            <a:r>
              <a:rPr lang="en-US" sz="2400" dirty="0" err="1">
                <a:latin typeface="Arial" charset="0"/>
                <a:ea typeface="Arial" charset="0"/>
                <a:cs typeface="Arial" charset="0"/>
              </a:rPr>
              <a:t>hợp</a:t>
            </a:r>
            <a:r>
              <a:rPr lang="en-US" sz="2400" dirty="0">
                <a:latin typeface="Arial" charset="0"/>
                <a:ea typeface="Arial" charset="0"/>
                <a:cs typeface="Arial" charset="0"/>
              </a:rPr>
              <a:t> </a:t>
            </a:r>
            <a:r>
              <a:rPr lang="en-US" sz="2400" dirty="0" err="1">
                <a:latin typeface="Arial" charset="0"/>
                <a:ea typeface="Arial" charset="0"/>
                <a:cs typeface="Arial" charset="0"/>
              </a:rPr>
              <a:t>chất</a:t>
            </a:r>
            <a:r>
              <a:rPr lang="en-US" sz="2400" dirty="0">
                <a:latin typeface="Arial" charset="0"/>
                <a:ea typeface="Arial" charset="0"/>
                <a:cs typeface="Arial" charset="0"/>
              </a:rPr>
              <a:t> </a:t>
            </a:r>
            <a:r>
              <a:rPr lang="en-US" sz="2400" dirty="0" err="1">
                <a:latin typeface="Arial" charset="0"/>
                <a:ea typeface="Arial" charset="0"/>
                <a:cs typeface="Arial" charset="0"/>
              </a:rPr>
              <a:t>này</a:t>
            </a:r>
            <a:r>
              <a:rPr lang="en-US" sz="2400" dirty="0">
                <a:latin typeface="Arial" charset="0"/>
                <a:ea typeface="Arial" charset="0"/>
                <a:cs typeface="Arial" charset="0"/>
              </a:rPr>
              <a:t> </a:t>
            </a:r>
            <a:r>
              <a:rPr lang="en-US" sz="2400" dirty="0" err="1">
                <a:latin typeface="Arial" charset="0"/>
                <a:ea typeface="Arial" charset="0"/>
                <a:cs typeface="Arial" charset="0"/>
              </a:rPr>
              <a:t>trong</a:t>
            </a:r>
            <a:r>
              <a:rPr lang="en-US" sz="2400" dirty="0">
                <a:latin typeface="Arial" charset="0"/>
                <a:ea typeface="Arial" charset="0"/>
                <a:cs typeface="Arial" charset="0"/>
              </a:rPr>
              <a:t> </a:t>
            </a:r>
            <a:r>
              <a:rPr lang="en-US" sz="2400" dirty="0" err="1">
                <a:latin typeface="Arial" charset="0"/>
                <a:ea typeface="Arial" charset="0"/>
                <a:cs typeface="Arial" charset="0"/>
              </a:rPr>
              <a:t>xử</a:t>
            </a:r>
            <a:r>
              <a:rPr lang="en-US" sz="2400" dirty="0">
                <a:latin typeface="Arial" charset="0"/>
                <a:ea typeface="Arial" charset="0"/>
                <a:cs typeface="Arial" charset="0"/>
              </a:rPr>
              <a:t> </a:t>
            </a:r>
            <a:r>
              <a:rPr lang="en-US" sz="2400" dirty="0" err="1">
                <a:latin typeface="Arial" charset="0"/>
                <a:ea typeface="Arial" charset="0"/>
                <a:cs typeface="Arial" charset="0"/>
              </a:rPr>
              <a:t>lý</a:t>
            </a:r>
            <a:r>
              <a:rPr lang="en-US" sz="2400" dirty="0">
                <a:latin typeface="Arial" charset="0"/>
                <a:ea typeface="Arial" charset="0"/>
                <a:cs typeface="Arial" charset="0"/>
              </a:rPr>
              <a:t> </a:t>
            </a:r>
            <a:r>
              <a:rPr lang="en-US" sz="2400" dirty="0" err="1">
                <a:latin typeface="Arial" charset="0"/>
                <a:ea typeface="Arial" charset="0"/>
                <a:cs typeface="Arial" charset="0"/>
              </a:rPr>
              <a:t>độ</a:t>
            </a:r>
            <a:r>
              <a:rPr lang="en-US" sz="2400" dirty="0">
                <a:latin typeface="Arial" charset="0"/>
                <a:ea typeface="Arial" charset="0"/>
                <a:cs typeface="Arial" charset="0"/>
              </a:rPr>
              <a:t> </a:t>
            </a:r>
            <a:r>
              <a:rPr lang="en-US" sz="2400" dirty="0" err="1">
                <a:latin typeface="Arial" charset="0"/>
                <a:ea typeface="Arial" charset="0"/>
                <a:cs typeface="Arial" charset="0"/>
              </a:rPr>
              <a:t>mặn</a:t>
            </a:r>
            <a:r>
              <a:rPr lang="en-US" sz="2400" dirty="0">
                <a:latin typeface="Arial" charset="0"/>
                <a:ea typeface="Arial" charset="0"/>
                <a:cs typeface="Arial" charset="0"/>
              </a:rPr>
              <a:t> </a:t>
            </a:r>
            <a:r>
              <a:rPr lang="en-US" sz="2400" dirty="0" err="1">
                <a:latin typeface="Arial" charset="0"/>
                <a:ea typeface="Arial" charset="0"/>
                <a:cs typeface="Arial" charset="0"/>
              </a:rPr>
              <a:t>của</a:t>
            </a:r>
            <a:r>
              <a:rPr lang="en-US" sz="2400" dirty="0">
                <a:latin typeface="Arial" charset="0"/>
                <a:ea typeface="Arial" charset="0"/>
                <a:cs typeface="Arial" charset="0"/>
              </a:rPr>
              <a:t> </a:t>
            </a:r>
            <a:r>
              <a:rPr lang="en-US" sz="2400" dirty="0" err="1">
                <a:latin typeface="Arial" charset="0"/>
                <a:ea typeface="Arial" charset="0"/>
                <a:cs typeface="Arial" charset="0"/>
              </a:rPr>
              <a:t>bùn</a:t>
            </a:r>
            <a:r>
              <a:rPr lang="en-US" sz="2400" dirty="0">
                <a:latin typeface="Arial" charset="0"/>
                <a:ea typeface="Arial" charset="0"/>
                <a:cs typeface="Arial" charset="0"/>
              </a:rPr>
              <a:t> </a:t>
            </a:r>
            <a:r>
              <a:rPr lang="en-US" sz="2400" dirty="0" err="1">
                <a:latin typeface="Arial" charset="0"/>
                <a:ea typeface="Arial" charset="0"/>
                <a:cs typeface="Arial" charset="0"/>
              </a:rPr>
              <a:t>thải</a:t>
            </a:r>
            <a:r>
              <a:rPr lang="en-US" sz="2400" dirty="0">
                <a:latin typeface="Arial" charset="0"/>
                <a:ea typeface="Arial" charset="0"/>
                <a:cs typeface="Arial" charset="0"/>
              </a:rPr>
              <a:t> </a:t>
            </a:r>
            <a:r>
              <a:rPr lang="en-US" sz="2400" dirty="0" err="1">
                <a:latin typeface="Arial" charset="0"/>
                <a:ea typeface="Arial" charset="0"/>
                <a:cs typeface="Arial" charset="0"/>
              </a:rPr>
              <a:t>cần</a:t>
            </a:r>
            <a:r>
              <a:rPr lang="en-US" sz="2400" dirty="0">
                <a:latin typeface="Arial" charset="0"/>
                <a:ea typeface="Arial" charset="0"/>
                <a:cs typeface="Arial" charset="0"/>
              </a:rPr>
              <a:t> </a:t>
            </a:r>
            <a:r>
              <a:rPr lang="en-US" sz="2400" dirty="0" err="1">
                <a:latin typeface="Arial" charset="0"/>
                <a:ea typeface="Arial" charset="0"/>
                <a:cs typeface="Arial" charset="0"/>
              </a:rPr>
              <a:t>xem</a:t>
            </a:r>
            <a:r>
              <a:rPr lang="en-US" sz="2400" dirty="0">
                <a:latin typeface="Arial" charset="0"/>
                <a:ea typeface="Arial" charset="0"/>
                <a:cs typeface="Arial" charset="0"/>
              </a:rPr>
              <a:t> </a:t>
            </a:r>
            <a:r>
              <a:rPr lang="en-US" sz="2400" dirty="0" err="1">
                <a:latin typeface="Arial" charset="0"/>
                <a:ea typeface="Arial" charset="0"/>
                <a:cs typeface="Arial" charset="0"/>
              </a:rPr>
              <a:t>xét</a:t>
            </a:r>
            <a:r>
              <a:rPr lang="en-US" sz="2400" dirty="0">
                <a:latin typeface="Arial" charset="0"/>
                <a:ea typeface="Arial" charset="0"/>
                <a:cs typeface="Arial" charset="0"/>
              </a:rPr>
              <a:t> </a:t>
            </a:r>
            <a:r>
              <a:rPr lang="en-US" sz="2400" dirty="0" err="1">
                <a:latin typeface="Arial" charset="0"/>
                <a:ea typeface="Arial" charset="0"/>
                <a:cs typeface="Arial" charset="0"/>
              </a:rPr>
              <a:t>giá</a:t>
            </a:r>
            <a:r>
              <a:rPr lang="en-US" sz="2400" dirty="0">
                <a:latin typeface="Arial" charset="0"/>
                <a:ea typeface="Arial" charset="0"/>
                <a:cs typeface="Arial" charset="0"/>
              </a:rPr>
              <a:t> </a:t>
            </a:r>
            <a:r>
              <a:rPr lang="en-US" sz="2400" dirty="0" err="1">
                <a:latin typeface="Arial" charset="0"/>
                <a:ea typeface="Arial" charset="0"/>
                <a:cs typeface="Arial" charset="0"/>
              </a:rPr>
              <a:t>thành</a:t>
            </a:r>
            <a:r>
              <a:rPr lang="en-US" sz="2400" dirty="0">
                <a:latin typeface="Arial" charset="0"/>
                <a:ea typeface="Arial" charset="0"/>
                <a:cs typeface="Arial" charset="0"/>
              </a:rPr>
              <a:t> </a:t>
            </a:r>
            <a:r>
              <a:rPr lang="en-US" sz="2400" dirty="0" err="1">
                <a:latin typeface="Arial" charset="0"/>
                <a:ea typeface="Arial" charset="0"/>
                <a:cs typeface="Arial" charset="0"/>
              </a:rPr>
              <a:t>đầu</a:t>
            </a:r>
            <a:r>
              <a:rPr lang="en-US" sz="2400" dirty="0">
                <a:latin typeface="Arial" charset="0"/>
                <a:ea typeface="Arial" charset="0"/>
                <a:cs typeface="Arial" charset="0"/>
              </a:rPr>
              <a:t> </a:t>
            </a:r>
            <a:r>
              <a:rPr lang="en-US" sz="2400" dirty="0" err="1">
                <a:latin typeface="Arial" charset="0"/>
                <a:ea typeface="Arial" charset="0"/>
                <a:cs typeface="Arial" charset="0"/>
              </a:rPr>
              <a:t>tư</a:t>
            </a:r>
            <a:r>
              <a:rPr lang="en-US" sz="2400" dirty="0">
                <a:latin typeface="Arial" charset="0"/>
                <a:ea typeface="Arial" charset="0"/>
                <a:cs typeface="Arial" charset="0"/>
              </a:rPr>
              <a:t>, </a:t>
            </a:r>
            <a:r>
              <a:rPr lang="en-US" sz="2400" dirty="0" err="1">
                <a:latin typeface="Arial" charset="0"/>
                <a:ea typeface="Arial" charset="0"/>
                <a:cs typeface="Arial" charset="0"/>
              </a:rPr>
              <a:t>mức</a:t>
            </a:r>
            <a:r>
              <a:rPr lang="en-US" sz="2400" dirty="0">
                <a:latin typeface="Arial" charset="0"/>
                <a:ea typeface="Arial" charset="0"/>
                <a:cs typeface="Arial" charset="0"/>
              </a:rPr>
              <a:t> </a:t>
            </a:r>
            <a:r>
              <a:rPr lang="en-US" sz="2400" dirty="0" err="1">
                <a:latin typeface="Arial" charset="0"/>
                <a:ea typeface="Arial" charset="0"/>
                <a:cs typeface="Arial" charset="0"/>
              </a:rPr>
              <a:t>độ</a:t>
            </a:r>
            <a:r>
              <a:rPr lang="en-US" sz="2400" dirty="0">
                <a:latin typeface="Arial" charset="0"/>
                <a:ea typeface="Arial" charset="0"/>
                <a:cs typeface="Arial" charset="0"/>
              </a:rPr>
              <a:t> </a:t>
            </a:r>
            <a:r>
              <a:rPr lang="en-US" sz="2400" dirty="0" err="1">
                <a:latin typeface="Arial" charset="0"/>
                <a:ea typeface="Arial" charset="0"/>
                <a:cs typeface="Arial" charset="0"/>
              </a:rPr>
              <a:t>sẵn</a:t>
            </a:r>
            <a:r>
              <a:rPr lang="en-US" sz="2400" dirty="0">
                <a:latin typeface="Arial" charset="0"/>
                <a:ea typeface="Arial" charset="0"/>
                <a:cs typeface="Arial" charset="0"/>
              </a:rPr>
              <a:t> </a:t>
            </a:r>
            <a:r>
              <a:rPr lang="en-US" sz="2400" dirty="0" err="1">
                <a:latin typeface="Arial" charset="0"/>
                <a:ea typeface="Arial" charset="0"/>
                <a:cs typeface="Arial" charset="0"/>
              </a:rPr>
              <a:t>có</a:t>
            </a:r>
            <a:r>
              <a:rPr lang="en-US" sz="2400" dirty="0">
                <a:latin typeface="Arial" charset="0"/>
                <a:ea typeface="Arial" charset="0"/>
                <a:cs typeface="Arial" charset="0"/>
              </a:rPr>
              <a:t> </a:t>
            </a:r>
            <a:r>
              <a:rPr lang="en-US" sz="2400" dirty="0" err="1">
                <a:latin typeface="Arial" charset="0"/>
                <a:ea typeface="Arial" charset="0"/>
                <a:cs typeface="Arial" charset="0"/>
              </a:rPr>
              <a:t>của</a:t>
            </a:r>
            <a:r>
              <a:rPr lang="en-US" sz="2400" dirty="0">
                <a:latin typeface="Arial" charset="0"/>
                <a:ea typeface="Arial" charset="0"/>
                <a:cs typeface="Arial" charset="0"/>
              </a:rPr>
              <a:t> </a:t>
            </a:r>
            <a:r>
              <a:rPr lang="en-US" sz="2400" dirty="0" err="1" smtClean="0">
                <a:latin typeface="Arial" charset="0"/>
                <a:ea typeface="Arial" charset="0"/>
                <a:cs typeface="Arial" charset="0"/>
              </a:rPr>
              <a:t>những</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loại</a:t>
            </a:r>
            <a:r>
              <a:rPr lang="en-US" sz="2400" dirty="0" smtClean="0">
                <a:latin typeface="Arial" charset="0"/>
                <a:ea typeface="Arial" charset="0"/>
                <a:cs typeface="Arial" charset="0"/>
              </a:rPr>
              <a:t> </a:t>
            </a:r>
            <a:r>
              <a:rPr lang="en-US" sz="2400" dirty="0" err="1">
                <a:latin typeface="Arial" charset="0"/>
                <a:ea typeface="Arial" charset="0"/>
                <a:cs typeface="Arial" charset="0"/>
              </a:rPr>
              <a:t>nguyên</a:t>
            </a:r>
            <a:r>
              <a:rPr lang="en-US" sz="2400" dirty="0">
                <a:latin typeface="Arial" charset="0"/>
                <a:ea typeface="Arial" charset="0"/>
                <a:cs typeface="Arial" charset="0"/>
              </a:rPr>
              <a:t> </a:t>
            </a:r>
            <a:r>
              <a:rPr lang="en-US" sz="2400" dirty="0" err="1">
                <a:latin typeface="Arial" charset="0"/>
                <a:ea typeface="Arial" charset="0"/>
                <a:cs typeface="Arial" charset="0"/>
              </a:rPr>
              <a:t>liệu</a:t>
            </a:r>
            <a:r>
              <a:rPr lang="en-US" sz="2400" dirty="0">
                <a:latin typeface="Arial" charset="0"/>
                <a:ea typeface="Arial" charset="0"/>
                <a:cs typeface="Arial" charset="0"/>
              </a:rPr>
              <a:t> </a:t>
            </a:r>
            <a:r>
              <a:rPr lang="en-US" sz="2400" dirty="0" err="1">
                <a:latin typeface="Arial" charset="0"/>
                <a:ea typeface="Arial" charset="0"/>
                <a:cs typeface="Arial" charset="0"/>
              </a:rPr>
              <a:t>này</a:t>
            </a:r>
            <a:r>
              <a:rPr lang="en-US" sz="2400" dirty="0">
                <a:latin typeface="Arial" charset="0"/>
                <a:ea typeface="Arial" charset="0"/>
                <a:cs typeface="Arial" charset="0"/>
              </a:rPr>
              <a:t>.</a:t>
            </a:r>
          </a:p>
          <a:p>
            <a:pPr>
              <a:lnSpc>
                <a:spcPct val="150000"/>
              </a:lnSpc>
            </a:pPr>
            <a:endParaRPr lang="en-US" sz="2400" dirty="0">
              <a:latin typeface="Arial" charset="0"/>
              <a:ea typeface="Arial" charset="0"/>
              <a:cs typeface="Arial" charset="0"/>
            </a:endParaRPr>
          </a:p>
        </p:txBody>
      </p:sp>
      <p:sp>
        <p:nvSpPr>
          <p:cNvPr id="5" name="Slide Number Placeholder 4"/>
          <p:cNvSpPr>
            <a:spLocks noGrp="1"/>
          </p:cNvSpPr>
          <p:nvPr>
            <p:ph type="sldNum" sz="quarter" idx="12"/>
          </p:nvPr>
        </p:nvSpPr>
        <p:spPr/>
        <p:txBody>
          <a:bodyPr/>
          <a:lstStyle/>
          <a:p>
            <a:fld id="{5D3FEEAC-6021-184A-936A-D26E75467C87}" type="slidenum">
              <a:rPr lang="en-US" smtClean="0"/>
              <a:t>49</a:t>
            </a:fld>
            <a:endParaRPr lang="en-US"/>
          </a:p>
        </p:txBody>
      </p:sp>
    </p:spTree>
    <p:extLst>
      <p:ext uri="{BB962C8B-B14F-4D97-AF65-F5344CB8AC3E}">
        <p14:creationId xmlns:p14="http://schemas.microsoft.com/office/powerpoint/2010/main" val="1584610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smtClean="0">
                <a:latin typeface="Arial" charset="0"/>
                <a:ea typeface="Arial" charset="0"/>
                <a:cs typeface="Arial" charset="0"/>
              </a:rPr>
              <a:t>NỘI DUNG 1</a:t>
            </a:r>
            <a:endParaRPr lang="en-US" sz="2800" b="1" dirty="0">
              <a:latin typeface="Arial" charset="0"/>
              <a:ea typeface="Arial" charset="0"/>
              <a:cs typeface="Arial" charset="0"/>
            </a:endParaRPr>
          </a:p>
        </p:txBody>
      </p:sp>
      <p:sp>
        <p:nvSpPr>
          <p:cNvPr id="3" name="Content Placeholder 2"/>
          <p:cNvSpPr>
            <a:spLocks noGrp="1"/>
          </p:cNvSpPr>
          <p:nvPr>
            <p:ph idx="1"/>
          </p:nvPr>
        </p:nvSpPr>
        <p:spPr>
          <a:xfrm>
            <a:off x="215153" y="1825625"/>
            <a:ext cx="8731623" cy="4351338"/>
          </a:xfrm>
        </p:spPr>
        <p:txBody>
          <a:bodyPr>
            <a:normAutofit/>
          </a:bodyPr>
          <a:lstStyle/>
          <a:p>
            <a:pPr marL="0" lvl="1" indent="0" algn="ctr">
              <a:lnSpc>
                <a:spcPct val="150000"/>
              </a:lnSpc>
              <a:spcBef>
                <a:spcPts val="1000"/>
              </a:spcBef>
              <a:buNone/>
            </a:pPr>
            <a:r>
              <a:rPr lang="nl-NL" sz="2800" dirty="0" smtClean="0">
                <a:latin typeface="Arial" charset="0"/>
                <a:ea typeface="Arial" charset="0"/>
                <a:cs typeface="Arial" charset="0"/>
              </a:rPr>
              <a:t>NGHIÊN CỨU HIỆN TRẠNG CÔNG NGHỆ XỬ LÝ CHẤT THẢI NUÔI TÔM </a:t>
            </a:r>
            <a:r>
              <a:rPr lang="nl-NL" sz="2800" dirty="0" err="1" smtClean="0">
                <a:latin typeface="Arial" charset="0"/>
                <a:ea typeface="Arial" charset="0"/>
                <a:cs typeface="Arial" charset="0"/>
              </a:rPr>
              <a:t>Ở</a:t>
            </a:r>
            <a:r>
              <a:rPr lang="nl-NL" sz="2800" dirty="0" smtClean="0">
                <a:latin typeface="Arial" charset="0"/>
                <a:ea typeface="Arial" charset="0"/>
                <a:cs typeface="Arial" charset="0"/>
              </a:rPr>
              <a:t> VIỆT NAM VÀ ĐỀ XUẤT CÔNG NGHẸ XỬ LÝ CHẤT THẢI HIỆU QUẢ </a:t>
            </a:r>
            <a:r>
              <a:rPr lang="nl-NL" sz="2800" dirty="0" err="1" smtClean="0">
                <a:latin typeface="Arial" charset="0"/>
                <a:ea typeface="Arial" charset="0"/>
                <a:cs typeface="Arial" charset="0"/>
              </a:rPr>
              <a:t>Ở</a:t>
            </a:r>
            <a:r>
              <a:rPr lang="nl-NL" sz="2800" dirty="0" smtClean="0">
                <a:latin typeface="Arial" charset="0"/>
                <a:ea typeface="Arial" charset="0"/>
                <a:cs typeface="Arial" charset="0"/>
              </a:rPr>
              <a:t> CÁC AO NUÔI TÔM THÂM CANH</a:t>
            </a:r>
          </a:p>
          <a:p>
            <a:pPr marL="0" lvl="1" indent="0" algn="ctr">
              <a:lnSpc>
                <a:spcPct val="150000"/>
              </a:lnSpc>
              <a:spcBef>
                <a:spcPts val="1000"/>
              </a:spcBef>
              <a:buNone/>
            </a:pPr>
            <a:endParaRPr lang="en-US" sz="2800" dirty="0">
              <a:latin typeface="Arial" charset="0"/>
              <a:ea typeface="Arial" charset="0"/>
              <a:cs typeface="Arial" charset="0"/>
            </a:endParaRPr>
          </a:p>
          <a:p>
            <a:pPr marL="0" indent="0" algn="ctr">
              <a:lnSpc>
                <a:spcPct val="150000"/>
              </a:lnSpc>
              <a:buNone/>
            </a:pPr>
            <a:endParaRPr lang="en-US" dirty="0"/>
          </a:p>
        </p:txBody>
      </p:sp>
      <p:sp>
        <p:nvSpPr>
          <p:cNvPr id="4" name="Slide Number Placeholder 3"/>
          <p:cNvSpPr>
            <a:spLocks noGrp="1"/>
          </p:cNvSpPr>
          <p:nvPr>
            <p:ph type="sldNum" sz="quarter" idx="12"/>
          </p:nvPr>
        </p:nvSpPr>
        <p:spPr/>
        <p:txBody>
          <a:bodyPr/>
          <a:lstStyle/>
          <a:p>
            <a:fld id="{5D3FEEAC-6021-184A-936A-D26E75467C87}" type="slidenum">
              <a:rPr lang="en-US" smtClean="0"/>
              <a:t>5</a:t>
            </a:fld>
            <a:endParaRPr lang="en-US"/>
          </a:p>
        </p:txBody>
      </p:sp>
    </p:spTree>
    <p:extLst>
      <p:ext uri="{BB962C8B-B14F-4D97-AF65-F5344CB8AC3E}">
        <p14:creationId xmlns:p14="http://schemas.microsoft.com/office/powerpoint/2010/main" val="11389582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69" y="253193"/>
            <a:ext cx="9020331" cy="704538"/>
          </a:xfrm>
        </p:spPr>
        <p:txBody>
          <a:bodyPr>
            <a:noAutofit/>
          </a:bodyPr>
          <a:lstStyle/>
          <a:p>
            <a:pPr algn="ctr"/>
            <a:r>
              <a:rPr lang="en-US" sz="2800" b="1" dirty="0" err="1" smtClean="0">
                <a:latin typeface="Arial" charset="0"/>
                <a:ea typeface="Arial" charset="0"/>
                <a:cs typeface="Arial" charset="0"/>
              </a:rPr>
              <a:t>Công</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nghệ</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chế</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biến</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bùn</a:t>
            </a:r>
            <a:r>
              <a:rPr lang="en-US" sz="2800" b="1" smtClean="0">
                <a:latin typeface="Arial" charset="0"/>
                <a:ea typeface="Arial" charset="0"/>
                <a:cs typeface="Arial" charset="0"/>
              </a:rPr>
              <a:t>: </a:t>
            </a:r>
            <a:r>
              <a:rPr lang="en-US" sz="2800" b="1" dirty="0" err="1">
                <a:latin typeface="Arial" charset="0"/>
                <a:ea typeface="Arial" charset="0"/>
                <a:cs typeface="Arial" charset="0"/>
              </a:rPr>
              <a:t>Ứ</a:t>
            </a:r>
            <a:r>
              <a:rPr lang="en-US" sz="2800" b="1" smtClean="0">
                <a:latin typeface="Arial" charset="0"/>
                <a:ea typeface="Arial" charset="0"/>
                <a:cs typeface="Arial" charset="0"/>
              </a:rPr>
              <a:t>ng </a:t>
            </a:r>
            <a:r>
              <a:rPr lang="en-US" sz="2800" b="1" dirty="0" err="1" smtClean="0">
                <a:latin typeface="Arial" charset="0"/>
                <a:ea typeface="Arial" charset="0"/>
                <a:cs typeface="Arial" charset="0"/>
              </a:rPr>
              <a:t>dụng</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công</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nghệ</a:t>
            </a:r>
            <a:r>
              <a:rPr lang="en-US" sz="2800" b="1" dirty="0" smtClean="0">
                <a:latin typeface="Arial" charset="0"/>
                <a:ea typeface="Arial" charset="0"/>
                <a:cs typeface="Arial" charset="0"/>
              </a:rPr>
              <a:t> VSV </a:t>
            </a:r>
            <a:r>
              <a:rPr lang="en-US" sz="2800" b="1" dirty="0" err="1" smtClean="0">
                <a:latin typeface="Arial" charset="0"/>
                <a:ea typeface="Arial" charset="0"/>
                <a:cs typeface="Arial" charset="0"/>
              </a:rPr>
              <a:t>xử</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lý</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bùn</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thải</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thành</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phân</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bón</a:t>
            </a:r>
            <a:endParaRPr lang="en-US" sz="2800" b="1" dirty="0">
              <a:latin typeface="Arial" charset="0"/>
              <a:ea typeface="Arial" charset="0"/>
              <a:cs typeface="Arial" charset="0"/>
            </a:endParaRPr>
          </a:p>
        </p:txBody>
      </p:sp>
      <p:sp>
        <p:nvSpPr>
          <p:cNvPr id="4" name="Rectangle 3"/>
          <p:cNvSpPr/>
          <p:nvPr/>
        </p:nvSpPr>
        <p:spPr>
          <a:xfrm>
            <a:off x="123669" y="1280897"/>
            <a:ext cx="8896662" cy="550151"/>
          </a:xfrm>
          <a:prstGeom prst="rect">
            <a:avLst/>
          </a:prstGeom>
        </p:spPr>
        <p:txBody>
          <a:bodyPr wrap="square">
            <a:spAutoFit/>
          </a:bodyPr>
          <a:lstStyle/>
          <a:p>
            <a:pPr algn="just">
              <a:lnSpc>
                <a:spcPct val="140000"/>
              </a:lnSpc>
            </a:pPr>
            <a:endParaRPr lang="en-US" sz="2400" dirty="0">
              <a:effectLst/>
              <a:latin typeface="Arial" charset="0"/>
              <a:ea typeface="Arial" charset="0"/>
              <a:cs typeface="Arial" charset="0"/>
            </a:endParaRPr>
          </a:p>
        </p:txBody>
      </p:sp>
      <p:sp>
        <p:nvSpPr>
          <p:cNvPr id="3" name="Rectangle 2"/>
          <p:cNvSpPr/>
          <p:nvPr/>
        </p:nvSpPr>
        <p:spPr>
          <a:xfrm>
            <a:off x="123669" y="1692249"/>
            <a:ext cx="8896662" cy="5078313"/>
          </a:xfrm>
          <a:prstGeom prst="rect">
            <a:avLst/>
          </a:prstGeom>
        </p:spPr>
        <p:txBody>
          <a:bodyPr wrap="square">
            <a:spAutoFit/>
          </a:bodyPr>
          <a:lstStyle/>
          <a:p>
            <a:pPr marL="285750" indent="-285750">
              <a:lnSpc>
                <a:spcPct val="150000"/>
              </a:lnSpc>
              <a:buFontTx/>
              <a:buChar char="-"/>
            </a:pPr>
            <a:r>
              <a:rPr lang="vi-VN" sz="2400" dirty="0">
                <a:latin typeface="Arial" charset="0"/>
                <a:ea typeface="Arial" charset="0"/>
                <a:cs typeface="Arial" charset="0"/>
              </a:rPr>
              <a:t>P</a:t>
            </a:r>
            <a:r>
              <a:rPr lang="vi-VN" sz="2400" dirty="0" smtClean="0">
                <a:latin typeface="Arial" charset="0"/>
                <a:ea typeface="Arial" charset="0"/>
                <a:cs typeface="Arial" charset="0"/>
              </a:rPr>
              <a:t>hân </a:t>
            </a:r>
            <a:r>
              <a:rPr lang="vi-VN" sz="2400" dirty="0">
                <a:latin typeface="Arial" charset="0"/>
                <a:ea typeface="Arial" charset="0"/>
                <a:cs typeface="Arial" charset="0"/>
              </a:rPr>
              <a:t>ủ từ bùn thải ao nuôi tôm có các chỉ tiêu đáp ứng với mức chất lượng phân bón hữu cơ được quy định trong Nghị định </a:t>
            </a:r>
            <a:r>
              <a:rPr lang="vi-VN" sz="2400" dirty="0" smtClean="0">
                <a:latin typeface="Arial" charset="0"/>
                <a:ea typeface="Arial" charset="0"/>
                <a:cs typeface="Arial" charset="0"/>
              </a:rPr>
              <a:t>108 NĐCP </a:t>
            </a:r>
            <a:r>
              <a:rPr lang="vi-VN" sz="2400" dirty="0">
                <a:latin typeface="Arial" charset="0"/>
                <a:ea typeface="Arial" charset="0"/>
                <a:cs typeface="Arial" charset="0"/>
              </a:rPr>
              <a:t>của Chính phủ</a:t>
            </a:r>
            <a:r>
              <a:rPr lang="en-US" sz="2400" dirty="0">
                <a:latin typeface="Arial" charset="0"/>
                <a:ea typeface="Arial" charset="0"/>
                <a:cs typeface="Arial" charset="0"/>
              </a:rPr>
              <a:t> </a:t>
            </a:r>
            <a:endParaRPr lang="en-US" sz="2400" dirty="0" smtClean="0">
              <a:latin typeface="Arial" charset="0"/>
              <a:ea typeface="Arial" charset="0"/>
              <a:cs typeface="Arial" charset="0"/>
            </a:endParaRPr>
          </a:p>
          <a:p>
            <a:pPr marL="285750" indent="-285750">
              <a:lnSpc>
                <a:spcPct val="150000"/>
              </a:lnSpc>
              <a:buFontTx/>
              <a:buChar char="-"/>
            </a:pPr>
            <a:r>
              <a:rPr lang="vi-VN" sz="2400" dirty="0" smtClean="0">
                <a:latin typeface="Arial" charset="0"/>
                <a:ea typeface="Arial" charset="0"/>
                <a:cs typeface="Arial" charset="0"/>
              </a:rPr>
              <a:t>500 kg </a:t>
            </a:r>
            <a:r>
              <a:rPr lang="vi-VN" sz="2400" dirty="0">
                <a:latin typeface="Arial" charset="0"/>
                <a:ea typeface="Arial" charset="0"/>
                <a:cs typeface="Arial" charset="0"/>
              </a:rPr>
              <a:t>bùn có thể chế biến được khoảng </a:t>
            </a:r>
            <a:r>
              <a:rPr lang="vi-VN" sz="2400" dirty="0" smtClean="0">
                <a:latin typeface="Arial" charset="0"/>
                <a:ea typeface="Arial" charset="0"/>
                <a:cs typeface="Arial" charset="0"/>
              </a:rPr>
              <a:t>750 kg </a:t>
            </a:r>
            <a:r>
              <a:rPr lang="vi-VN" sz="2400" dirty="0">
                <a:latin typeface="Arial" charset="0"/>
                <a:ea typeface="Arial" charset="0"/>
                <a:cs typeface="Arial" charset="0"/>
              </a:rPr>
              <a:t>phân bón hữu cơ, </a:t>
            </a:r>
            <a:r>
              <a:rPr lang="vi-VN" sz="2400" dirty="0" smtClean="0">
                <a:latin typeface="Arial" charset="0"/>
                <a:ea typeface="Arial" charset="0"/>
                <a:cs typeface="Arial" charset="0"/>
              </a:rPr>
              <a:t>lợi </a:t>
            </a:r>
            <a:r>
              <a:rPr lang="vi-VN" sz="2400" dirty="0">
                <a:latin typeface="Arial" charset="0"/>
                <a:ea typeface="Arial" charset="0"/>
                <a:cs typeface="Arial" charset="0"/>
              </a:rPr>
              <a:t>nhuận </a:t>
            </a:r>
            <a:r>
              <a:rPr lang="vi-VN" sz="2400" dirty="0" smtClean="0">
                <a:latin typeface="Arial" charset="0"/>
                <a:ea typeface="Arial" charset="0"/>
                <a:cs typeface="Arial" charset="0"/>
              </a:rPr>
              <a:t>đạt </a:t>
            </a:r>
            <a:r>
              <a:rPr lang="vi-VN" sz="2400" dirty="0">
                <a:latin typeface="Arial" charset="0"/>
                <a:ea typeface="Arial" charset="0"/>
                <a:cs typeface="Arial" charset="0"/>
              </a:rPr>
              <a:t>khoảng 37,000đ</a:t>
            </a:r>
            <a:r>
              <a:rPr lang="en-US" sz="2400" dirty="0">
                <a:latin typeface="Arial" charset="0"/>
                <a:ea typeface="Arial" charset="0"/>
                <a:cs typeface="Arial" charset="0"/>
              </a:rPr>
              <a:t> </a:t>
            </a:r>
            <a:endParaRPr lang="en-US" sz="2400" dirty="0" smtClean="0">
              <a:latin typeface="Arial" charset="0"/>
              <a:ea typeface="Arial" charset="0"/>
              <a:cs typeface="Arial" charset="0"/>
            </a:endParaRPr>
          </a:p>
          <a:p>
            <a:pPr marL="285750" indent="-285750">
              <a:lnSpc>
                <a:spcPct val="150000"/>
              </a:lnSpc>
              <a:buFontTx/>
              <a:buChar char="-"/>
            </a:pPr>
            <a:r>
              <a:rPr lang="vi-VN" sz="2400" dirty="0">
                <a:latin typeface="Arial" charset="0"/>
                <a:ea typeface="Arial" charset="0"/>
                <a:cs typeface="Arial" charset="0"/>
              </a:rPr>
              <a:t>C</a:t>
            </a:r>
            <a:r>
              <a:rPr lang="vi-VN" sz="2400" dirty="0" smtClean="0">
                <a:latin typeface="Arial" charset="0"/>
                <a:ea typeface="Arial" charset="0"/>
                <a:cs typeface="Arial" charset="0"/>
              </a:rPr>
              <a:t>ần lượng </a:t>
            </a:r>
            <a:r>
              <a:rPr lang="vi-VN" sz="2400" dirty="0">
                <a:latin typeface="Arial" charset="0"/>
                <a:ea typeface="Arial" charset="0"/>
                <a:cs typeface="Arial" charset="0"/>
              </a:rPr>
              <a:t>nước ngọt </a:t>
            </a:r>
            <a:r>
              <a:rPr lang="vi-VN" sz="2400" dirty="0" smtClean="0">
                <a:latin typeface="Arial" charset="0"/>
                <a:ea typeface="Arial" charset="0"/>
                <a:cs typeface="Arial" charset="0"/>
              </a:rPr>
              <a:t>rất lớn và các loại hóa chất canxi clorua và thạch cao để rửa mặn: &gt;&gt;&gt;&gt; khả </a:t>
            </a:r>
            <a:r>
              <a:rPr lang="vi-VN" sz="2400" dirty="0">
                <a:latin typeface="Arial" charset="0"/>
                <a:ea typeface="Arial" charset="0"/>
                <a:cs typeface="Arial" charset="0"/>
              </a:rPr>
              <a:t>năng nhân rộng của công nghệ bị giới </a:t>
            </a:r>
            <a:r>
              <a:rPr lang="vi-VN" sz="2400" dirty="0" smtClean="0">
                <a:latin typeface="Arial" charset="0"/>
                <a:ea typeface="Arial" charset="0"/>
                <a:cs typeface="Arial" charset="0"/>
              </a:rPr>
              <a:t>hạn</a:t>
            </a:r>
            <a:endParaRPr lang="en-US" sz="2400" dirty="0">
              <a:latin typeface="Arial" charset="0"/>
              <a:ea typeface="Arial" charset="0"/>
              <a:cs typeface="Arial" charset="0"/>
            </a:endParaRPr>
          </a:p>
          <a:p>
            <a:pPr marL="285750" indent="-285750">
              <a:lnSpc>
                <a:spcPct val="150000"/>
              </a:lnSpc>
              <a:buFontTx/>
              <a:buChar char="-"/>
            </a:pPr>
            <a:endParaRPr lang="en-US" sz="2400" dirty="0">
              <a:latin typeface="Arial" charset="0"/>
              <a:ea typeface="Arial" charset="0"/>
              <a:cs typeface="Arial" charset="0"/>
            </a:endParaRPr>
          </a:p>
        </p:txBody>
      </p:sp>
      <p:sp>
        <p:nvSpPr>
          <p:cNvPr id="5" name="Slide Number Placeholder 4"/>
          <p:cNvSpPr>
            <a:spLocks noGrp="1"/>
          </p:cNvSpPr>
          <p:nvPr>
            <p:ph type="sldNum" sz="quarter" idx="12"/>
          </p:nvPr>
        </p:nvSpPr>
        <p:spPr/>
        <p:txBody>
          <a:bodyPr/>
          <a:lstStyle/>
          <a:p>
            <a:fld id="{5D3FEEAC-6021-184A-936A-D26E75467C87}" type="slidenum">
              <a:rPr lang="en-US" smtClean="0"/>
              <a:t>50</a:t>
            </a:fld>
            <a:endParaRPr lang="en-US"/>
          </a:p>
        </p:txBody>
      </p:sp>
    </p:spTree>
    <p:extLst>
      <p:ext uri="{BB962C8B-B14F-4D97-AF65-F5344CB8AC3E}">
        <p14:creationId xmlns:p14="http://schemas.microsoft.com/office/powerpoint/2010/main" val="20609862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022" y="136526"/>
            <a:ext cx="8515350" cy="581931"/>
          </a:xfrm>
        </p:spPr>
        <p:txBody>
          <a:bodyPr>
            <a:normAutofit/>
          </a:bodyPr>
          <a:lstStyle/>
          <a:p>
            <a:pPr algn="ctr"/>
            <a:r>
              <a:rPr lang="en-US" sz="2800" b="1" dirty="0" err="1" smtClean="0">
                <a:latin typeface="Arial" charset="0"/>
                <a:ea typeface="Arial" charset="0"/>
                <a:cs typeface="Arial" charset="0"/>
              </a:rPr>
              <a:t>Thử</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nghiệm</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bón</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phân</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cho</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cây</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trồng</a:t>
            </a:r>
            <a:endParaRPr lang="en-US" sz="2800" b="1" dirty="0">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5D3FEEAC-6021-184A-936A-D26E75467C87}" type="slidenum">
              <a:rPr lang="en-US" smtClean="0"/>
              <a:t>51</a:t>
            </a:fld>
            <a:endParaRPr lang="en-US"/>
          </a:p>
        </p:txBody>
      </p:sp>
      <p:sp>
        <p:nvSpPr>
          <p:cNvPr id="5" name="Rectangle 2"/>
          <p:cNvSpPr>
            <a:spLocks noChangeArrowheads="1"/>
          </p:cNvSpPr>
          <p:nvPr/>
        </p:nvSpPr>
        <p:spPr bwMode="auto">
          <a:xfrm>
            <a:off x="0" y="261257"/>
            <a:ext cx="4785862" cy="40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49" name="Picture 1" descr="crt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269175"/>
            <a:ext cx="2546583" cy="27268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3499656" y="217335"/>
            <a:ext cx="8190926" cy="403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51" name="Picture 3" descr="ct1c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81525" y="1255361"/>
            <a:ext cx="2692208" cy="272687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8"/>
          <p:cNvSpPr>
            <a:spLocks noChangeArrowheads="1"/>
          </p:cNvSpPr>
          <p:nvPr/>
        </p:nvSpPr>
        <p:spPr bwMode="auto">
          <a:xfrm flipV="1">
            <a:off x="4895718" y="1103992"/>
            <a:ext cx="104168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55"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08676" y="1495754"/>
            <a:ext cx="3635324" cy="249928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4680561"/>
            <a:ext cx="9144000" cy="1754326"/>
          </a:xfrm>
          <a:prstGeom prst="rect">
            <a:avLst/>
          </a:prstGeom>
        </p:spPr>
        <p:txBody>
          <a:bodyPr wrap="square">
            <a:spAutoFit/>
          </a:bodyPr>
          <a:lstStyle/>
          <a:p>
            <a:pPr>
              <a:lnSpc>
                <a:spcPct val="150000"/>
              </a:lnSpc>
            </a:pPr>
            <a:r>
              <a:rPr lang="vi-VN" sz="2400" dirty="0" smtClean="0">
                <a:latin typeface="Arial" charset="0"/>
                <a:ea typeface="Arial" charset="0"/>
                <a:cs typeface="Arial" charset="0"/>
              </a:rPr>
              <a:t>     </a:t>
            </a:r>
            <a:r>
              <a:rPr lang="nl-NL" sz="2400" b="1" dirty="0" smtClean="0">
                <a:latin typeface="Arial" charset="0"/>
                <a:ea typeface="Arial" charset="0"/>
                <a:cs typeface="Arial" charset="0"/>
              </a:rPr>
              <a:t>Bón </a:t>
            </a:r>
            <a:r>
              <a:rPr lang="nl-NL" sz="2400" b="1" dirty="0" err="1">
                <a:latin typeface="Arial" charset="0"/>
                <a:ea typeface="Arial" charset="0"/>
                <a:cs typeface="Arial" charset="0"/>
              </a:rPr>
              <a:t>phân</a:t>
            </a:r>
            <a:r>
              <a:rPr lang="nl-NL" sz="2400" b="1" dirty="0">
                <a:latin typeface="Arial" charset="0"/>
                <a:ea typeface="Arial" charset="0"/>
                <a:cs typeface="Arial" charset="0"/>
              </a:rPr>
              <a:t> </a:t>
            </a:r>
            <a:r>
              <a:rPr lang="nl-NL" sz="2400" b="1" dirty="0" err="1" smtClean="0">
                <a:latin typeface="Arial" charset="0"/>
                <a:ea typeface="Arial" charset="0"/>
                <a:cs typeface="Arial" charset="0"/>
              </a:rPr>
              <a:t>tư</a:t>
            </a:r>
            <a:r>
              <a:rPr lang="nl-NL" sz="2400" b="1" dirty="0" smtClean="0">
                <a:latin typeface="Arial" charset="0"/>
                <a:ea typeface="Arial" charset="0"/>
                <a:cs typeface="Arial" charset="0"/>
              </a:rPr>
              <a:t>̀ </a:t>
            </a:r>
            <a:r>
              <a:rPr lang="nl-NL" sz="2400" b="1" dirty="0" err="1">
                <a:latin typeface="Arial" charset="0"/>
                <a:ea typeface="Arial" charset="0"/>
                <a:cs typeface="Arial" charset="0"/>
              </a:rPr>
              <a:t>bùn</a:t>
            </a:r>
            <a:r>
              <a:rPr lang="nl-NL" sz="2400" b="1" dirty="0">
                <a:latin typeface="Arial" charset="0"/>
                <a:ea typeface="Arial" charset="0"/>
                <a:cs typeface="Arial" charset="0"/>
              </a:rPr>
              <a:t> </a:t>
            </a:r>
            <a:r>
              <a:rPr lang="nl-NL" sz="2400" b="1" dirty="0" err="1">
                <a:latin typeface="Arial" charset="0"/>
                <a:ea typeface="Arial" charset="0"/>
                <a:cs typeface="Arial" charset="0"/>
              </a:rPr>
              <a:t>thải</a:t>
            </a:r>
            <a:r>
              <a:rPr lang="nl-NL" sz="2400" b="1" dirty="0">
                <a:latin typeface="Arial" charset="0"/>
                <a:ea typeface="Arial" charset="0"/>
                <a:cs typeface="Arial" charset="0"/>
              </a:rPr>
              <a:t> </a:t>
            </a:r>
            <a:r>
              <a:rPr lang="nl-NL" sz="2400" b="1" dirty="0" err="1">
                <a:latin typeface="Arial" charset="0"/>
                <a:ea typeface="Arial" charset="0"/>
                <a:cs typeface="Arial" charset="0"/>
              </a:rPr>
              <a:t>nuôi</a:t>
            </a:r>
            <a:r>
              <a:rPr lang="nl-NL" sz="2400" b="1" dirty="0">
                <a:latin typeface="Arial" charset="0"/>
                <a:ea typeface="Arial" charset="0"/>
                <a:cs typeface="Arial" charset="0"/>
              </a:rPr>
              <a:t> </a:t>
            </a:r>
            <a:r>
              <a:rPr lang="nl-NL" sz="2400" b="1" dirty="0" err="1" smtClean="0">
                <a:latin typeface="Arial" charset="0"/>
                <a:ea typeface="Arial" charset="0"/>
                <a:cs typeface="Arial" charset="0"/>
              </a:rPr>
              <a:t>tôm</a:t>
            </a:r>
            <a:r>
              <a:rPr lang="nl-NL" sz="2400" dirty="0" smtClean="0">
                <a:latin typeface="Arial" charset="0"/>
                <a:ea typeface="Arial" charset="0"/>
                <a:cs typeface="Arial" charset="0"/>
              </a:rPr>
              <a:t>:</a:t>
            </a:r>
          </a:p>
          <a:p>
            <a:pPr marL="342900" indent="-342900">
              <a:lnSpc>
                <a:spcPct val="150000"/>
              </a:lnSpc>
              <a:buFontTx/>
              <a:buChar char="-"/>
            </a:pPr>
            <a:r>
              <a:rPr lang="vi-VN" sz="2400" dirty="0" err="1">
                <a:latin typeface="Arial" charset="0"/>
                <a:ea typeface="Arial" charset="0"/>
                <a:cs typeface="Arial" charset="0"/>
              </a:rPr>
              <a:t>K</a:t>
            </a:r>
            <a:r>
              <a:rPr lang="nl-NL" sz="2400" dirty="0" err="1" smtClean="0">
                <a:latin typeface="Arial" charset="0"/>
                <a:ea typeface="Arial" charset="0"/>
                <a:cs typeface="Arial" charset="0"/>
              </a:rPr>
              <a:t>hông</a:t>
            </a:r>
            <a:r>
              <a:rPr lang="nl-NL" sz="2400" dirty="0" smtClean="0">
                <a:latin typeface="Arial" charset="0"/>
                <a:ea typeface="Arial" charset="0"/>
                <a:cs typeface="Arial" charset="0"/>
              </a:rPr>
              <a:t> </a:t>
            </a:r>
            <a:r>
              <a:rPr lang="nl-NL" sz="2400" dirty="0" err="1" smtClean="0">
                <a:latin typeface="Arial" charset="0"/>
                <a:ea typeface="Arial" charset="0"/>
                <a:cs typeface="Arial" charset="0"/>
              </a:rPr>
              <a:t>ảnh</a:t>
            </a:r>
            <a:r>
              <a:rPr lang="nl-NL" sz="2400" dirty="0" smtClean="0">
                <a:latin typeface="Arial" charset="0"/>
                <a:ea typeface="Arial" charset="0"/>
                <a:cs typeface="Arial" charset="0"/>
              </a:rPr>
              <a:t> </a:t>
            </a:r>
            <a:r>
              <a:rPr lang="nl-NL" sz="2400" dirty="0" err="1">
                <a:latin typeface="Arial" charset="0"/>
                <a:ea typeface="Arial" charset="0"/>
                <a:cs typeface="Arial" charset="0"/>
              </a:rPr>
              <a:t>hưởng</a:t>
            </a:r>
            <a:r>
              <a:rPr lang="nl-NL" sz="2400" dirty="0">
                <a:latin typeface="Arial" charset="0"/>
                <a:ea typeface="Arial" charset="0"/>
                <a:cs typeface="Arial" charset="0"/>
              </a:rPr>
              <a:t> </a:t>
            </a:r>
            <a:r>
              <a:rPr lang="nl-NL" sz="2400" dirty="0" err="1">
                <a:latin typeface="Arial" charset="0"/>
                <a:ea typeface="Arial" charset="0"/>
                <a:cs typeface="Arial" charset="0"/>
              </a:rPr>
              <a:t>đến</a:t>
            </a:r>
            <a:r>
              <a:rPr lang="nl-NL" sz="2400" dirty="0">
                <a:latin typeface="Arial" charset="0"/>
                <a:ea typeface="Arial" charset="0"/>
                <a:cs typeface="Arial" charset="0"/>
              </a:rPr>
              <a:t> </a:t>
            </a:r>
            <a:r>
              <a:rPr lang="nl-NL" sz="2400" dirty="0" err="1">
                <a:latin typeface="Arial" charset="0"/>
                <a:ea typeface="Arial" charset="0"/>
                <a:cs typeface="Arial" charset="0"/>
              </a:rPr>
              <a:t>thời</a:t>
            </a:r>
            <a:r>
              <a:rPr lang="nl-NL" sz="2400" dirty="0">
                <a:latin typeface="Arial" charset="0"/>
                <a:ea typeface="Arial" charset="0"/>
                <a:cs typeface="Arial" charset="0"/>
              </a:rPr>
              <a:t> </a:t>
            </a:r>
            <a:r>
              <a:rPr lang="nl-NL" sz="2400" dirty="0" err="1">
                <a:latin typeface="Arial" charset="0"/>
                <a:ea typeface="Arial" charset="0"/>
                <a:cs typeface="Arial" charset="0"/>
              </a:rPr>
              <a:t>gian</a:t>
            </a:r>
            <a:r>
              <a:rPr lang="nl-NL" sz="2400" dirty="0">
                <a:latin typeface="Arial" charset="0"/>
                <a:ea typeface="Arial" charset="0"/>
                <a:cs typeface="Arial" charset="0"/>
              </a:rPr>
              <a:t> </a:t>
            </a:r>
            <a:r>
              <a:rPr lang="nl-NL" sz="2400" dirty="0" err="1">
                <a:latin typeface="Arial" charset="0"/>
                <a:ea typeface="Arial" charset="0"/>
                <a:cs typeface="Arial" charset="0"/>
              </a:rPr>
              <a:t>nẩy</a:t>
            </a:r>
            <a:r>
              <a:rPr lang="nl-NL" sz="2400" dirty="0">
                <a:latin typeface="Arial" charset="0"/>
                <a:ea typeface="Arial" charset="0"/>
                <a:cs typeface="Arial" charset="0"/>
              </a:rPr>
              <a:t> </a:t>
            </a:r>
            <a:r>
              <a:rPr lang="nl-NL" sz="2400" dirty="0" err="1">
                <a:latin typeface="Arial" charset="0"/>
                <a:ea typeface="Arial" charset="0"/>
                <a:cs typeface="Arial" charset="0"/>
              </a:rPr>
              <a:t>mầm</a:t>
            </a:r>
            <a:r>
              <a:rPr lang="nl-NL" sz="2400" dirty="0">
                <a:latin typeface="Arial" charset="0"/>
                <a:ea typeface="Arial" charset="0"/>
                <a:cs typeface="Arial" charset="0"/>
              </a:rPr>
              <a:t>, </a:t>
            </a:r>
            <a:r>
              <a:rPr lang="nl-NL" sz="2400" dirty="0" err="1">
                <a:latin typeface="Arial" charset="0"/>
                <a:ea typeface="Arial" charset="0"/>
                <a:cs typeface="Arial" charset="0"/>
              </a:rPr>
              <a:t>ty</a:t>
            </a:r>
            <a:r>
              <a:rPr lang="nl-NL" sz="2400" dirty="0">
                <a:latin typeface="Arial" charset="0"/>
                <a:ea typeface="Arial" charset="0"/>
                <a:cs typeface="Arial" charset="0"/>
              </a:rPr>
              <a:t>̉ </a:t>
            </a:r>
            <a:r>
              <a:rPr lang="nl-NL" sz="2400" dirty="0" err="1">
                <a:latin typeface="Arial" charset="0"/>
                <a:ea typeface="Arial" charset="0"/>
                <a:cs typeface="Arial" charset="0"/>
              </a:rPr>
              <a:t>lê</a:t>
            </a:r>
            <a:r>
              <a:rPr lang="nl-NL" sz="2400" dirty="0">
                <a:latin typeface="Arial" charset="0"/>
                <a:ea typeface="Arial" charset="0"/>
                <a:cs typeface="Arial" charset="0"/>
              </a:rPr>
              <a:t>̣ </a:t>
            </a:r>
            <a:r>
              <a:rPr lang="nl-NL" sz="2400" dirty="0" err="1">
                <a:latin typeface="Arial" charset="0"/>
                <a:ea typeface="Arial" charset="0"/>
                <a:cs typeface="Arial" charset="0"/>
              </a:rPr>
              <a:t>nẩy</a:t>
            </a:r>
            <a:r>
              <a:rPr lang="nl-NL" sz="2400" dirty="0">
                <a:latin typeface="Arial" charset="0"/>
                <a:ea typeface="Arial" charset="0"/>
                <a:cs typeface="Arial" charset="0"/>
              </a:rPr>
              <a:t> </a:t>
            </a:r>
            <a:r>
              <a:rPr lang="nl-NL" sz="2400" dirty="0" err="1">
                <a:latin typeface="Arial" charset="0"/>
                <a:ea typeface="Arial" charset="0"/>
                <a:cs typeface="Arial" charset="0"/>
              </a:rPr>
              <a:t>mầm</a:t>
            </a:r>
            <a:r>
              <a:rPr lang="nl-NL" sz="2400" dirty="0">
                <a:latin typeface="Arial" charset="0"/>
                <a:ea typeface="Arial" charset="0"/>
                <a:cs typeface="Arial" charset="0"/>
              </a:rPr>
              <a:t> </a:t>
            </a:r>
            <a:endParaRPr lang="nl-NL" sz="2400" dirty="0" smtClean="0">
              <a:latin typeface="Arial" charset="0"/>
              <a:ea typeface="Arial" charset="0"/>
              <a:cs typeface="Arial" charset="0"/>
            </a:endParaRPr>
          </a:p>
          <a:p>
            <a:pPr marL="342900" indent="-342900">
              <a:lnSpc>
                <a:spcPct val="150000"/>
              </a:lnSpc>
              <a:buFontTx/>
              <a:buChar char="-"/>
            </a:pPr>
            <a:r>
              <a:rPr lang="vi-VN" sz="2400" dirty="0">
                <a:latin typeface="Arial" charset="0"/>
                <a:ea typeface="Arial" charset="0"/>
                <a:cs typeface="Arial" charset="0"/>
              </a:rPr>
              <a:t>G</a:t>
            </a:r>
            <a:r>
              <a:rPr lang="vi-VN" sz="2400" dirty="0" smtClean="0">
                <a:latin typeface="Arial" charset="0"/>
                <a:ea typeface="Arial" charset="0"/>
                <a:cs typeface="Arial" charset="0"/>
              </a:rPr>
              <a:t>iúp</a:t>
            </a:r>
            <a:r>
              <a:rPr lang="nl-NL" sz="2400" dirty="0" smtClean="0">
                <a:latin typeface="Arial" charset="0"/>
                <a:ea typeface="Arial" charset="0"/>
                <a:cs typeface="Arial" charset="0"/>
              </a:rPr>
              <a:t> </a:t>
            </a:r>
            <a:r>
              <a:rPr lang="nl-NL" sz="2400" dirty="0" err="1">
                <a:latin typeface="Arial" charset="0"/>
                <a:ea typeface="Arial" charset="0"/>
                <a:cs typeface="Arial" charset="0"/>
              </a:rPr>
              <a:t>thời</a:t>
            </a:r>
            <a:r>
              <a:rPr lang="nl-NL" sz="2400" dirty="0">
                <a:latin typeface="Arial" charset="0"/>
                <a:ea typeface="Arial" charset="0"/>
                <a:cs typeface="Arial" charset="0"/>
              </a:rPr>
              <a:t> </a:t>
            </a:r>
            <a:r>
              <a:rPr lang="nl-NL" sz="2400" dirty="0" err="1">
                <a:latin typeface="Arial" charset="0"/>
                <a:ea typeface="Arial" charset="0"/>
                <a:cs typeface="Arial" charset="0"/>
              </a:rPr>
              <a:t>gian</a:t>
            </a:r>
            <a:r>
              <a:rPr lang="nl-NL" sz="2400" dirty="0">
                <a:latin typeface="Arial" charset="0"/>
                <a:ea typeface="Arial" charset="0"/>
                <a:cs typeface="Arial" charset="0"/>
              </a:rPr>
              <a:t> </a:t>
            </a:r>
            <a:r>
              <a:rPr lang="nl-NL" sz="2400" dirty="0" err="1">
                <a:latin typeface="Arial" charset="0"/>
                <a:ea typeface="Arial" charset="0"/>
                <a:cs typeface="Arial" charset="0"/>
              </a:rPr>
              <a:t>thu</a:t>
            </a:r>
            <a:r>
              <a:rPr lang="nl-NL" sz="2400" dirty="0">
                <a:latin typeface="Arial" charset="0"/>
                <a:ea typeface="Arial" charset="0"/>
                <a:cs typeface="Arial" charset="0"/>
              </a:rPr>
              <a:t> </a:t>
            </a:r>
            <a:r>
              <a:rPr lang="nl-NL" sz="2400" dirty="0" err="1" smtClean="0">
                <a:latin typeface="Arial" charset="0"/>
                <a:ea typeface="Arial" charset="0"/>
                <a:cs typeface="Arial" charset="0"/>
              </a:rPr>
              <a:t>hoạch</a:t>
            </a:r>
            <a:r>
              <a:rPr lang="nl-NL" sz="2400" dirty="0" smtClean="0">
                <a:latin typeface="Arial" charset="0"/>
                <a:ea typeface="Arial" charset="0"/>
                <a:cs typeface="Arial" charset="0"/>
              </a:rPr>
              <a:t> </a:t>
            </a:r>
            <a:r>
              <a:rPr lang="nl-NL" sz="2400" dirty="0" err="1" smtClean="0">
                <a:latin typeface="Arial" charset="0"/>
                <a:ea typeface="Arial" charset="0"/>
                <a:cs typeface="Arial" charset="0"/>
              </a:rPr>
              <a:t>ngắn</a:t>
            </a:r>
            <a:r>
              <a:rPr lang="nl-NL" sz="2400" dirty="0" smtClean="0">
                <a:latin typeface="Arial" charset="0"/>
                <a:ea typeface="Arial" charset="0"/>
                <a:cs typeface="Arial" charset="0"/>
              </a:rPr>
              <a:t> </a:t>
            </a:r>
            <a:r>
              <a:rPr lang="nl-NL" sz="2400" dirty="0" err="1" smtClean="0">
                <a:latin typeface="Arial" charset="0"/>
                <a:ea typeface="Arial" charset="0"/>
                <a:cs typeface="Arial" charset="0"/>
              </a:rPr>
              <a:t>hơn</a:t>
            </a:r>
            <a:r>
              <a:rPr lang="nl-NL" sz="2400" dirty="0" smtClean="0">
                <a:latin typeface="Arial" charset="0"/>
                <a:ea typeface="Arial" charset="0"/>
                <a:cs typeface="Arial" charset="0"/>
              </a:rPr>
              <a:t> và </a:t>
            </a:r>
            <a:r>
              <a:rPr lang="nl-NL" sz="2400" dirty="0" err="1">
                <a:latin typeface="Arial" charset="0"/>
                <a:ea typeface="Arial" charset="0"/>
                <a:cs typeface="Arial" charset="0"/>
              </a:rPr>
              <a:t>năng</a:t>
            </a:r>
            <a:r>
              <a:rPr lang="nl-NL" sz="2400" dirty="0">
                <a:latin typeface="Arial" charset="0"/>
                <a:ea typeface="Arial" charset="0"/>
                <a:cs typeface="Arial" charset="0"/>
              </a:rPr>
              <a:t> </a:t>
            </a:r>
            <a:r>
              <a:rPr lang="nl-NL" sz="2400" dirty="0" err="1">
                <a:latin typeface="Arial" charset="0"/>
                <a:ea typeface="Arial" charset="0"/>
                <a:cs typeface="Arial" charset="0"/>
              </a:rPr>
              <a:t>suất</a:t>
            </a:r>
            <a:r>
              <a:rPr lang="nl-NL" sz="2400" dirty="0">
                <a:latin typeface="Arial" charset="0"/>
                <a:ea typeface="Arial" charset="0"/>
                <a:cs typeface="Arial" charset="0"/>
              </a:rPr>
              <a:t> </a:t>
            </a:r>
            <a:r>
              <a:rPr lang="nl-NL" sz="2400" dirty="0" smtClean="0">
                <a:latin typeface="Arial" charset="0"/>
                <a:ea typeface="Arial" charset="0"/>
                <a:cs typeface="Arial" charset="0"/>
              </a:rPr>
              <a:t>cao </a:t>
            </a:r>
            <a:r>
              <a:rPr lang="nl-NL" sz="2400" dirty="0" err="1" smtClean="0">
                <a:latin typeface="Arial" charset="0"/>
                <a:ea typeface="Arial" charset="0"/>
                <a:cs typeface="Arial" charset="0"/>
              </a:rPr>
              <a:t>hơn</a:t>
            </a:r>
            <a:endParaRPr lang="en-US" sz="2400" dirty="0">
              <a:latin typeface="Arial" charset="0"/>
              <a:ea typeface="Arial" charset="0"/>
              <a:cs typeface="Arial" charset="0"/>
            </a:endParaRPr>
          </a:p>
        </p:txBody>
      </p:sp>
      <p:sp>
        <p:nvSpPr>
          <p:cNvPr id="10" name="TextBox 9"/>
          <p:cNvSpPr txBox="1"/>
          <p:nvPr/>
        </p:nvSpPr>
        <p:spPr>
          <a:xfrm>
            <a:off x="2392931" y="4087883"/>
            <a:ext cx="5352747" cy="461665"/>
          </a:xfrm>
          <a:prstGeom prst="rect">
            <a:avLst/>
          </a:prstGeom>
          <a:noFill/>
        </p:spPr>
        <p:txBody>
          <a:bodyPr wrap="none" rtlCol="0">
            <a:spAutoFit/>
          </a:bodyPr>
          <a:lstStyle/>
          <a:p>
            <a:r>
              <a:rPr lang="en-US" sz="2400" dirty="0" err="1" smtClean="0">
                <a:latin typeface="Arial" charset="0"/>
                <a:ea typeface="Arial" charset="0"/>
                <a:cs typeface="Arial" charset="0"/>
              </a:rPr>
              <a:t>Cà</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rốt</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cà</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chua</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bần</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chua</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và</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cải</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xanh</a:t>
            </a:r>
            <a:endParaRPr lang="en-US" sz="2400" dirty="0">
              <a:latin typeface="Arial" charset="0"/>
              <a:ea typeface="Arial" charset="0"/>
              <a:cs typeface="Arial" charset="0"/>
            </a:endParaRPr>
          </a:p>
        </p:txBody>
      </p:sp>
    </p:spTree>
    <p:extLst>
      <p:ext uri="{BB962C8B-B14F-4D97-AF65-F5344CB8AC3E}">
        <p14:creationId xmlns:p14="http://schemas.microsoft.com/office/powerpoint/2010/main" val="8467711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216" y="159810"/>
            <a:ext cx="8850594" cy="1217577"/>
          </a:xfrm>
        </p:spPr>
        <p:txBody>
          <a:bodyPr>
            <a:noAutofit/>
          </a:bodyPr>
          <a:lstStyle/>
          <a:p>
            <a:pPr marL="0" indent="0" algn="ctr">
              <a:buNone/>
            </a:pPr>
            <a:r>
              <a:rPr lang="vi-VN" sz="2400" smtClean="0">
                <a:latin typeface="Arial" charset="0"/>
                <a:ea typeface="Arial" charset="0"/>
                <a:cs typeface="Arial" charset="0"/>
              </a:rPr>
              <a:t>PHẦN F. </a:t>
            </a:r>
            <a:r>
              <a:rPr lang="vi-VN" sz="2400" dirty="0" smtClean="0">
                <a:latin typeface="Arial" charset="0"/>
                <a:ea typeface="Arial" charset="0"/>
                <a:cs typeface="Arial" charset="0"/>
              </a:rPr>
              <a:t>QUY TRÌNH TÍCH HỢP: </a:t>
            </a:r>
          </a:p>
          <a:p>
            <a:pPr marL="0" indent="0" algn="ctr">
              <a:buNone/>
            </a:pPr>
            <a:r>
              <a:rPr lang="vi-VN" sz="2400" dirty="0" smtClean="0">
                <a:latin typeface="Arial" charset="0"/>
                <a:ea typeface="Arial" charset="0"/>
                <a:cs typeface="Arial" charset="0"/>
              </a:rPr>
              <a:t>CÔNG NGHỆ NUÔI TÔM THẺ CHÂN TRẮNG THÂM CANH 3 GIAI ĐOẠN GIẢM CHẤT THẢI</a:t>
            </a:r>
            <a:endParaRPr lang="vi-VN" sz="2400" dirty="0">
              <a:latin typeface="Arial" charset="0"/>
              <a:ea typeface="Arial" charset="0"/>
              <a:cs typeface="Arial" charset="0"/>
            </a:endParaRPr>
          </a:p>
          <a:p>
            <a:pPr algn="ctr"/>
            <a:endParaRPr lang="vi-VN" sz="2400" dirty="0">
              <a:latin typeface="Arial" charset="0"/>
              <a:ea typeface="Arial" charset="0"/>
              <a:cs typeface="Arial" charset="0"/>
            </a:endParaRPr>
          </a:p>
          <a:p>
            <a:pPr marL="0" indent="0" algn="ctr">
              <a:buNone/>
            </a:pPr>
            <a:endParaRPr lang="vi-VN" sz="2400" dirty="0">
              <a:latin typeface="Arial" charset="0"/>
              <a:ea typeface="Arial" charset="0"/>
              <a:cs typeface="Arial" charset="0"/>
            </a:endParaRPr>
          </a:p>
        </p:txBody>
      </p:sp>
      <p:pic>
        <p:nvPicPr>
          <p:cNvPr id="10247" name="Picture 7"/>
          <p:cNvPicPr>
            <a:picLocks noChangeAspect="1" noChangeArrowheads="1"/>
          </p:cNvPicPr>
          <p:nvPr/>
        </p:nvPicPr>
        <p:blipFill rotWithShape="1">
          <a:blip r:embed="rId2">
            <a:extLst>
              <a:ext uri="{28A0092B-C50C-407E-A947-70E740481C1C}">
                <a14:useLocalDpi xmlns:a14="http://schemas.microsoft.com/office/drawing/2010/main"/>
              </a:ext>
            </a:extLst>
          </a:blip>
          <a:srcRect t="12149" b="6940"/>
          <a:stretch/>
        </p:blipFill>
        <p:spPr bwMode="auto">
          <a:xfrm>
            <a:off x="124216" y="1952787"/>
            <a:ext cx="9019784" cy="478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43551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8" y="1"/>
            <a:ext cx="8882743" cy="425230"/>
          </a:xfrm>
        </p:spPr>
        <p:txBody>
          <a:bodyPr>
            <a:normAutofit/>
          </a:bodyPr>
          <a:lstStyle/>
          <a:p>
            <a:pPr algn="ctr"/>
            <a:r>
              <a:rPr lang="en-US" sz="2400" dirty="0" smtClean="0">
                <a:latin typeface="Arial" charset="0"/>
                <a:ea typeface="Arial" charset="0"/>
                <a:cs typeface="Arial" charset="0"/>
              </a:rPr>
              <a:t>So </a:t>
            </a:r>
            <a:r>
              <a:rPr lang="en-US" sz="2400" dirty="0" err="1" smtClean="0">
                <a:latin typeface="Arial" charset="0"/>
                <a:ea typeface="Arial" charset="0"/>
                <a:cs typeface="Arial" charset="0"/>
              </a:rPr>
              <a:t>sánh</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kỹ</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thuật</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ao</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nuôi</a:t>
            </a:r>
            <a:r>
              <a:rPr lang="en-US" sz="2400" dirty="0" smtClean="0">
                <a:latin typeface="Arial" charset="0"/>
                <a:ea typeface="Arial" charset="0"/>
                <a:cs typeface="Arial" charset="0"/>
              </a:rPr>
              <a:t> 3 </a:t>
            </a:r>
            <a:r>
              <a:rPr lang="en-US" sz="2400" dirty="0" err="1" smtClean="0">
                <a:latin typeface="Arial" charset="0"/>
                <a:ea typeface="Arial" charset="0"/>
                <a:cs typeface="Arial" charset="0"/>
              </a:rPr>
              <a:t>giai</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đoạn</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và</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nuôi</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ao</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lót</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bạt</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phổ</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biến</a:t>
            </a:r>
            <a:endParaRPr lang="en-US" sz="2400" dirty="0">
              <a:latin typeface="Arial" charset="0"/>
              <a:ea typeface="Arial" charset="0"/>
              <a:cs typeface="Arial"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67481164"/>
              </p:ext>
            </p:extLst>
          </p:nvPr>
        </p:nvGraphicFramePr>
        <p:xfrm>
          <a:off x="0" y="561754"/>
          <a:ext cx="9144000" cy="6296246"/>
        </p:xfrm>
        <a:graphic>
          <a:graphicData uri="http://schemas.openxmlformats.org/drawingml/2006/table">
            <a:tbl>
              <a:tblPr firstRow="1" firstCol="1" bandRow="1">
                <a:tableStyleId>{5C22544A-7EE6-4342-B048-85BDC9FD1C3A}</a:tableStyleId>
              </a:tblPr>
              <a:tblGrid>
                <a:gridCol w="1180272"/>
                <a:gridCol w="1518353"/>
                <a:gridCol w="755224"/>
                <a:gridCol w="1786784"/>
                <a:gridCol w="1566166"/>
                <a:gridCol w="1072221"/>
                <a:gridCol w="1264980"/>
              </a:tblGrid>
              <a:tr h="45251">
                <a:tc rowSpan="2">
                  <a:txBody>
                    <a:bodyPr/>
                    <a:lstStyle/>
                    <a:p>
                      <a:pPr marL="0" marR="0">
                        <a:spcBef>
                          <a:spcPts val="0"/>
                        </a:spcBef>
                        <a:spcAft>
                          <a:spcPts val="0"/>
                        </a:spcAft>
                      </a:pPr>
                      <a:r>
                        <a:rPr lang="en-US" sz="1400">
                          <a:effectLst/>
                          <a:latin typeface="Arial" charset="0"/>
                          <a:ea typeface="Arial" charset="0"/>
                          <a:cs typeface="Arial" charset="0"/>
                        </a:rPr>
                        <a:t>Hạng mục kỹ thuật</a:t>
                      </a:r>
                    </a:p>
                  </a:txBody>
                  <a:tcPr marL="16290" marR="16290" marT="0" marB="0" anchor="b"/>
                </a:tc>
                <a:tc gridSpan="3">
                  <a:txBody>
                    <a:bodyPr/>
                    <a:lstStyle/>
                    <a:p>
                      <a:pPr marL="0" marR="0" algn="ctr">
                        <a:spcBef>
                          <a:spcPts val="0"/>
                        </a:spcBef>
                        <a:spcAft>
                          <a:spcPts val="0"/>
                        </a:spcAft>
                      </a:pPr>
                      <a:r>
                        <a:rPr lang="en-US" sz="1400">
                          <a:effectLst/>
                          <a:latin typeface="Arial" charset="0"/>
                          <a:ea typeface="Arial" charset="0"/>
                          <a:cs typeface="Arial" charset="0"/>
                        </a:rPr>
                        <a:t>Mô hình 3 giai đoạn</a:t>
                      </a:r>
                    </a:p>
                  </a:txBody>
                  <a:tcPr marL="16290" marR="16290" marT="0" marB="0" anchor="b"/>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400">
                          <a:effectLst/>
                          <a:latin typeface="Arial" charset="0"/>
                          <a:ea typeface="Arial" charset="0"/>
                          <a:cs typeface="Arial" charset="0"/>
                        </a:rPr>
                        <a:t>Mô hình nuôi truyền thống</a:t>
                      </a:r>
                    </a:p>
                  </a:txBody>
                  <a:tcPr marL="16290" marR="16290" marT="0" marB="0" anchor="b"/>
                </a:tc>
                <a:tc hMerge="1">
                  <a:txBody>
                    <a:bodyPr/>
                    <a:lstStyle/>
                    <a:p>
                      <a:endParaRPr lang="en-US"/>
                    </a:p>
                  </a:txBody>
                  <a:tcPr/>
                </a:tc>
                <a:tc hMerge="1">
                  <a:txBody>
                    <a:bodyPr/>
                    <a:lstStyle/>
                    <a:p>
                      <a:endParaRPr lang="en-US"/>
                    </a:p>
                  </a:txBody>
                  <a:tcPr/>
                </a:tc>
              </a:tr>
              <a:tr h="825379">
                <a:tc vMerge="1">
                  <a:txBody>
                    <a:bodyPr/>
                    <a:lstStyle/>
                    <a:p>
                      <a:endParaRPr lang="en-US"/>
                    </a:p>
                  </a:txBody>
                  <a:tcPr/>
                </a:tc>
                <a:tc>
                  <a:txBody>
                    <a:bodyPr/>
                    <a:lstStyle/>
                    <a:p>
                      <a:pPr marL="0" marR="0">
                        <a:spcBef>
                          <a:spcPts val="0"/>
                        </a:spcBef>
                        <a:spcAft>
                          <a:spcPts val="0"/>
                        </a:spcAft>
                      </a:pPr>
                      <a:r>
                        <a:rPr lang="en-US" sz="1400" dirty="0" err="1">
                          <a:effectLst/>
                          <a:latin typeface="Arial" charset="0"/>
                          <a:ea typeface="Arial" charset="0"/>
                          <a:cs typeface="Arial" charset="0"/>
                        </a:rPr>
                        <a:t>Số</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lượng</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diện</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tích</a:t>
                      </a:r>
                      <a:endParaRPr lang="en-US" sz="1400" dirty="0">
                        <a:effectLst/>
                        <a:latin typeface="Arial" charset="0"/>
                        <a:ea typeface="Arial" charset="0"/>
                        <a:cs typeface="Arial" charset="0"/>
                      </a:endParaRPr>
                    </a:p>
                  </a:txBody>
                  <a:tcPr marL="16290" marR="16290" marT="0" marB="0" anchor="b"/>
                </a:tc>
                <a:tc>
                  <a:txBody>
                    <a:bodyPr/>
                    <a:lstStyle/>
                    <a:p>
                      <a:pPr marL="0" marR="0">
                        <a:spcBef>
                          <a:spcPts val="0"/>
                        </a:spcBef>
                        <a:spcAft>
                          <a:spcPts val="0"/>
                        </a:spcAft>
                      </a:pPr>
                      <a:r>
                        <a:rPr lang="en-US" sz="1400">
                          <a:effectLst/>
                          <a:latin typeface="Arial" charset="0"/>
                          <a:ea typeface="Arial" charset="0"/>
                          <a:cs typeface="Arial" charset="0"/>
                        </a:rPr>
                        <a:t>Tỷ lệ trên 1 ha (%)</a:t>
                      </a:r>
                    </a:p>
                  </a:txBody>
                  <a:tcPr marL="16290" marR="16290" marT="0" marB="0" anchor="b"/>
                </a:tc>
                <a:tc>
                  <a:txBody>
                    <a:bodyPr/>
                    <a:lstStyle/>
                    <a:p>
                      <a:pPr marL="0" marR="0" algn="ctr">
                        <a:spcBef>
                          <a:spcPts val="0"/>
                        </a:spcBef>
                        <a:spcAft>
                          <a:spcPts val="0"/>
                        </a:spcAft>
                      </a:pPr>
                      <a:r>
                        <a:rPr lang="en-US" sz="1400">
                          <a:effectLst/>
                          <a:latin typeface="Arial" charset="0"/>
                          <a:ea typeface="Arial" charset="0"/>
                          <a:cs typeface="Arial" charset="0"/>
                        </a:rPr>
                        <a:t>Mật độ và công nghệ nuôi</a:t>
                      </a:r>
                    </a:p>
                  </a:txBody>
                  <a:tcPr marL="16290" marR="16290" marT="0" marB="0" anchor="b"/>
                </a:tc>
                <a:tc>
                  <a:txBody>
                    <a:bodyPr/>
                    <a:lstStyle/>
                    <a:p>
                      <a:pPr marL="0" marR="0" algn="ctr">
                        <a:spcBef>
                          <a:spcPts val="0"/>
                        </a:spcBef>
                        <a:spcAft>
                          <a:spcPts val="0"/>
                        </a:spcAft>
                      </a:pPr>
                      <a:r>
                        <a:rPr lang="en-US" sz="1400" dirty="0" err="1">
                          <a:effectLst/>
                          <a:latin typeface="Arial" charset="0"/>
                          <a:ea typeface="Arial" charset="0"/>
                          <a:cs typeface="Arial" charset="0"/>
                        </a:rPr>
                        <a:t>Số</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lượng</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diện</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tích</a:t>
                      </a:r>
                      <a:endParaRPr lang="en-US" sz="1400" dirty="0">
                        <a:effectLst/>
                        <a:latin typeface="Arial" charset="0"/>
                        <a:ea typeface="Arial" charset="0"/>
                        <a:cs typeface="Arial" charset="0"/>
                      </a:endParaRPr>
                    </a:p>
                  </a:txBody>
                  <a:tcPr marL="16290" marR="16290" marT="0" marB="0" anchor="b"/>
                </a:tc>
                <a:tc>
                  <a:txBody>
                    <a:bodyPr/>
                    <a:lstStyle/>
                    <a:p>
                      <a:pPr marL="0" marR="0" algn="ctr">
                        <a:spcBef>
                          <a:spcPts val="0"/>
                        </a:spcBef>
                        <a:spcAft>
                          <a:spcPts val="0"/>
                        </a:spcAft>
                      </a:pPr>
                      <a:r>
                        <a:rPr lang="en-US" sz="1400">
                          <a:effectLst/>
                          <a:latin typeface="Arial" charset="0"/>
                          <a:ea typeface="Arial" charset="0"/>
                          <a:cs typeface="Arial" charset="0"/>
                        </a:rPr>
                        <a:t>Tỷ lệ trên 1 ha (%)</a:t>
                      </a:r>
                    </a:p>
                  </a:txBody>
                  <a:tcPr marL="16290" marR="16290" marT="0" marB="0" anchor="b"/>
                </a:tc>
                <a:tc>
                  <a:txBody>
                    <a:bodyPr/>
                    <a:lstStyle/>
                    <a:p>
                      <a:pPr marL="0" marR="0" algn="ctr">
                        <a:spcBef>
                          <a:spcPts val="0"/>
                        </a:spcBef>
                        <a:spcAft>
                          <a:spcPts val="0"/>
                        </a:spcAft>
                      </a:pPr>
                      <a:r>
                        <a:rPr lang="en-US" sz="1400" dirty="0" err="1">
                          <a:effectLst/>
                          <a:latin typeface="Arial" charset="0"/>
                          <a:ea typeface="Arial" charset="0"/>
                          <a:cs typeface="Arial" charset="0"/>
                        </a:rPr>
                        <a:t>Mật</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độ</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và</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công</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nghệ</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nuôi</a:t>
                      </a:r>
                      <a:endParaRPr lang="en-US" sz="1400" dirty="0">
                        <a:effectLst/>
                        <a:latin typeface="Arial" charset="0"/>
                        <a:ea typeface="Arial" charset="0"/>
                        <a:cs typeface="Arial" charset="0"/>
                      </a:endParaRPr>
                    </a:p>
                  </a:txBody>
                  <a:tcPr marL="16290" marR="16290" marT="0" marB="0" anchor="b"/>
                </a:tc>
              </a:tr>
              <a:tr h="608174">
                <a:tc>
                  <a:txBody>
                    <a:bodyPr/>
                    <a:lstStyle/>
                    <a:p>
                      <a:pPr marL="0" marR="0">
                        <a:spcBef>
                          <a:spcPts val="0"/>
                        </a:spcBef>
                        <a:spcAft>
                          <a:spcPts val="0"/>
                        </a:spcAft>
                      </a:pPr>
                      <a:r>
                        <a:rPr lang="en-US" sz="1400">
                          <a:effectLst/>
                          <a:latin typeface="Arial" charset="0"/>
                          <a:ea typeface="Arial" charset="0"/>
                          <a:cs typeface="Arial" charset="0"/>
                        </a:rPr>
                        <a:t>Ao/bể ương</a:t>
                      </a:r>
                    </a:p>
                  </a:txBody>
                  <a:tcPr marL="16290" marR="16290" marT="0" marB="0" anchor="b"/>
                </a:tc>
                <a:tc>
                  <a:txBody>
                    <a:bodyPr/>
                    <a:lstStyle/>
                    <a:p>
                      <a:pPr marL="0" marR="0">
                        <a:spcBef>
                          <a:spcPts val="0"/>
                        </a:spcBef>
                        <a:spcAft>
                          <a:spcPts val="0"/>
                        </a:spcAft>
                      </a:pPr>
                      <a:r>
                        <a:rPr lang="en-US" sz="1400">
                          <a:effectLst/>
                          <a:latin typeface="Arial" charset="0"/>
                          <a:ea typeface="Arial" charset="0"/>
                          <a:cs typeface="Arial" charset="0"/>
                        </a:rPr>
                        <a:t>2 bể * 50 - 100m2/bể</a:t>
                      </a:r>
                    </a:p>
                  </a:txBody>
                  <a:tcPr marL="16290" marR="16290" marT="0" marB="0" anchor="b"/>
                </a:tc>
                <a:tc>
                  <a:txBody>
                    <a:bodyPr/>
                    <a:lstStyle/>
                    <a:p>
                      <a:pPr marL="0" marR="0">
                        <a:spcBef>
                          <a:spcPts val="0"/>
                        </a:spcBef>
                        <a:spcAft>
                          <a:spcPts val="0"/>
                        </a:spcAft>
                      </a:pPr>
                      <a:r>
                        <a:rPr lang="en-US" sz="1400">
                          <a:effectLst/>
                          <a:latin typeface="Arial" charset="0"/>
                          <a:ea typeface="Arial" charset="0"/>
                          <a:cs typeface="Arial" charset="0"/>
                        </a:rPr>
                        <a:t>1-2</a:t>
                      </a:r>
                    </a:p>
                  </a:txBody>
                  <a:tcPr marL="16290" marR="16290" marT="0" marB="0" anchor="b"/>
                </a:tc>
                <a:tc>
                  <a:txBody>
                    <a:bodyPr/>
                    <a:lstStyle/>
                    <a:p>
                      <a:pPr marL="0" marR="0">
                        <a:spcBef>
                          <a:spcPts val="0"/>
                        </a:spcBef>
                        <a:spcAft>
                          <a:spcPts val="0"/>
                        </a:spcAft>
                      </a:pPr>
                      <a:r>
                        <a:rPr lang="en-US" sz="1400">
                          <a:effectLst/>
                          <a:latin typeface="Arial" charset="0"/>
                          <a:ea typeface="Arial" charset="0"/>
                          <a:cs typeface="Arial" charset="0"/>
                        </a:rPr>
                        <a:t>3000 -5000 PL/m2, biofloc, 20-25 ngày</a:t>
                      </a:r>
                    </a:p>
                  </a:txBody>
                  <a:tcPr marL="16290" marR="16290" marT="0" marB="0" anchor="b"/>
                </a:tc>
                <a:tc>
                  <a:txBody>
                    <a:bodyPr/>
                    <a:lstStyle/>
                    <a:p>
                      <a:pPr marL="0" marR="0">
                        <a:spcBef>
                          <a:spcPts val="0"/>
                        </a:spcBef>
                        <a:spcAft>
                          <a:spcPts val="0"/>
                        </a:spcAft>
                      </a:pPr>
                      <a:r>
                        <a:rPr lang="en-US" sz="1400">
                          <a:effectLst/>
                          <a:latin typeface="Arial" charset="0"/>
                          <a:ea typeface="Arial" charset="0"/>
                          <a:cs typeface="Arial" charset="0"/>
                        </a:rPr>
                        <a:t>2 bể * 50 - 100m2/bể</a:t>
                      </a:r>
                    </a:p>
                  </a:txBody>
                  <a:tcPr marL="16290" marR="16290" marT="0" marB="0" anchor="b"/>
                </a:tc>
                <a:tc>
                  <a:txBody>
                    <a:bodyPr/>
                    <a:lstStyle/>
                    <a:p>
                      <a:pPr marL="0" marR="0" algn="r">
                        <a:spcBef>
                          <a:spcPts val="0"/>
                        </a:spcBef>
                        <a:spcAft>
                          <a:spcPts val="0"/>
                        </a:spcAft>
                      </a:pPr>
                      <a:r>
                        <a:rPr lang="en-US" sz="1400" dirty="0">
                          <a:effectLst/>
                          <a:latin typeface="Arial" charset="0"/>
                          <a:ea typeface="Arial" charset="0"/>
                          <a:cs typeface="Arial" charset="0"/>
                        </a:rPr>
                        <a:t>1-2</a:t>
                      </a:r>
                    </a:p>
                  </a:txBody>
                  <a:tcPr marL="16290" marR="16290" marT="0" marB="0" anchor="b"/>
                </a:tc>
                <a:tc>
                  <a:txBody>
                    <a:bodyPr/>
                    <a:lstStyle/>
                    <a:p>
                      <a:pPr marL="0" marR="0" algn="r">
                        <a:spcBef>
                          <a:spcPts val="0"/>
                        </a:spcBef>
                        <a:spcAft>
                          <a:spcPts val="0"/>
                        </a:spcAft>
                      </a:pPr>
                      <a:r>
                        <a:rPr lang="en-US" sz="1400">
                          <a:effectLst/>
                          <a:latin typeface="Arial" charset="0"/>
                          <a:ea typeface="Arial" charset="0"/>
                          <a:cs typeface="Arial" charset="0"/>
                        </a:rPr>
                        <a:t>1000-2000PL/m</a:t>
                      </a:r>
                      <a:r>
                        <a:rPr lang="en-US" sz="1400" baseline="30000">
                          <a:effectLst/>
                          <a:latin typeface="Arial" charset="0"/>
                          <a:ea typeface="Arial" charset="0"/>
                          <a:cs typeface="Arial" charset="0"/>
                        </a:rPr>
                        <a:t>2</a:t>
                      </a:r>
                      <a:endParaRPr lang="en-US" sz="1400">
                        <a:effectLst/>
                        <a:latin typeface="Arial" charset="0"/>
                        <a:ea typeface="Arial" charset="0"/>
                        <a:cs typeface="Arial" charset="0"/>
                      </a:endParaRPr>
                    </a:p>
                  </a:txBody>
                  <a:tcPr marL="16290" marR="16290" marT="0" marB="0" anchor="b"/>
                </a:tc>
              </a:tr>
              <a:tr h="135753">
                <a:tc>
                  <a:txBody>
                    <a:bodyPr/>
                    <a:lstStyle/>
                    <a:p>
                      <a:pPr marL="0" marR="0">
                        <a:spcBef>
                          <a:spcPts val="0"/>
                        </a:spcBef>
                        <a:spcAft>
                          <a:spcPts val="0"/>
                        </a:spcAft>
                      </a:pPr>
                      <a:r>
                        <a:rPr lang="en-US" sz="1400">
                          <a:solidFill>
                            <a:srgbClr val="FF0000"/>
                          </a:solidFill>
                          <a:effectLst/>
                          <a:latin typeface="Arial" charset="0"/>
                          <a:ea typeface="Arial" charset="0"/>
                          <a:cs typeface="Arial" charset="0"/>
                        </a:rPr>
                        <a:t>Ao giai đoạn 2</a:t>
                      </a:r>
                    </a:p>
                  </a:txBody>
                  <a:tcPr marL="16290" marR="16290" marT="0" marB="0" anchor="b"/>
                </a:tc>
                <a:tc>
                  <a:txBody>
                    <a:bodyPr/>
                    <a:lstStyle/>
                    <a:p>
                      <a:pPr marL="0" marR="0">
                        <a:spcBef>
                          <a:spcPts val="0"/>
                        </a:spcBef>
                        <a:spcAft>
                          <a:spcPts val="0"/>
                        </a:spcAft>
                      </a:pPr>
                      <a:r>
                        <a:rPr lang="en-US" sz="1400">
                          <a:solidFill>
                            <a:srgbClr val="FF0000"/>
                          </a:solidFill>
                          <a:effectLst/>
                          <a:latin typeface="Arial" charset="0"/>
                          <a:ea typeface="Arial" charset="0"/>
                          <a:cs typeface="Arial" charset="0"/>
                        </a:rPr>
                        <a:t>2 ao * 200-250m2</a:t>
                      </a:r>
                    </a:p>
                  </a:txBody>
                  <a:tcPr marL="16290" marR="16290" marT="0" marB="0" anchor="b"/>
                </a:tc>
                <a:tc>
                  <a:txBody>
                    <a:bodyPr/>
                    <a:lstStyle/>
                    <a:p>
                      <a:pPr marL="0" marR="0">
                        <a:spcBef>
                          <a:spcPts val="0"/>
                        </a:spcBef>
                        <a:spcAft>
                          <a:spcPts val="0"/>
                        </a:spcAft>
                      </a:pPr>
                      <a:r>
                        <a:rPr lang="en-US" sz="1400" dirty="0">
                          <a:solidFill>
                            <a:srgbClr val="FF0000"/>
                          </a:solidFill>
                          <a:effectLst/>
                          <a:latin typeface="Arial" charset="0"/>
                          <a:ea typeface="Arial" charset="0"/>
                          <a:cs typeface="Arial" charset="0"/>
                        </a:rPr>
                        <a:t>4-5</a:t>
                      </a:r>
                    </a:p>
                  </a:txBody>
                  <a:tcPr marL="16290" marR="16290" marT="0" marB="0" anchor="b"/>
                </a:tc>
                <a:tc>
                  <a:txBody>
                    <a:bodyPr/>
                    <a:lstStyle/>
                    <a:p>
                      <a:pPr marL="0" marR="0">
                        <a:spcBef>
                          <a:spcPts val="0"/>
                        </a:spcBef>
                        <a:spcAft>
                          <a:spcPts val="0"/>
                        </a:spcAft>
                      </a:pPr>
                      <a:r>
                        <a:rPr lang="en-US" sz="1400">
                          <a:solidFill>
                            <a:srgbClr val="FF0000"/>
                          </a:solidFill>
                          <a:effectLst/>
                          <a:latin typeface="Arial" charset="0"/>
                          <a:ea typeface="Arial" charset="0"/>
                          <a:cs typeface="Arial" charset="0"/>
                        </a:rPr>
                        <a:t>500-800 con/m2, biofloc và tôm tảo, 30 ngày</a:t>
                      </a:r>
                    </a:p>
                  </a:txBody>
                  <a:tcPr marL="16290" marR="16290" marT="0" marB="0" anchor="b"/>
                </a:tc>
                <a:tc>
                  <a:txBody>
                    <a:bodyPr/>
                    <a:lstStyle/>
                    <a:p>
                      <a:pPr marL="0" marR="0">
                        <a:spcBef>
                          <a:spcPts val="0"/>
                        </a:spcBef>
                        <a:spcAft>
                          <a:spcPts val="0"/>
                        </a:spcAft>
                      </a:pPr>
                      <a:r>
                        <a:rPr lang="en-US" sz="1400" dirty="0" err="1">
                          <a:solidFill>
                            <a:srgbClr val="FF0000"/>
                          </a:solidFill>
                          <a:effectLst/>
                          <a:latin typeface="Arial" charset="0"/>
                          <a:ea typeface="Arial" charset="0"/>
                          <a:cs typeface="Arial" charset="0"/>
                        </a:rPr>
                        <a:t>không</a:t>
                      </a:r>
                      <a:r>
                        <a:rPr lang="en-US" sz="1400" dirty="0">
                          <a:solidFill>
                            <a:srgbClr val="FF0000"/>
                          </a:solidFill>
                          <a:effectLst/>
                          <a:latin typeface="Arial" charset="0"/>
                          <a:ea typeface="Arial" charset="0"/>
                          <a:cs typeface="Arial" charset="0"/>
                        </a:rPr>
                        <a:t> </a:t>
                      </a:r>
                      <a:r>
                        <a:rPr lang="en-US" sz="1400" dirty="0" err="1">
                          <a:solidFill>
                            <a:srgbClr val="FF0000"/>
                          </a:solidFill>
                          <a:effectLst/>
                          <a:latin typeface="Arial" charset="0"/>
                          <a:ea typeface="Arial" charset="0"/>
                          <a:cs typeface="Arial" charset="0"/>
                        </a:rPr>
                        <a:t>có</a:t>
                      </a:r>
                      <a:endParaRPr lang="en-US" sz="1400" dirty="0">
                        <a:solidFill>
                          <a:srgbClr val="FF0000"/>
                        </a:solidFill>
                        <a:effectLst/>
                        <a:latin typeface="Arial" charset="0"/>
                        <a:ea typeface="Arial" charset="0"/>
                        <a:cs typeface="Arial" charset="0"/>
                      </a:endParaRPr>
                    </a:p>
                  </a:txBody>
                  <a:tcPr marL="16290" marR="16290" marT="0" marB="0" anchor="b"/>
                </a:tc>
                <a:tc>
                  <a:txBody>
                    <a:bodyPr/>
                    <a:lstStyle/>
                    <a:p>
                      <a:pPr marL="0" marR="0" algn="r">
                        <a:spcBef>
                          <a:spcPts val="0"/>
                        </a:spcBef>
                        <a:spcAft>
                          <a:spcPts val="0"/>
                        </a:spcAft>
                      </a:pPr>
                      <a:r>
                        <a:rPr lang="en-US" sz="1400">
                          <a:solidFill>
                            <a:srgbClr val="FF0000"/>
                          </a:solidFill>
                          <a:effectLst/>
                          <a:latin typeface="Arial" charset="0"/>
                          <a:ea typeface="Arial" charset="0"/>
                          <a:cs typeface="Arial" charset="0"/>
                        </a:rPr>
                        <a:t>0</a:t>
                      </a:r>
                    </a:p>
                  </a:txBody>
                  <a:tcPr marL="16290" marR="16290" marT="0" marB="0" anchor="b"/>
                </a:tc>
                <a:tc>
                  <a:txBody>
                    <a:bodyPr/>
                    <a:lstStyle/>
                    <a:p>
                      <a:endParaRPr lang="en-US" sz="1400" dirty="0">
                        <a:solidFill>
                          <a:srgbClr val="FF0000"/>
                        </a:solidFill>
                        <a:effectLst/>
                        <a:latin typeface="Arial" charset="0"/>
                        <a:ea typeface="Arial" charset="0"/>
                        <a:cs typeface="Arial" charset="0"/>
                      </a:endParaRPr>
                    </a:p>
                  </a:txBody>
                  <a:tcPr marL="16290" marR="16290" marT="0" marB="0" anchor="b"/>
                </a:tc>
              </a:tr>
              <a:tr h="868820">
                <a:tc>
                  <a:txBody>
                    <a:bodyPr/>
                    <a:lstStyle/>
                    <a:p>
                      <a:pPr marL="0" marR="0">
                        <a:spcBef>
                          <a:spcPts val="0"/>
                        </a:spcBef>
                        <a:spcAft>
                          <a:spcPts val="0"/>
                        </a:spcAft>
                      </a:pPr>
                      <a:r>
                        <a:rPr lang="en-US" sz="1400">
                          <a:effectLst/>
                          <a:latin typeface="Arial" charset="0"/>
                          <a:ea typeface="Arial" charset="0"/>
                          <a:cs typeface="Arial" charset="0"/>
                        </a:rPr>
                        <a:t>Ao giai đoạn 3</a:t>
                      </a:r>
                    </a:p>
                  </a:txBody>
                  <a:tcPr marL="16290" marR="16290" marT="0" marB="0" anchor="b"/>
                </a:tc>
                <a:tc>
                  <a:txBody>
                    <a:bodyPr/>
                    <a:lstStyle/>
                    <a:p>
                      <a:pPr marL="0" marR="0">
                        <a:spcBef>
                          <a:spcPts val="0"/>
                        </a:spcBef>
                        <a:spcAft>
                          <a:spcPts val="0"/>
                        </a:spcAft>
                      </a:pPr>
                      <a:r>
                        <a:rPr lang="en-US" sz="1400">
                          <a:effectLst/>
                          <a:latin typeface="Arial" charset="0"/>
                          <a:ea typeface="Arial" charset="0"/>
                          <a:cs typeface="Arial" charset="0"/>
                        </a:rPr>
                        <a:t>2 ao * 1200-2500m2</a:t>
                      </a:r>
                    </a:p>
                  </a:txBody>
                  <a:tcPr marL="16290" marR="16290" marT="0" marB="0" anchor="b"/>
                </a:tc>
                <a:tc>
                  <a:txBody>
                    <a:bodyPr/>
                    <a:lstStyle/>
                    <a:p>
                      <a:pPr marL="0" marR="0">
                        <a:spcBef>
                          <a:spcPts val="0"/>
                        </a:spcBef>
                        <a:spcAft>
                          <a:spcPts val="0"/>
                        </a:spcAft>
                      </a:pPr>
                      <a:r>
                        <a:rPr lang="en-US" sz="1400">
                          <a:effectLst/>
                          <a:latin typeface="Arial" charset="0"/>
                          <a:ea typeface="Arial" charset="0"/>
                          <a:cs typeface="Arial" charset="0"/>
                        </a:rPr>
                        <a:t>25-50</a:t>
                      </a:r>
                    </a:p>
                  </a:txBody>
                  <a:tcPr marL="16290" marR="16290" marT="0" marB="0" anchor="b"/>
                </a:tc>
                <a:tc>
                  <a:txBody>
                    <a:bodyPr/>
                    <a:lstStyle/>
                    <a:p>
                      <a:pPr marL="0" marR="0">
                        <a:spcBef>
                          <a:spcPts val="0"/>
                        </a:spcBef>
                        <a:spcAft>
                          <a:spcPts val="0"/>
                        </a:spcAft>
                      </a:pPr>
                      <a:r>
                        <a:rPr lang="en-US" sz="1400">
                          <a:effectLst/>
                          <a:latin typeface="Arial" charset="0"/>
                          <a:ea typeface="Arial" charset="0"/>
                          <a:cs typeface="Arial" charset="0"/>
                        </a:rPr>
                        <a:t>150 -250 con/m2, tôm tảo, 30-60 ngày</a:t>
                      </a:r>
                    </a:p>
                  </a:txBody>
                  <a:tcPr marL="16290" marR="16290" marT="0" marB="0" anchor="b"/>
                </a:tc>
                <a:tc>
                  <a:txBody>
                    <a:bodyPr/>
                    <a:lstStyle/>
                    <a:p>
                      <a:pPr marL="0" marR="0">
                        <a:spcBef>
                          <a:spcPts val="0"/>
                        </a:spcBef>
                        <a:spcAft>
                          <a:spcPts val="0"/>
                        </a:spcAft>
                      </a:pPr>
                      <a:r>
                        <a:rPr lang="en-US" sz="1400">
                          <a:effectLst/>
                          <a:latin typeface="Arial" charset="0"/>
                          <a:ea typeface="Arial" charset="0"/>
                          <a:cs typeface="Arial" charset="0"/>
                        </a:rPr>
                        <a:t>3 ao * 1200-2500m2</a:t>
                      </a:r>
                    </a:p>
                  </a:txBody>
                  <a:tcPr marL="16290" marR="16290" marT="0" marB="0" anchor="b"/>
                </a:tc>
                <a:tc>
                  <a:txBody>
                    <a:bodyPr/>
                    <a:lstStyle/>
                    <a:p>
                      <a:pPr marL="0" marR="0">
                        <a:spcBef>
                          <a:spcPts val="0"/>
                        </a:spcBef>
                        <a:spcAft>
                          <a:spcPts val="0"/>
                        </a:spcAft>
                      </a:pPr>
                      <a:r>
                        <a:rPr lang="en-US" sz="1400">
                          <a:effectLst/>
                          <a:latin typeface="Arial" charset="0"/>
                          <a:ea typeface="Arial" charset="0"/>
                          <a:cs typeface="Arial" charset="0"/>
                        </a:rPr>
                        <a:t>45-70</a:t>
                      </a:r>
                    </a:p>
                  </a:txBody>
                  <a:tcPr marL="16290" marR="16290" marT="0" marB="0" anchor="b"/>
                </a:tc>
                <a:tc>
                  <a:txBody>
                    <a:bodyPr/>
                    <a:lstStyle/>
                    <a:p>
                      <a:pPr marL="0" marR="0">
                        <a:spcBef>
                          <a:spcPts val="0"/>
                        </a:spcBef>
                        <a:spcAft>
                          <a:spcPts val="0"/>
                        </a:spcAft>
                      </a:pPr>
                      <a:r>
                        <a:rPr lang="en-US" sz="1400">
                          <a:effectLst/>
                          <a:latin typeface="Arial" charset="0"/>
                          <a:ea typeface="Arial" charset="0"/>
                          <a:cs typeface="Arial" charset="0"/>
                        </a:rPr>
                        <a:t>100-120 con/m2, tôm tảo</a:t>
                      </a:r>
                    </a:p>
                  </a:txBody>
                  <a:tcPr marL="16290" marR="16290" marT="0" marB="0" anchor="b"/>
                </a:tc>
              </a:tr>
              <a:tr h="912261">
                <a:tc>
                  <a:txBody>
                    <a:bodyPr/>
                    <a:lstStyle/>
                    <a:p>
                      <a:pPr marL="0" marR="0">
                        <a:spcBef>
                          <a:spcPts val="0"/>
                        </a:spcBef>
                        <a:spcAft>
                          <a:spcPts val="0"/>
                        </a:spcAft>
                      </a:pPr>
                      <a:r>
                        <a:rPr lang="en-US" sz="1400">
                          <a:solidFill>
                            <a:srgbClr val="FF0000"/>
                          </a:solidFill>
                          <a:effectLst/>
                          <a:latin typeface="Arial" charset="0"/>
                          <a:ea typeface="Arial" charset="0"/>
                          <a:cs typeface="Arial" charset="0"/>
                        </a:rPr>
                        <a:t>Ao chứa bùn</a:t>
                      </a:r>
                    </a:p>
                  </a:txBody>
                  <a:tcPr marL="16290" marR="16290" marT="0" marB="0" anchor="b"/>
                </a:tc>
                <a:tc>
                  <a:txBody>
                    <a:bodyPr/>
                    <a:lstStyle/>
                    <a:p>
                      <a:pPr marL="0" marR="0">
                        <a:spcBef>
                          <a:spcPts val="0"/>
                        </a:spcBef>
                        <a:spcAft>
                          <a:spcPts val="0"/>
                        </a:spcAft>
                      </a:pPr>
                      <a:r>
                        <a:rPr lang="en-US" sz="1400">
                          <a:solidFill>
                            <a:srgbClr val="FF0000"/>
                          </a:solidFill>
                          <a:effectLst/>
                          <a:latin typeface="Arial" charset="0"/>
                          <a:ea typeface="Arial" charset="0"/>
                          <a:cs typeface="Arial" charset="0"/>
                        </a:rPr>
                        <a:t>1 ao (200-500m2)</a:t>
                      </a:r>
                    </a:p>
                  </a:txBody>
                  <a:tcPr marL="16290" marR="16290" marT="0" marB="0" anchor="b"/>
                </a:tc>
                <a:tc>
                  <a:txBody>
                    <a:bodyPr/>
                    <a:lstStyle/>
                    <a:p>
                      <a:pPr marL="0" marR="0">
                        <a:spcBef>
                          <a:spcPts val="0"/>
                        </a:spcBef>
                        <a:spcAft>
                          <a:spcPts val="0"/>
                        </a:spcAft>
                      </a:pPr>
                      <a:r>
                        <a:rPr lang="en-US" sz="1400">
                          <a:solidFill>
                            <a:srgbClr val="FF0000"/>
                          </a:solidFill>
                          <a:effectLst/>
                          <a:latin typeface="Arial" charset="0"/>
                          <a:ea typeface="Arial" charset="0"/>
                          <a:cs typeface="Arial" charset="0"/>
                        </a:rPr>
                        <a:t>3-5</a:t>
                      </a:r>
                    </a:p>
                  </a:txBody>
                  <a:tcPr marL="16290" marR="16290" marT="0" marB="0" anchor="b"/>
                </a:tc>
                <a:tc>
                  <a:txBody>
                    <a:bodyPr/>
                    <a:lstStyle/>
                    <a:p>
                      <a:pPr marL="0" marR="0">
                        <a:spcBef>
                          <a:spcPts val="0"/>
                        </a:spcBef>
                        <a:spcAft>
                          <a:spcPts val="0"/>
                        </a:spcAft>
                      </a:pPr>
                      <a:r>
                        <a:rPr lang="en-US" sz="1400">
                          <a:solidFill>
                            <a:srgbClr val="FF0000"/>
                          </a:solidFill>
                          <a:effectLst/>
                          <a:latin typeface="Arial" charset="0"/>
                          <a:ea typeface="Arial" charset="0"/>
                          <a:cs typeface="Arial" charset="0"/>
                        </a:rPr>
                        <a:t>Chứa chất thải từ các ao nuôi </a:t>
                      </a:r>
                    </a:p>
                  </a:txBody>
                  <a:tcPr marL="16290" marR="16290" marT="0" marB="0" anchor="b"/>
                </a:tc>
                <a:tc>
                  <a:txBody>
                    <a:bodyPr/>
                    <a:lstStyle/>
                    <a:p>
                      <a:pPr marL="0" marR="0">
                        <a:spcBef>
                          <a:spcPts val="0"/>
                        </a:spcBef>
                        <a:spcAft>
                          <a:spcPts val="0"/>
                        </a:spcAft>
                      </a:pPr>
                      <a:r>
                        <a:rPr lang="en-US" sz="1400">
                          <a:solidFill>
                            <a:srgbClr val="FF0000"/>
                          </a:solidFill>
                          <a:effectLst/>
                          <a:latin typeface="Arial" charset="0"/>
                          <a:ea typeface="Arial" charset="0"/>
                          <a:cs typeface="Arial" charset="0"/>
                        </a:rPr>
                        <a:t>Không có</a:t>
                      </a:r>
                    </a:p>
                  </a:txBody>
                  <a:tcPr marL="16290" marR="16290" marT="0" marB="0" anchor="b"/>
                </a:tc>
                <a:tc>
                  <a:txBody>
                    <a:bodyPr/>
                    <a:lstStyle/>
                    <a:p>
                      <a:pPr marL="0" marR="0" algn="r">
                        <a:spcBef>
                          <a:spcPts val="0"/>
                        </a:spcBef>
                        <a:spcAft>
                          <a:spcPts val="0"/>
                        </a:spcAft>
                      </a:pPr>
                      <a:r>
                        <a:rPr lang="en-US" sz="1400">
                          <a:solidFill>
                            <a:srgbClr val="FF0000"/>
                          </a:solidFill>
                          <a:effectLst/>
                          <a:latin typeface="Arial" charset="0"/>
                          <a:ea typeface="Arial" charset="0"/>
                          <a:cs typeface="Arial" charset="0"/>
                        </a:rPr>
                        <a:t>0</a:t>
                      </a:r>
                    </a:p>
                  </a:txBody>
                  <a:tcPr marL="16290" marR="16290" marT="0" marB="0" anchor="b"/>
                </a:tc>
                <a:tc>
                  <a:txBody>
                    <a:bodyPr/>
                    <a:lstStyle/>
                    <a:p>
                      <a:pPr marL="0" marR="0" algn="r">
                        <a:spcBef>
                          <a:spcPts val="0"/>
                        </a:spcBef>
                        <a:spcAft>
                          <a:spcPts val="0"/>
                        </a:spcAft>
                      </a:pPr>
                      <a:r>
                        <a:rPr lang="en-US" sz="1400" dirty="0" err="1">
                          <a:solidFill>
                            <a:srgbClr val="FF0000"/>
                          </a:solidFill>
                          <a:effectLst/>
                          <a:latin typeface="Arial" charset="0"/>
                          <a:ea typeface="Arial" charset="0"/>
                          <a:cs typeface="Arial" charset="0"/>
                        </a:rPr>
                        <a:t>xả</a:t>
                      </a:r>
                      <a:r>
                        <a:rPr lang="en-US" sz="1400" dirty="0">
                          <a:solidFill>
                            <a:srgbClr val="FF0000"/>
                          </a:solidFill>
                          <a:effectLst/>
                          <a:latin typeface="Arial" charset="0"/>
                          <a:ea typeface="Arial" charset="0"/>
                          <a:cs typeface="Arial" charset="0"/>
                        </a:rPr>
                        <a:t> </a:t>
                      </a:r>
                      <a:r>
                        <a:rPr lang="en-US" sz="1400" dirty="0" err="1">
                          <a:solidFill>
                            <a:srgbClr val="FF0000"/>
                          </a:solidFill>
                          <a:effectLst/>
                          <a:latin typeface="Arial" charset="0"/>
                          <a:ea typeface="Arial" charset="0"/>
                          <a:cs typeface="Arial" charset="0"/>
                        </a:rPr>
                        <a:t>trực</a:t>
                      </a:r>
                      <a:r>
                        <a:rPr lang="en-US" sz="1400" dirty="0">
                          <a:solidFill>
                            <a:srgbClr val="FF0000"/>
                          </a:solidFill>
                          <a:effectLst/>
                          <a:latin typeface="Arial" charset="0"/>
                          <a:ea typeface="Arial" charset="0"/>
                          <a:cs typeface="Arial" charset="0"/>
                        </a:rPr>
                        <a:t> </a:t>
                      </a:r>
                      <a:r>
                        <a:rPr lang="en-US" sz="1400" dirty="0" err="1">
                          <a:solidFill>
                            <a:srgbClr val="FF0000"/>
                          </a:solidFill>
                          <a:effectLst/>
                          <a:latin typeface="Arial" charset="0"/>
                          <a:ea typeface="Arial" charset="0"/>
                          <a:cs typeface="Arial" charset="0"/>
                        </a:rPr>
                        <a:t>tiếp</a:t>
                      </a:r>
                      <a:r>
                        <a:rPr lang="en-US" sz="1400" dirty="0">
                          <a:solidFill>
                            <a:srgbClr val="FF0000"/>
                          </a:solidFill>
                          <a:effectLst/>
                          <a:latin typeface="Arial" charset="0"/>
                          <a:ea typeface="Arial" charset="0"/>
                          <a:cs typeface="Arial" charset="0"/>
                        </a:rPr>
                        <a:t> </a:t>
                      </a:r>
                      <a:r>
                        <a:rPr lang="en-US" sz="1400" dirty="0" err="1">
                          <a:solidFill>
                            <a:srgbClr val="FF0000"/>
                          </a:solidFill>
                          <a:effectLst/>
                          <a:latin typeface="Arial" charset="0"/>
                          <a:ea typeface="Arial" charset="0"/>
                          <a:cs typeface="Arial" charset="0"/>
                        </a:rPr>
                        <a:t>ra</a:t>
                      </a:r>
                      <a:r>
                        <a:rPr lang="en-US" sz="1400" dirty="0">
                          <a:solidFill>
                            <a:srgbClr val="FF0000"/>
                          </a:solidFill>
                          <a:effectLst/>
                          <a:latin typeface="Arial" charset="0"/>
                          <a:ea typeface="Arial" charset="0"/>
                          <a:cs typeface="Arial" charset="0"/>
                        </a:rPr>
                        <a:t> </a:t>
                      </a:r>
                      <a:r>
                        <a:rPr lang="en-US" sz="1400" dirty="0" err="1">
                          <a:solidFill>
                            <a:srgbClr val="FF0000"/>
                          </a:solidFill>
                          <a:effectLst/>
                          <a:latin typeface="Arial" charset="0"/>
                          <a:ea typeface="Arial" charset="0"/>
                          <a:cs typeface="Arial" charset="0"/>
                        </a:rPr>
                        <a:t>môi</a:t>
                      </a:r>
                      <a:r>
                        <a:rPr lang="en-US" sz="1400" dirty="0">
                          <a:solidFill>
                            <a:srgbClr val="FF0000"/>
                          </a:solidFill>
                          <a:effectLst/>
                          <a:latin typeface="Arial" charset="0"/>
                          <a:ea typeface="Arial" charset="0"/>
                          <a:cs typeface="Arial" charset="0"/>
                        </a:rPr>
                        <a:t> </a:t>
                      </a:r>
                      <a:r>
                        <a:rPr lang="en-US" sz="1400" dirty="0" err="1">
                          <a:solidFill>
                            <a:srgbClr val="FF0000"/>
                          </a:solidFill>
                          <a:effectLst/>
                          <a:latin typeface="Arial" charset="0"/>
                          <a:ea typeface="Arial" charset="0"/>
                          <a:cs typeface="Arial" charset="0"/>
                        </a:rPr>
                        <a:t>trường</a:t>
                      </a:r>
                      <a:endParaRPr lang="en-US" sz="1400" dirty="0">
                        <a:solidFill>
                          <a:srgbClr val="FF0000"/>
                        </a:solidFill>
                        <a:effectLst/>
                        <a:latin typeface="Arial" charset="0"/>
                        <a:ea typeface="Arial" charset="0"/>
                        <a:cs typeface="Arial" charset="0"/>
                      </a:endParaRPr>
                    </a:p>
                  </a:txBody>
                  <a:tcPr marL="16290" marR="16290" marT="0" marB="0" anchor="b"/>
                </a:tc>
              </a:tr>
              <a:tr h="130323">
                <a:tc>
                  <a:txBody>
                    <a:bodyPr/>
                    <a:lstStyle/>
                    <a:p>
                      <a:pPr marL="0" marR="0">
                        <a:spcBef>
                          <a:spcPts val="0"/>
                        </a:spcBef>
                        <a:spcAft>
                          <a:spcPts val="0"/>
                        </a:spcAft>
                      </a:pPr>
                      <a:r>
                        <a:rPr lang="en-US" sz="1400">
                          <a:effectLst/>
                          <a:latin typeface="Arial" charset="0"/>
                          <a:ea typeface="Arial" charset="0"/>
                          <a:cs typeface="Arial" charset="0"/>
                        </a:rPr>
                        <a:t>Ao lắng</a:t>
                      </a:r>
                    </a:p>
                  </a:txBody>
                  <a:tcPr marL="16290" marR="16290" marT="0" marB="0" anchor="b"/>
                </a:tc>
                <a:tc>
                  <a:txBody>
                    <a:bodyPr/>
                    <a:lstStyle/>
                    <a:p>
                      <a:pPr marL="0" marR="0">
                        <a:spcBef>
                          <a:spcPts val="0"/>
                        </a:spcBef>
                        <a:spcAft>
                          <a:spcPts val="0"/>
                        </a:spcAft>
                      </a:pPr>
                      <a:r>
                        <a:rPr lang="en-US" sz="1400">
                          <a:effectLst/>
                          <a:latin typeface="Arial" charset="0"/>
                          <a:ea typeface="Arial" charset="0"/>
                          <a:cs typeface="Arial" charset="0"/>
                        </a:rPr>
                        <a:t>1 ao (1500-2500m2)</a:t>
                      </a:r>
                    </a:p>
                  </a:txBody>
                  <a:tcPr marL="16290" marR="16290" marT="0" marB="0" anchor="b"/>
                </a:tc>
                <a:tc>
                  <a:txBody>
                    <a:bodyPr/>
                    <a:lstStyle/>
                    <a:p>
                      <a:pPr marL="0" marR="0">
                        <a:spcBef>
                          <a:spcPts val="0"/>
                        </a:spcBef>
                        <a:spcAft>
                          <a:spcPts val="0"/>
                        </a:spcAft>
                      </a:pPr>
                      <a:r>
                        <a:rPr lang="en-US" sz="1400">
                          <a:effectLst/>
                          <a:latin typeface="Arial" charset="0"/>
                          <a:ea typeface="Arial" charset="0"/>
                          <a:cs typeface="Arial" charset="0"/>
                        </a:rPr>
                        <a:t>15-25</a:t>
                      </a:r>
                    </a:p>
                  </a:txBody>
                  <a:tcPr marL="16290" marR="16290" marT="0" marB="0" anchor="b"/>
                </a:tc>
                <a:tc>
                  <a:txBody>
                    <a:bodyPr/>
                    <a:lstStyle/>
                    <a:p>
                      <a:pPr marL="0" marR="0">
                        <a:spcBef>
                          <a:spcPts val="0"/>
                        </a:spcBef>
                        <a:spcAft>
                          <a:spcPts val="0"/>
                        </a:spcAft>
                      </a:pPr>
                      <a:r>
                        <a:rPr lang="en-US" sz="1400">
                          <a:effectLst/>
                          <a:latin typeface="Arial" charset="0"/>
                          <a:ea typeface="Arial" charset="0"/>
                          <a:cs typeface="Arial" charset="0"/>
                        </a:rPr>
                        <a:t>thả rô phi: 3-5 con/m2, cỡ 50g/con</a:t>
                      </a:r>
                    </a:p>
                  </a:txBody>
                  <a:tcPr marL="16290" marR="16290" marT="0" marB="0" anchor="b"/>
                </a:tc>
                <a:tc>
                  <a:txBody>
                    <a:bodyPr/>
                    <a:lstStyle/>
                    <a:p>
                      <a:pPr marL="0" marR="0">
                        <a:spcBef>
                          <a:spcPts val="0"/>
                        </a:spcBef>
                        <a:spcAft>
                          <a:spcPts val="0"/>
                        </a:spcAft>
                      </a:pPr>
                      <a:r>
                        <a:rPr lang="en-US" sz="1400">
                          <a:effectLst/>
                          <a:latin typeface="Arial" charset="0"/>
                          <a:ea typeface="Arial" charset="0"/>
                          <a:cs typeface="Arial" charset="0"/>
                        </a:rPr>
                        <a:t>1500-2500m2</a:t>
                      </a:r>
                    </a:p>
                  </a:txBody>
                  <a:tcPr marL="16290" marR="16290" marT="0" marB="0" anchor="b"/>
                </a:tc>
                <a:tc>
                  <a:txBody>
                    <a:bodyPr/>
                    <a:lstStyle/>
                    <a:p>
                      <a:pPr marL="0" marR="0">
                        <a:spcBef>
                          <a:spcPts val="0"/>
                        </a:spcBef>
                        <a:spcAft>
                          <a:spcPts val="0"/>
                        </a:spcAft>
                      </a:pPr>
                      <a:r>
                        <a:rPr lang="en-US" sz="1400">
                          <a:effectLst/>
                          <a:latin typeface="Arial" charset="0"/>
                          <a:ea typeface="Arial" charset="0"/>
                          <a:cs typeface="Arial" charset="0"/>
                        </a:rPr>
                        <a:t>15-25</a:t>
                      </a:r>
                    </a:p>
                  </a:txBody>
                  <a:tcPr marL="16290" marR="16290" marT="0" marB="0" anchor="b"/>
                </a:tc>
                <a:tc>
                  <a:txBody>
                    <a:bodyPr/>
                    <a:lstStyle/>
                    <a:p>
                      <a:endParaRPr lang="en-US" sz="1400">
                        <a:effectLst/>
                        <a:latin typeface="Arial" charset="0"/>
                        <a:ea typeface="Arial" charset="0"/>
                        <a:cs typeface="Arial" charset="0"/>
                      </a:endParaRPr>
                    </a:p>
                  </a:txBody>
                  <a:tcPr marL="16290" marR="16290" marT="0" marB="0" anchor="b"/>
                </a:tc>
              </a:tr>
              <a:tr h="86882">
                <a:tc>
                  <a:txBody>
                    <a:bodyPr/>
                    <a:lstStyle/>
                    <a:p>
                      <a:pPr marL="0" marR="0">
                        <a:spcBef>
                          <a:spcPts val="0"/>
                        </a:spcBef>
                        <a:spcAft>
                          <a:spcPts val="0"/>
                        </a:spcAft>
                      </a:pPr>
                      <a:r>
                        <a:rPr lang="en-US" sz="1400">
                          <a:effectLst/>
                          <a:latin typeface="Arial" charset="0"/>
                          <a:ea typeface="Arial" charset="0"/>
                          <a:cs typeface="Arial" charset="0"/>
                        </a:rPr>
                        <a:t>Ao xử lý nước nhanh</a:t>
                      </a:r>
                    </a:p>
                  </a:txBody>
                  <a:tcPr marL="16290" marR="16290" marT="0" marB="0" anchor="b"/>
                </a:tc>
                <a:tc>
                  <a:txBody>
                    <a:bodyPr/>
                    <a:lstStyle/>
                    <a:p>
                      <a:pPr marL="0" marR="0">
                        <a:spcBef>
                          <a:spcPts val="0"/>
                        </a:spcBef>
                        <a:spcAft>
                          <a:spcPts val="0"/>
                        </a:spcAft>
                      </a:pPr>
                      <a:r>
                        <a:rPr lang="en-US" sz="1400">
                          <a:effectLst/>
                          <a:latin typeface="Arial" charset="0"/>
                          <a:ea typeface="Arial" charset="0"/>
                          <a:cs typeface="Arial" charset="0"/>
                        </a:rPr>
                        <a:t>1 ao (1500-2500m2)</a:t>
                      </a:r>
                    </a:p>
                  </a:txBody>
                  <a:tcPr marL="16290" marR="16290" marT="0" marB="0" anchor="b"/>
                </a:tc>
                <a:tc>
                  <a:txBody>
                    <a:bodyPr/>
                    <a:lstStyle/>
                    <a:p>
                      <a:pPr marL="0" marR="0">
                        <a:spcBef>
                          <a:spcPts val="0"/>
                        </a:spcBef>
                        <a:spcAft>
                          <a:spcPts val="0"/>
                        </a:spcAft>
                      </a:pPr>
                      <a:r>
                        <a:rPr lang="en-US" sz="1400">
                          <a:effectLst/>
                          <a:latin typeface="Arial" charset="0"/>
                          <a:ea typeface="Arial" charset="0"/>
                          <a:cs typeface="Arial" charset="0"/>
                        </a:rPr>
                        <a:t>15-25</a:t>
                      </a:r>
                    </a:p>
                  </a:txBody>
                  <a:tcPr marL="16290" marR="16290" marT="0" marB="0" anchor="b"/>
                </a:tc>
                <a:tc>
                  <a:txBody>
                    <a:bodyPr/>
                    <a:lstStyle/>
                    <a:p>
                      <a:endParaRPr lang="en-US" sz="1400">
                        <a:effectLst/>
                        <a:latin typeface="Arial" charset="0"/>
                        <a:ea typeface="Arial" charset="0"/>
                        <a:cs typeface="Arial" charset="0"/>
                      </a:endParaRPr>
                    </a:p>
                  </a:txBody>
                  <a:tcPr marL="16290" marR="16290" marT="0" marB="0" anchor="b"/>
                </a:tc>
                <a:tc>
                  <a:txBody>
                    <a:bodyPr/>
                    <a:lstStyle/>
                    <a:p>
                      <a:pPr marL="0" marR="0">
                        <a:spcBef>
                          <a:spcPts val="0"/>
                        </a:spcBef>
                        <a:spcAft>
                          <a:spcPts val="0"/>
                        </a:spcAft>
                      </a:pPr>
                      <a:r>
                        <a:rPr lang="en-US" sz="1400">
                          <a:effectLst/>
                          <a:latin typeface="Arial" charset="0"/>
                          <a:ea typeface="Arial" charset="0"/>
                          <a:cs typeface="Arial" charset="0"/>
                        </a:rPr>
                        <a:t>1500-2500m2</a:t>
                      </a:r>
                    </a:p>
                  </a:txBody>
                  <a:tcPr marL="16290" marR="16290" marT="0" marB="0" anchor="b"/>
                </a:tc>
                <a:tc>
                  <a:txBody>
                    <a:bodyPr/>
                    <a:lstStyle/>
                    <a:p>
                      <a:pPr marL="0" marR="0">
                        <a:spcBef>
                          <a:spcPts val="0"/>
                        </a:spcBef>
                        <a:spcAft>
                          <a:spcPts val="0"/>
                        </a:spcAft>
                      </a:pPr>
                      <a:r>
                        <a:rPr lang="en-US" sz="1400">
                          <a:effectLst/>
                          <a:latin typeface="Arial" charset="0"/>
                          <a:ea typeface="Arial" charset="0"/>
                          <a:cs typeface="Arial" charset="0"/>
                        </a:rPr>
                        <a:t>15-25</a:t>
                      </a:r>
                    </a:p>
                  </a:txBody>
                  <a:tcPr marL="16290" marR="16290" marT="0" marB="0" anchor="b"/>
                </a:tc>
                <a:tc>
                  <a:txBody>
                    <a:bodyPr/>
                    <a:lstStyle/>
                    <a:p>
                      <a:endParaRPr lang="en-US" sz="1400">
                        <a:effectLst/>
                        <a:latin typeface="Arial" charset="0"/>
                        <a:ea typeface="Arial" charset="0"/>
                        <a:cs typeface="Arial" charset="0"/>
                      </a:endParaRPr>
                    </a:p>
                  </a:txBody>
                  <a:tcPr marL="16290" marR="16290" marT="0" marB="0" anchor="b"/>
                </a:tc>
              </a:tr>
              <a:tr h="521292">
                <a:tc>
                  <a:txBody>
                    <a:bodyPr/>
                    <a:lstStyle/>
                    <a:p>
                      <a:pPr marL="0" marR="0">
                        <a:spcBef>
                          <a:spcPts val="0"/>
                        </a:spcBef>
                        <a:spcAft>
                          <a:spcPts val="0"/>
                        </a:spcAft>
                      </a:pPr>
                      <a:r>
                        <a:rPr lang="en-US" sz="1400">
                          <a:effectLst/>
                          <a:latin typeface="Arial" charset="0"/>
                          <a:ea typeface="Arial" charset="0"/>
                          <a:cs typeface="Arial" charset="0"/>
                        </a:rPr>
                        <a:t>Ao sẵn sàng</a:t>
                      </a:r>
                    </a:p>
                  </a:txBody>
                  <a:tcPr marL="16290" marR="16290" marT="0" marB="0" anchor="b"/>
                </a:tc>
                <a:tc>
                  <a:txBody>
                    <a:bodyPr/>
                    <a:lstStyle/>
                    <a:p>
                      <a:pPr marL="0" marR="0">
                        <a:spcBef>
                          <a:spcPts val="0"/>
                        </a:spcBef>
                        <a:spcAft>
                          <a:spcPts val="0"/>
                        </a:spcAft>
                      </a:pPr>
                      <a:r>
                        <a:rPr lang="en-US" sz="1400">
                          <a:effectLst/>
                          <a:latin typeface="Arial" charset="0"/>
                          <a:ea typeface="Arial" charset="0"/>
                          <a:cs typeface="Arial" charset="0"/>
                        </a:rPr>
                        <a:t>1 ao (1500-2500m2)</a:t>
                      </a:r>
                    </a:p>
                  </a:txBody>
                  <a:tcPr marL="16290" marR="16290" marT="0" marB="0" anchor="b"/>
                </a:tc>
                <a:tc>
                  <a:txBody>
                    <a:bodyPr/>
                    <a:lstStyle/>
                    <a:p>
                      <a:pPr marL="0" marR="0">
                        <a:spcBef>
                          <a:spcPts val="0"/>
                        </a:spcBef>
                        <a:spcAft>
                          <a:spcPts val="0"/>
                        </a:spcAft>
                      </a:pPr>
                      <a:r>
                        <a:rPr lang="en-US" sz="1400">
                          <a:effectLst/>
                          <a:latin typeface="Arial" charset="0"/>
                          <a:ea typeface="Arial" charset="0"/>
                          <a:cs typeface="Arial" charset="0"/>
                        </a:rPr>
                        <a:t>15-25</a:t>
                      </a:r>
                    </a:p>
                  </a:txBody>
                  <a:tcPr marL="16290" marR="16290" marT="0" marB="0" anchor="b"/>
                </a:tc>
                <a:tc>
                  <a:txBody>
                    <a:bodyPr/>
                    <a:lstStyle/>
                    <a:p>
                      <a:endParaRPr lang="en-US" sz="1400">
                        <a:effectLst/>
                        <a:latin typeface="Arial" charset="0"/>
                        <a:ea typeface="Arial" charset="0"/>
                        <a:cs typeface="Arial" charset="0"/>
                      </a:endParaRPr>
                    </a:p>
                  </a:txBody>
                  <a:tcPr marL="16290" marR="16290" marT="0" marB="0" anchor="b"/>
                </a:tc>
                <a:tc>
                  <a:txBody>
                    <a:bodyPr/>
                    <a:lstStyle/>
                    <a:p>
                      <a:pPr marL="0" marR="0">
                        <a:spcBef>
                          <a:spcPts val="0"/>
                        </a:spcBef>
                        <a:spcAft>
                          <a:spcPts val="0"/>
                        </a:spcAft>
                      </a:pPr>
                      <a:r>
                        <a:rPr lang="en-US" sz="1400">
                          <a:effectLst/>
                          <a:latin typeface="Arial" charset="0"/>
                          <a:ea typeface="Arial" charset="0"/>
                          <a:cs typeface="Arial" charset="0"/>
                        </a:rPr>
                        <a:t>1500-2500m2</a:t>
                      </a:r>
                    </a:p>
                  </a:txBody>
                  <a:tcPr marL="16290" marR="16290" marT="0" marB="0" anchor="b"/>
                </a:tc>
                <a:tc>
                  <a:txBody>
                    <a:bodyPr/>
                    <a:lstStyle/>
                    <a:p>
                      <a:pPr marL="0" marR="0">
                        <a:spcBef>
                          <a:spcPts val="0"/>
                        </a:spcBef>
                        <a:spcAft>
                          <a:spcPts val="0"/>
                        </a:spcAft>
                      </a:pPr>
                      <a:r>
                        <a:rPr lang="en-US" sz="1400">
                          <a:effectLst/>
                          <a:latin typeface="Arial" charset="0"/>
                          <a:ea typeface="Arial" charset="0"/>
                          <a:cs typeface="Arial" charset="0"/>
                        </a:rPr>
                        <a:t>15-25</a:t>
                      </a:r>
                    </a:p>
                  </a:txBody>
                  <a:tcPr marL="16290" marR="16290" marT="0" marB="0" anchor="b"/>
                </a:tc>
                <a:tc>
                  <a:txBody>
                    <a:bodyPr/>
                    <a:lstStyle/>
                    <a:p>
                      <a:pPr marL="0" marR="0">
                        <a:spcBef>
                          <a:spcPts val="0"/>
                        </a:spcBef>
                        <a:spcAft>
                          <a:spcPts val="0"/>
                        </a:spcAft>
                      </a:pPr>
                      <a:r>
                        <a:rPr lang="en-US" sz="1400">
                          <a:effectLst/>
                          <a:latin typeface="Arial" charset="0"/>
                          <a:ea typeface="Arial" charset="0"/>
                          <a:cs typeface="Arial" charset="0"/>
                        </a:rPr>
                        <a:t>có thể không có</a:t>
                      </a:r>
                    </a:p>
                  </a:txBody>
                  <a:tcPr marL="16290" marR="16290" marT="0" marB="0" anchor="b"/>
                </a:tc>
              </a:tr>
              <a:tr h="130323">
                <a:tc>
                  <a:txBody>
                    <a:bodyPr/>
                    <a:lstStyle/>
                    <a:p>
                      <a:pPr marL="0" marR="0">
                        <a:spcBef>
                          <a:spcPts val="0"/>
                        </a:spcBef>
                        <a:spcAft>
                          <a:spcPts val="0"/>
                        </a:spcAft>
                      </a:pPr>
                      <a:r>
                        <a:rPr lang="en-US" sz="1400" dirty="0" err="1">
                          <a:effectLst/>
                          <a:latin typeface="Arial" charset="0"/>
                          <a:ea typeface="Arial" charset="0"/>
                          <a:cs typeface="Arial" charset="0"/>
                        </a:rPr>
                        <a:t>Công</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trình</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phụ</a:t>
                      </a:r>
                      <a:r>
                        <a:rPr lang="en-US" sz="1400" dirty="0">
                          <a:effectLst/>
                          <a:latin typeface="Arial" charset="0"/>
                          <a:ea typeface="Arial" charset="0"/>
                          <a:cs typeface="Arial" charset="0"/>
                        </a:rPr>
                        <a:t> </a:t>
                      </a:r>
                    </a:p>
                  </a:txBody>
                  <a:tcPr marL="16290" marR="16290" marT="0" marB="0" anchor="b"/>
                </a:tc>
                <a:tc>
                  <a:txBody>
                    <a:bodyPr/>
                    <a:lstStyle/>
                    <a:p>
                      <a:pPr marL="0" marR="0">
                        <a:spcBef>
                          <a:spcPts val="0"/>
                        </a:spcBef>
                        <a:spcAft>
                          <a:spcPts val="0"/>
                        </a:spcAft>
                      </a:pPr>
                      <a:r>
                        <a:rPr lang="en-US" sz="1400">
                          <a:effectLst/>
                          <a:latin typeface="Arial" charset="0"/>
                          <a:ea typeface="Arial" charset="0"/>
                          <a:cs typeface="Arial" charset="0"/>
                        </a:rPr>
                        <a:t>nhà trông coi, kho (300-500m2)</a:t>
                      </a:r>
                    </a:p>
                  </a:txBody>
                  <a:tcPr marL="16290" marR="16290" marT="0" marB="0" anchor="b"/>
                </a:tc>
                <a:tc>
                  <a:txBody>
                    <a:bodyPr/>
                    <a:lstStyle/>
                    <a:p>
                      <a:pPr marL="0" marR="0">
                        <a:spcBef>
                          <a:spcPts val="0"/>
                        </a:spcBef>
                        <a:spcAft>
                          <a:spcPts val="0"/>
                        </a:spcAft>
                      </a:pPr>
                      <a:r>
                        <a:rPr lang="en-US" sz="1400">
                          <a:effectLst/>
                          <a:latin typeface="Arial" charset="0"/>
                          <a:ea typeface="Arial" charset="0"/>
                          <a:cs typeface="Arial" charset="0"/>
                        </a:rPr>
                        <a:t>2-5</a:t>
                      </a:r>
                    </a:p>
                  </a:txBody>
                  <a:tcPr marL="16290" marR="16290" marT="0" marB="0" anchor="b"/>
                </a:tc>
                <a:tc>
                  <a:txBody>
                    <a:bodyPr/>
                    <a:lstStyle/>
                    <a:p>
                      <a:endParaRPr lang="en-US" sz="1400">
                        <a:effectLst/>
                        <a:latin typeface="Arial" charset="0"/>
                        <a:ea typeface="Arial" charset="0"/>
                        <a:cs typeface="Arial" charset="0"/>
                      </a:endParaRPr>
                    </a:p>
                  </a:txBody>
                  <a:tcPr marL="16290" marR="16290" marT="0" marB="0" anchor="b"/>
                </a:tc>
                <a:tc>
                  <a:txBody>
                    <a:bodyPr/>
                    <a:lstStyle/>
                    <a:p>
                      <a:pPr marL="0" marR="0" algn="r">
                        <a:spcBef>
                          <a:spcPts val="0"/>
                        </a:spcBef>
                        <a:spcAft>
                          <a:spcPts val="0"/>
                        </a:spcAft>
                      </a:pPr>
                      <a:r>
                        <a:rPr lang="en-US" sz="1400">
                          <a:effectLst/>
                          <a:latin typeface="Arial" charset="0"/>
                          <a:ea typeface="Arial" charset="0"/>
                          <a:cs typeface="Arial" charset="0"/>
                        </a:rPr>
                        <a:t>nhà trông coi, kho (300-500 m2)</a:t>
                      </a:r>
                    </a:p>
                  </a:txBody>
                  <a:tcPr marL="16290" marR="16290" marT="0" marB="0" anchor="b"/>
                </a:tc>
                <a:tc>
                  <a:txBody>
                    <a:bodyPr/>
                    <a:lstStyle/>
                    <a:p>
                      <a:pPr marL="0" marR="0">
                        <a:spcBef>
                          <a:spcPts val="0"/>
                        </a:spcBef>
                        <a:spcAft>
                          <a:spcPts val="0"/>
                        </a:spcAft>
                      </a:pPr>
                      <a:r>
                        <a:rPr lang="en-US" sz="1400">
                          <a:effectLst/>
                          <a:latin typeface="Arial" charset="0"/>
                          <a:ea typeface="Arial" charset="0"/>
                          <a:cs typeface="Arial" charset="0"/>
                        </a:rPr>
                        <a:t>2-5</a:t>
                      </a:r>
                    </a:p>
                  </a:txBody>
                  <a:tcPr marL="16290" marR="16290" marT="0" marB="0" anchor="b"/>
                </a:tc>
                <a:tc>
                  <a:txBody>
                    <a:bodyPr/>
                    <a:lstStyle/>
                    <a:p>
                      <a:endParaRPr lang="en-US" sz="1400">
                        <a:effectLst/>
                        <a:latin typeface="Arial" charset="0"/>
                        <a:ea typeface="Arial" charset="0"/>
                        <a:cs typeface="Arial" charset="0"/>
                      </a:endParaRPr>
                    </a:p>
                  </a:txBody>
                  <a:tcPr marL="16290" marR="16290" marT="0" marB="0" anchor="b"/>
                </a:tc>
              </a:tr>
              <a:tr h="86882">
                <a:tc>
                  <a:txBody>
                    <a:bodyPr/>
                    <a:lstStyle/>
                    <a:p>
                      <a:pPr marL="0" marR="0" algn="ctr">
                        <a:spcBef>
                          <a:spcPts val="0"/>
                        </a:spcBef>
                        <a:spcAft>
                          <a:spcPts val="0"/>
                        </a:spcAft>
                      </a:pPr>
                      <a:r>
                        <a:rPr lang="en-US" sz="1400" dirty="0" err="1">
                          <a:effectLst/>
                          <a:latin typeface="Arial" charset="0"/>
                          <a:ea typeface="Arial" charset="0"/>
                          <a:cs typeface="Arial" charset="0"/>
                        </a:rPr>
                        <a:t>Tổng</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diện</a:t>
                      </a:r>
                      <a:r>
                        <a:rPr lang="en-US" sz="1400" dirty="0">
                          <a:effectLst/>
                          <a:latin typeface="Arial" charset="0"/>
                          <a:ea typeface="Arial" charset="0"/>
                          <a:cs typeface="Arial" charset="0"/>
                        </a:rPr>
                        <a:t> </a:t>
                      </a:r>
                      <a:r>
                        <a:rPr lang="en-US" sz="1400" dirty="0" err="1" smtClean="0">
                          <a:effectLst/>
                          <a:latin typeface="Arial" charset="0"/>
                          <a:ea typeface="Arial" charset="0"/>
                          <a:cs typeface="Arial" charset="0"/>
                        </a:rPr>
                        <a:t>tích</a:t>
                      </a:r>
                      <a:endParaRPr lang="en-US" sz="1400" dirty="0">
                        <a:effectLst/>
                        <a:latin typeface="Arial" charset="0"/>
                        <a:ea typeface="Arial" charset="0"/>
                        <a:cs typeface="Arial" charset="0"/>
                      </a:endParaRPr>
                    </a:p>
                  </a:txBody>
                  <a:tcPr marL="16290" marR="16290" marT="0" marB="0" anchor="b"/>
                </a:tc>
                <a:tc>
                  <a:txBody>
                    <a:bodyPr/>
                    <a:lstStyle/>
                    <a:p>
                      <a:pPr marL="0" marR="0" algn="ctr">
                        <a:spcBef>
                          <a:spcPts val="0"/>
                        </a:spcBef>
                        <a:spcAft>
                          <a:spcPts val="0"/>
                        </a:spcAft>
                      </a:pPr>
                      <a:r>
                        <a:rPr lang="en-US" sz="1400">
                          <a:effectLst/>
                          <a:latin typeface="Arial" charset="0"/>
                          <a:ea typeface="Arial" charset="0"/>
                          <a:cs typeface="Arial" charset="0"/>
                        </a:rPr>
                        <a:t>1 ha đất</a:t>
                      </a:r>
                    </a:p>
                  </a:txBody>
                  <a:tcPr marL="16290" marR="16290" marT="0" marB="0" anchor="b"/>
                </a:tc>
                <a:tc>
                  <a:txBody>
                    <a:bodyPr/>
                    <a:lstStyle/>
                    <a:p>
                      <a:pPr marL="0" marR="0" algn="ctr">
                        <a:spcBef>
                          <a:spcPts val="0"/>
                        </a:spcBef>
                        <a:spcAft>
                          <a:spcPts val="0"/>
                        </a:spcAft>
                      </a:pPr>
                      <a:r>
                        <a:rPr lang="en-US" sz="1400" dirty="0">
                          <a:effectLst/>
                          <a:latin typeface="Arial" charset="0"/>
                          <a:ea typeface="Arial" charset="0"/>
                          <a:cs typeface="Arial" charset="0"/>
                        </a:rPr>
                        <a:t> </a:t>
                      </a:r>
                    </a:p>
                  </a:txBody>
                  <a:tcPr marL="16290" marR="16290" marT="0" marB="0" anchor="b"/>
                </a:tc>
                <a:tc>
                  <a:txBody>
                    <a:bodyPr/>
                    <a:lstStyle/>
                    <a:p>
                      <a:pPr marL="0" marR="0" algn="ctr">
                        <a:spcBef>
                          <a:spcPts val="0"/>
                        </a:spcBef>
                        <a:spcAft>
                          <a:spcPts val="0"/>
                        </a:spcAft>
                      </a:pPr>
                      <a:r>
                        <a:rPr lang="en-US" sz="1400">
                          <a:effectLst/>
                          <a:latin typeface="Arial" charset="0"/>
                          <a:ea typeface="Arial" charset="0"/>
                          <a:cs typeface="Arial" charset="0"/>
                        </a:rPr>
                        <a:t> </a:t>
                      </a:r>
                    </a:p>
                  </a:txBody>
                  <a:tcPr marL="16290" marR="16290" marT="0" marB="0" anchor="b"/>
                </a:tc>
                <a:tc>
                  <a:txBody>
                    <a:bodyPr/>
                    <a:lstStyle/>
                    <a:p>
                      <a:pPr marL="0" marR="0" algn="ctr">
                        <a:spcBef>
                          <a:spcPts val="0"/>
                        </a:spcBef>
                        <a:spcAft>
                          <a:spcPts val="0"/>
                        </a:spcAft>
                      </a:pPr>
                      <a:r>
                        <a:rPr lang="en-US" sz="1400">
                          <a:effectLst/>
                          <a:latin typeface="Arial" charset="0"/>
                          <a:ea typeface="Arial" charset="0"/>
                          <a:cs typeface="Arial" charset="0"/>
                        </a:rPr>
                        <a:t>1 ha đất</a:t>
                      </a:r>
                    </a:p>
                  </a:txBody>
                  <a:tcPr marL="16290" marR="16290" marT="0" marB="0" anchor="b"/>
                </a:tc>
                <a:tc>
                  <a:txBody>
                    <a:bodyPr/>
                    <a:lstStyle/>
                    <a:p>
                      <a:pPr marL="0" marR="0" algn="ctr">
                        <a:spcBef>
                          <a:spcPts val="0"/>
                        </a:spcBef>
                        <a:spcAft>
                          <a:spcPts val="0"/>
                        </a:spcAft>
                      </a:pPr>
                      <a:r>
                        <a:rPr lang="en-US" sz="1400">
                          <a:effectLst/>
                          <a:latin typeface="Arial" charset="0"/>
                          <a:ea typeface="Arial" charset="0"/>
                          <a:cs typeface="Arial" charset="0"/>
                        </a:rPr>
                        <a:t> </a:t>
                      </a:r>
                    </a:p>
                  </a:txBody>
                  <a:tcPr marL="16290" marR="16290" marT="0" marB="0" anchor="b"/>
                </a:tc>
                <a:tc>
                  <a:txBody>
                    <a:bodyPr/>
                    <a:lstStyle/>
                    <a:p>
                      <a:pPr marL="0" marR="0" algn="ctr">
                        <a:spcBef>
                          <a:spcPts val="0"/>
                        </a:spcBef>
                        <a:spcAft>
                          <a:spcPts val="0"/>
                        </a:spcAft>
                      </a:pPr>
                      <a:r>
                        <a:rPr lang="en-US" sz="1400" dirty="0">
                          <a:effectLst/>
                          <a:latin typeface="Arial" charset="0"/>
                          <a:ea typeface="Arial" charset="0"/>
                          <a:cs typeface="Arial" charset="0"/>
                        </a:rPr>
                        <a:t> </a:t>
                      </a:r>
                    </a:p>
                  </a:txBody>
                  <a:tcPr marL="16290" marR="16290" marT="0" marB="0" anchor="b"/>
                </a:tc>
              </a:tr>
            </a:tbl>
          </a:graphicData>
        </a:graphic>
      </p:graphicFrame>
      <p:sp>
        <p:nvSpPr>
          <p:cNvPr id="4" name="Slide Number Placeholder 3"/>
          <p:cNvSpPr>
            <a:spLocks noGrp="1"/>
          </p:cNvSpPr>
          <p:nvPr>
            <p:ph type="sldNum" sz="quarter" idx="12"/>
          </p:nvPr>
        </p:nvSpPr>
        <p:spPr/>
        <p:txBody>
          <a:bodyPr/>
          <a:lstStyle/>
          <a:p>
            <a:fld id="{5D3FEEAC-6021-184A-936A-D26E75467C87}" type="slidenum">
              <a:rPr lang="en-US" smtClean="0"/>
              <a:t>53</a:t>
            </a:fld>
            <a:endParaRPr lang="en-US"/>
          </a:p>
        </p:txBody>
      </p:sp>
    </p:spTree>
    <p:extLst>
      <p:ext uri="{BB962C8B-B14F-4D97-AF65-F5344CB8AC3E}">
        <p14:creationId xmlns:p14="http://schemas.microsoft.com/office/powerpoint/2010/main" val="6786457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340963"/>
          </a:xfrm>
        </p:spPr>
        <p:txBody>
          <a:bodyPr>
            <a:noAutofit/>
          </a:bodyPr>
          <a:lstStyle/>
          <a:p>
            <a:pPr marL="0" indent="0" algn="ctr">
              <a:buNone/>
            </a:pPr>
            <a:r>
              <a:rPr lang="vi-VN" sz="2400" dirty="0" smtClean="0">
                <a:latin typeface="Arial" charset="0"/>
                <a:ea typeface="Arial" charset="0"/>
                <a:cs typeface="Arial" charset="0"/>
              </a:rPr>
              <a:t>Hiệu quả kinh tế của công nghệ tích hợp: Mô hình Nam Định</a:t>
            </a:r>
            <a:endParaRPr lang="vi-VN" sz="2400" dirty="0">
              <a:latin typeface="Arial" charset="0"/>
              <a:ea typeface="Arial" charset="0"/>
              <a:cs typeface="Arial" charset="0"/>
            </a:endParaRPr>
          </a:p>
          <a:p>
            <a:pPr marL="0" indent="0" algn="ctr">
              <a:buNone/>
            </a:pPr>
            <a:endParaRPr lang="vi-VN" sz="2400" dirty="0">
              <a:latin typeface="Arial" charset="0"/>
              <a:ea typeface="Arial" charset="0"/>
              <a:cs typeface="Arial" charset="0"/>
            </a:endParaRPr>
          </a:p>
          <a:p>
            <a:pPr marL="0" indent="0" algn="ctr">
              <a:buNone/>
            </a:pPr>
            <a:endParaRPr lang="vi-VN" sz="2400" dirty="0">
              <a:latin typeface="Arial" charset="0"/>
              <a:ea typeface="Arial" charset="0"/>
              <a:cs typeface="Arial" charset="0"/>
            </a:endParaRPr>
          </a:p>
          <a:p>
            <a:pPr marL="0" indent="0" algn="ctr">
              <a:buNone/>
            </a:pPr>
            <a:endParaRPr lang="vi-VN" sz="2400" dirty="0">
              <a:latin typeface="Arial" charset="0"/>
              <a:ea typeface="Arial" charset="0"/>
              <a:cs typeface="Arial" charset="0"/>
            </a:endParaRPr>
          </a:p>
          <a:p>
            <a:pPr marL="0" indent="0" algn="ctr">
              <a:buNone/>
            </a:pPr>
            <a:endParaRPr lang="vi-VN" sz="2400" dirty="0">
              <a:latin typeface="Arial" charset="0"/>
              <a:ea typeface="Arial" charset="0"/>
              <a:cs typeface="Arial" charset="0"/>
            </a:endParaRPr>
          </a:p>
          <a:p>
            <a:pPr marL="0" indent="0" algn="ctr">
              <a:buNone/>
            </a:pPr>
            <a:endParaRPr lang="vi-VN" sz="2400" dirty="0">
              <a:latin typeface="Arial" charset="0"/>
              <a:ea typeface="Arial" charset="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62048740"/>
              </p:ext>
            </p:extLst>
          </p:nvPr>
        </p:nvGraphicFramePr>
        <p:xfrm>
          <a:off x="1" y="427515"/>
          <a:ext cx="9060872" cy="6298629"/>
        </p:xfrm>
        <a:graphic>
          <a:graphicData uri="http://schemas.openxmlformats.org/drawingml/2006/table">
            <a:tbl>
              <a:tblPr firstRow="1" firstCol="1" bandRow="1">
                <a:tableStyleId>{5C22544A-7EE6-4342-B048-85BDC9FD1C3A}</a:tableStyleId>
              </a:tblPr>
              <a:tblGrid>
                <a:gridCol w="718537"/>
                <a:gridCol w="3757095"/>
                <a:gridCol w="2374826"/>
                <a:gridCol w="2210414"/>
              </a:tblGrid>
              <a:tr h="482589">
                <a:tc>
                  <a:txBody>
                    <a:bodyPr/>
                    <a:lstStyle/>
                    <a:p>
                      <a:pPr marL="0" marR="0" algn="ctr">
                        <a:spcBef>
                          <a:spcPts val="0"/>
                        </a:spcBef>
                        <a:spcAft>
                          <a:spcPts val="0"/>
                        </a:spcAft>
                      </a:pPr>
                      <a:r>
                        <a:rPr lang="en-US" sz="1600">
                          <a:effectLst/>
                        </a:rPr>
                        <a:t>STT</a:t>
                      </a:r>
                      <a:endParaRPr lang="en-US" sz="1600">
                        <a:effectLst/>
                        <a:latin typeface="Times New Roman" charset="0"/>
                        <a:ea typeface="Times New Roman" charset="0"/>
                      </a:endParaRPr>
                    </a:p>
                  </a:txBody>
                  <a:tcPr marL="52216" marR="52216" marT="0" marB="0" anchor="ctr"/>
                </a:tc>
                <a:tc>
                  <a:txBody>
                    <a:bodyPr/>
                    <a:lstStyle/>
                    <a:p>
                      <a:pPr marL="0" marR="0" algn="ctr">
                        <a:spcBef>
                          <a:spcPts val="0"/>
                        </a:spcBef>
                        <a:spcAft>
                          <a:spcPts val="0"/>
                        </a:spcAft>
                      </a:pPr>
                      <a:r>
                        <a:rPr lang="en-US" sz="1600">
                          <a:effectLst/>
                        </a:rPr>
                        <a:t>Chi phí</a:t>
                      </a:r>
                      <a:endParaRPr lang="en-US" sz="1600">
                        <a:effectLst/>
                        <a:latin typeface="Times New Roman" charset="0"/>
                        <a:ea typeface="Times New Roman" charset="0"/>
                      </a:endParaRPr>
                    </a:p>
                  </a:txBody>
                  <a:tcPr marL="52216" marR="52216" marT="0" marB="0" anchor="ctr"/>
                </a:tc>
                <a:tc>
                  <a:txBody>
                    <a:bodyPr/>
                    <a:lstStyle/>
                    <a:p>
                      <a:pPr marL="0" marR="0" algn="ctr">
                        <a:spcBef>
                          <a:spcPts val="0"/>
                        </a:spcBef>
                        <a:spcAft>
                          <a:spcPts val="0"/>
                        </a:spcAft>
                      </a:pPr>
                      <a:r>
                        <a:rPr lang="en-US" sz="1600">
                          <a:effectLst/>
                        </a:rPr>
                        <a:t>MÔ HÌNH TÍCH HỢP (a)</a:t>
                      </a:r>
                      <a:endParaRPr lang="en-US" sz="1600">
                        <a:effectLst/>
                        <a:latin typeface="Times New Roman" charset="0"/>
                        <a:ea typeface="Times New Roman" charset="0"/>
                      </a:endParaRPr>
                    </a:p>
                  </a:txBody>
                  <a:tcPr marL="52216" marR="52216" marT="0" marB="0" anchor="ctr"/>
                </a:tc>
                <a:tc>
                  <a:txBody>
                    <a:bodyPr/>
                    <a:lstStyle/>
                    <a:p>
                      <a:pPr marL="0" marR="0" algn="ctr">
                        <a:spcBef>
                          <a:spcPts val="0"/>
                        </a:spcBef>
                        <a:spcAft>
                          <a:spcPts val="0"/>
                        </a:spcAft>
                      </a:pPr>
                      <a:r>
                        <a:rPr lang="en-US" sz="1600">
                          <a:effectLst/>
                        </a:rPr>
                        <a:t>MÔ HÌNH ĐỐI CHỨNG (b)</a:t>
                      </a:r>
                      <a:endParaRPr lang="en-US" sz="1600">
                        <a:effectLst/>
                        <a:latin typeface="Times New Roman" charset="0"/>
                        <a:ea typeface="Times New Roman" charset="0"/>
                      </a:endParaRPr>
                    </a:p>
                  </a:txBody>
                  <a:tcPr marL="52216" marR="52216" marT="0" marB="0" anchor="ctr"/>
                </a:tc>
              </a:tr>
              <a:tr h="241294">
                <a:tc>
                  <a:txBody>
                    <a:bodyPr/>
                    <a:lstStyle/>
                    <a:p>
                      <a:pPr marL="0" marR="0" algn="ctr">
                        <a:spcBef>
                          <a:spcPts val="0"/>
                        </a:spcBef>
                        <a:spcAft>
                          <a:spcPts val="0"/>
                        </a:spcAft>
                      </a:pPr>
                      <a:r>
                        <a:rPr lang="en-US" sz="1600">
                          <a:effectLst/>
                        </a:rPr>
                        <a:t>1</a:t>
                      </a:r>
                      <a:endParaRPr lang="en-US" sz="1600">
                        <a:effectLst/>
                        <a:latin typeface="Times New Roman" charset="0"/>
                        <a:ea typeface="Times New Roman" charset="0"/>
                      </a:endParaRPr>
                    </a:p>
                  </a:txBody>
                  <a:tcPr marL="52216" marR="52216" marT="0" marB="0" anchor="b"/>
                </a:tc>
                <a:tc>
                  <a:txBody>
                    <a:bodyPr/>
                    <a:lstStyle/>
                    <a:p>
                      <a:pPr marL="0" marR="0">
                        <a:spcBef>
                          <a:spcPts val="0"/>
                        </a:spcBef>
                        <a:spcAft>
                          <a:spcPts val="0"/>
                        </a:spcAft>
                      </a:pPr>
                      <a:r>
                        <a:rPr lang="en-US" sz="1600">
                          <a:effectLst/>
                        </a:rPr>
                        <a:t>Chi phí cố định</a:t>
                      </a:r>
                      <a:endParaRPr lang="en-US" sz="1600">
                        <a:effectLst/>
                        <a:latin typeface="Times New Roman" charset="0"/>
                        <a:ea typeface="Times New Roman" charset="0"/>
                      </a:endParaRPr>
                    </a:p>
                  </a:txBody>
                  <a:tcPr marL="52216" marR="52216" marT="0" marB="0" anchor="b"/>
                </a:tc>
                <a:tc>
                  <a:txBody>
                    <a:bodyPr/>
                    <a:lstStyle/>
                    <a:p>
                      <a:pPr marL="0" marR="0" algn="r">
                        <a:spcBef>
                          <a:spcPts val="0"/>
                        </a:spcBef>
                        <a:spcAft>
                          <a:spcPts val="0"/>
                        </a:spcAft>
                      </a:pPr>
                      <a:r>
                        <a:rPr lang="en-US" sz="1600">
                          <a:effectLst/>
                        </a:rPr>
                        <a:t>584,970,000</a:t>
                      </a:r>
                      <a:endParaRPr lang="en-US" sz="1600">
                        <a:effectLst/>
                        <a:latin typeface="Times New Roman" charset="0"/>
                        <a:ea typeface="Times New Roman" charset="0"/>
                      </a:endParaRPr>
                    </a:p>
                  </a:txBody>
                  <a:tcPr marL="52216" marR="52216" marT="0" marB="0" anchor="b"/>
                </a:tc>
                <a:tc>
                  <a:txBody>
                    <a:bodyPr/>
                    <a:lstStyle/>
                    <a:p>
                      <a:pPr marL="0" marR="0" algn="r">
                        <a:spcBef>
                          <a:spcPts val="0"/>
                        </a:spcBef>
                        <a:spcAft>
                          <a:spcPts val="0"/>
                        </a:spcAft>
                      </a:pPr>
                      <a:r>
                        <a:rPr lang="en-US" sz="1600">
                          <a:effectLst/>
                        </a:rPr>
                        <a:t>464,950,000</a:t>
                      </a:r>
                      <a:endParaRPr lang="en-US" sz="1600">
                        <a:effectLst/>
                        <a:latin typeface="Times New Roman" charset="0"/>
                        <a:ea typeface="Times New Roman" charset="0"/>
                      </a:endParaRPr>
                    </a:p>
                  </a:txBody>
                  <a:tcPr marL="52216" marR="52216" marT="0" marB="0" anchor="b"/>
                </a:tc>
              </a:tr>
              <a:tr h="241294">
                <a:tc>
                  <a:txBody>
                    <a:bodyPr/>
                    <a:lstStyle/>
                    <a:p>
                      <a:pPr marL="0" marR="0" algn="ctr">
                        <a:spcBef>
                          <a:spcPts val="0"/>
                        </a:spcBef>
                        <a:spcAft>
                          <a:spcPts val="0"/>
                        </a:spcAft>
                      </a:pPr>
                      <a:r>
                        <a:rPr lang="en-US" sz="1600">
                          <a:effectLst/>
                        </a:rPr>
                        <a:t>2</a:t>
                      </a:r>
                      <a:endParaRPr lang="en-US" sz="1600">
                        <a:effectLst/>
                        <a:latin typeface="Times New Roman" charset="0"/>
                        <a:ea typeface="Times New Roman" charset="0"/>
                      </a:endParaRPr>
                    </a:p>
                  </a:txBody>
                  <a:tcPr marL="52216" marR="52216" marT="0" marB="0" anchor="b"/>
                </a:tc>
                <a:tc>
                  <a:txBody>
                    <a:bodyPr/>
                    <a:lstStyle/>
                    <a:p>
                      <a:pPr marL="0" marR="0">
                        <a:spcBef>
                          <a:spcPts val="0"/>
                        </a:spcBef>
                        <a:spcAft>
                          <a:spcPts val="0"/>
                        </a:spcAft>
                      </a:pPr>
                      <a:r>
                        <a:rPr lang="en-US" sz="1600">
                          <a:effectLst/>
                        </a:rPr>
                        <a:t>Chi phí sản xuất (vụ nuôi)</a:t>
                      </a:r>
                      <a:endParaRPr lang="en-US" sz="1600">
                        <a:effectLst/>
                        <a:latin typeface="Times New Roman" charset="0"/>
                        <a:ea typeface="Times New Roman" charset="0"/>
                      </a:endParaRPr>
                    </a:p>
                  </a:txBody>
                  <a:tcPr marL="52216" marR="52216" marT="0" marB="0" anchor="b"/>
                </a:tc>
                <a:tc>
                  <a:txBody>
                    <a:bodyPr/>
                    <a:lstStyle/>
                    <a:p>
                      <a:pPr marL="0" marR="0" algn="r">
                        <a:spcBef>
                          <a:spcPts val="0"/>
                        </a:spcBef>
                        <a:spcAft>
                          <a:spcPts val="0"/>
                        </a:spcAft>
                      </a:pPr>
                      <a:r>
                        <a:rPr lang="en-US" sz="1600">
                          <a:effectLst/>
                        </a:rPr>
                        <a:t>553,028,724</a:t>
                      </a:r>
                      <a:endParaRPr lang="en-US" sz="1600">
                        <a:effectLst/>
                        <a:latin typeface="Times New Roman" charset="0"/>
                        <a:ea typeface="Times New Roman" charset="0"/>
                      </a:endParaRPr>
                    </a:p>
                  </a:txBody>
                  <a:tcPr marL="52216" marR="52216" marT="0" marB="0" anchor="b"/>
                </a:tc>
                <a:tc>
                  <a:txBody>
                    <a:bodyPr/>
                    <a:lstStyle/>
                    <a:p>
                      <a:pPr marL="0" marR="0" algn="r">
                        <a:spcBef>
                          <a:spcPts val="0"/>
                        </a:spcBef>
                        <a:spcAft>
                          <a:spcPts val="0"/>
                        </a:spcAft>
                      </a:pPr>
                      <a:r>
                        <a:rPr lang="en-US" sz="1600">
                          <a:effectLst/>
                        </a:rPr>
                        <a:t>517,947,500</a:t>
                      </a:r>
                      <a:endParaRPr lang="en-US" sz="1600">
                        <a:effectLst/>
                        <a:latin typeface="Times New Roman" charset="0"/>
                        <a:ea typeface="Times New Roman" charset="0"/>
                      </a:endParaRPr>
                    </a:p>
                  </a:txBody>
                  <a:tcPr marL="52216" marR="52216" marT="0" marB="0" anchor="b"/>
                </a:tc>
              </a:tr>
              <a:tr h="241294">
                <a:tc>
                  <a:txBody>
                    <a:bodyPr/>
                    <a:lstStyle/>
                    <a:p>
                      <a:endParaRPr lang="en-US" sz="1600">
                        <a:effectLst/>
                        <a:latin typeface="Times New Roman" charset="0"/>
                      </a:endParaRPr>
                    </a:p>
                  </a:txBody>
                  <a:tcPr marL="52216" marR="52216" marT="0" marB="0" anchor="b"/>
                </a:tc>
                <a:tc>
                  <a:txBody>
                    <a:bodyPr/>
                    <a:lstStyle/>
                    <a:p>
                      <a:pPr marL="0" marR="0">
                        <a:spcBef>
                          <a:spcPts val="0"/>
                        </a:spcBef>
                        <a:spcAft>
                          <a:spcPts val="0"/>
                        </a:spcAft>
                      </a:pPr>
                      <a:r>
                        <a:rPr lang="en-US" sz="1600">
                          <a:effectLst/>
                        </a:rPr>
                        <a:t>Con giống</a:t>
                      </a:r>
                      <a:endParaRPr lang="en-US" sz="1600">
                        <a:effectLst/>
                        <a:latin typeface="Times New Roman" charset="0"/>
                        <a:ea typeface="Times New Roman" charset="0"/>
                      </a:endParaRPr>
                    </a:p>
                  </a:txBody>
                  <a:tcPr marL="52216" marR="52216" marT="0" marB="0" anchor="b"/>
                </a:tc>
                <a:tc>
                  <a:txBody>
                    <a:bodyPr/>
                    <a:lstStyle/>
                    <a:p>
                      <a:pPr marL="0" marR="0" algn="r">
                        <a:spcBef>
                          <a:spcPts val="0"/>
                        </a:spcBef>
                        <a:spcAft>
                          <a:spcPts val="0"/>
                        </a:spcAft>
                      </a:pPr>
                      <a:r>
                        <a:rPr lang="en-US" sz="1600">
                          <a:effectLst/>
                        </a:rPr>
                        <a:t>58,489,796</a:t>
                      </a:r>
                      <a:endParaRPr lang="en-US" sz="1600">
                        <a:effectLst/>
                        <a:latin typeface="Times New Roman" charset="0"/>
                        <a:ea typeface="Times New Roman" charset="0"/>
                      </a:endParaRPr>
                    </a:p>
                  </a:txBody>
                  <a:tcPr marL="52216" marR="52216" marT="0" marB="0" anchor="b"/>
                </a:tc>
                <a:tc>
                  <a:txBody>
                    <a:bodyPr/>
                    <a:lstStyle/>
                    <a:p>
                      <a:pPr marL="0" marR="0" algn="r">
                        <a:spcBef>
                          <a:spcPts val="0"/>
                        </a:spcBef>
                        <a:spcAft>
                          <a:spcPts val="0"/>
                        </a:spcAft>
                      </a:pPr>
                      <a:r>
                        <a:rPr lang="en-US" sz="1600">
                          <a:effectLst/>
                        </a:rPr>
                        <a:t>47,520,000</a:t>
                      </a:r>
                      <a:endParaRPr lang="en-US" sz="1600">
                        <a:effectLst/>
                        <a:latin typeface="Times New Roman" charset="0"/>
                        <a:ea typeface="Times New Roman" charset="0"/>
                      </a:endParaRPr>
                    </a:p>
                  </a:txBody>
                  <a:tcPr marL="52216" marR="52216" marT="0" marB="0" anchor="b"/>
                </a:tc>
              </a:tr>
              <a:tr h="241294">
                <a:tc>
                  <a:txBody>
                    <a:bodyPr/>
                    <a:lstStyle/>
                    <a:p>
                      <a:endParaRPr lang="en-US" sz="1600">
                        <a:effectLst/>
                        <a:latin typeface="Times New Roman" charset="0"/>
                      </a:endParaRPr>
                    </a:p>
                  </a:txBody>
                  <a:tcPr marL="52216" marR="52216" marT="0" marB="0" anchor="b"/>
                </a:tc>
                <a:tc>
                  <a:txBody>
                    <a:bodyPr/>
                    <a:lstStyle/>
                    <a:p>
                      <a:pPr marL="0" marR="0">
                        <a:spcBef>
                          <a:spcPts val="0"/>
                        </a:spcBef>
                        <a:spcAft>
                          <a:spcPts val="0"/>
                        </a:spcAft>
                      </a:pPr>
                      <a:r>
                        <a:rPr lang="en-US" sz="1600">
                          <a:effectLst/>
                        </a:rPr>
                        <a:t>Thức ăn</a:t>
                      </a:r>
                      <a:endParaRPr lang="en-US" sz="1600">
                        <a:effectLst/>
                        <a:latin typeface="Times New Roman" charset="0"/>
                        <a:ea typeface="Times New Roman" charset="0"/>
                      </a:endParaRPr>
                    </a:p>
                  </a:txBody>
                  <a:tcPr marL="52216" marR="52216" marT="0" marB="0" anchor="b"/>
                </a:tc>
                <a:tc>
                  <a:txBody>
                    <a:bodyPr/>
                    <a:lstStyle/>
                    <a:p>
                      <a:pPr marL="0" marR="0" algn="r">
                        <a:spcBef>
                          <a:spcPts val="0"/>
                        </a:spcBef>
                        <a:spcAft>
                          <a:spcPts val="0"/>
                        </a:spcAft>
                      </a:pPr>
                      <a:r>
                        <a:rPr lang="en-US" sz="1600">
                          <a:effectLst/>
                        </a:rPr>
                        <a:t>303,931,429</a:t>
                      </a:r>
                      <a:endParaRPr lang="en-US" sz="1600">
                        <a:effectLst/>
                        <a:latin typeface="Times New Roman" charset="0"/>
                        <a:ea typeface="Times New Roman" charset="0"/>
                      </a:endParaRPr>
                    </a:p>
                  </a:txBody>
                  <a:tcPr marL="52216" marR="52216" marT="0" marB="0" anchor="b"/>
                </a:tc>
                <a:tc>
                  <a:txBody>
                    <a:bodyPr/>
                    <a:lstStyle/>
                    <a:p>
                      <a:pPr marL="0" marR="0" algn="r">
                        <a:spcBef>
                          <a:spcPts val="0"/>
                        </a:spcBef>
                        <a:spcAft>
                          <a:spcPts val="0"/>
                        </a:spcAft>
                      </a:pPr>
                      <a:r>
                        <a:rPr lang="en-US" sz="1600">
                          <a:effectLst/>
                        </a:rPr>
                        <a:t>272,340,000</a:t>
                      </a:r>
                      <a:endParaRPr lang="en-US" sz="1600">
                        <a:effectLst/>
                        <a:latin typeface="Times New Roman" charset="0"/>
                        <a:ea typeface="Times New Roman" charset="0"/>
                      </a:endParaRPr>
                    </a:p>
                  </a:txBody>
                  <a:tcPr marL="52216" marR="52216" marT="0" marB="0" anchor="b"/>
                </a:tc>
              </a:tr>
              <a:tr h="241294">
                <a:tc>
                  <a:txBody>
                    <a:bodyPr/>
                    <a:lstStyle/>
                    <a:p>
                      <a:endParaRPr lang="en-US" sz="1600">
                        <a:effectLst/>
                        <a:latin typeface="Times New Roman" charset="0"/>
                      </a:endParaRPr>
                    </a:p>
                  </a:txBody>
                  <a:tcPr marL="52216" marR="52216" marT="0" marB="0" anchor="b"/>
                </a:tc>
                <a:tc>
                  <a:txBody>
                    <a:bodyPr/>
                    <a:lstStyle/>
                    <a:p>
                      <a:pPr marL="0" marR="0">
                        <a:spcBef>
                          <a:spcPts val="0"/>
                        </a:spcBef>
                        <a:spcAft>
                          <a:spcPts val="0"/>
                        </a:spcAft>
                      </a:pPr>
                      <a:r>
                        <a:rPr lang="en-US" sz="1600">
                          <a:effectLst/>
                        </a:rPr>
                        <a:t>Chế phẩm sinh học, các bon</a:t>
                      </a:r>
                      <a:endParaRPr lang="en-US" sz="1600">
                        <a:effectLst/>
                        <a:latin typeface="Times New Roman" charset="0"/>
                        <a:ea typeface="Times New Roman" charset="0"/>
                      </a:endParaRPr>
                    </a:p>
                  </a:txBody>
                  <a:tcPr marL="52216" marR="52216" marT="0" marB="0" anchor="b"/>
                </a:tc>
                <a:tc>
                  <a:txBody>
                    <a:bodyPr/>
                    <a:lstStyle/>
                    <a:p>
                      <a:pPr marL="0" marR="0" algn="r">
                        <a:spcBef>
                          <a:spcPts val="0"/>
                        </a:spcBef>
                        <a:spcAft>
                          <a:spcPts val="0"/>
                        </a:spcAft>
                      </a:pPr>
                      <a:r>
                        <a:rPr lang="en-US" sz="1600">
                          <a:effectLst/>
                        </a:rPr>
                        <a:t>74,200,000</a:t>
                      </a:r>
                      <a:endParaRPr lang="en-US" sz="1600">
                        <a:effectLst/>
                        <a:latin typeface="Times New Roman" charset="0"/>
                        <a:ea typeface="Times New Roman" charset="0"/>
                      </a:endParaRPr>
                    </a:p>
                  </a:txBody>
                  <a:tcPr marL="52216" marR="52216" marT="0" marB="0" anchor="b"/>
                </a:tc>
                <a:tc>
                  <a:txBody>
                    <a:bodyPr/>
                    <a:lstStyle/>
                    <a:p>
                      <a:pPr marL="0" marR="0" algn="r">
                        <a:spcBef>
                          <a:spcPts val="0"/>
                        </a:spcBef>
                        <a:spcAft>
                          <a:spcPts val="0"/>
                        </a:spcAft>
                      </a:pPr>
                      <a:r>
                        <a:rPr lang="en-US" sz="1600">
                          <a:effectLst/>
                        </a:rPr>
                        <a:t>42,600,000</a:t>
                      </a:r>
                      <a:endParaRPr lang="en-US" sz="1600">
                        <a:effectLst/>
                        <a:latin typeface="Times New Roman" charset="0"/>
                        <a:ea typeface="Times New Roman" charset="0"/>
                      </a:endParaRPr>
                    </a:p>
                  </a:txBody>
                  <a:tcPr marL="52216" marR="52216" marT="0" marB="0" anchor="b"/>
                </a:tc>
              </a:tr>
              <a:tr h="241294">
                <a:tc>
                  <a:txBody>
                    <a:bodyPr/>
                    <a:lstStyle/>
                    <a:p>
                      <a:endParaRPr lang="en-US" sz="1600">
                        <a:effectLst/>
                        <a:latin typeface="Times New Roman" charset="0"/>
                      </a:endParaRPr>
                    </a:p>
                  </a:txBody>
                  <a:tcPr marL="52216" marR="52216" marT="0" marB="0" anchor="b"/>
                </a:tc>
                <a:tc>
                  <a:txBody>
                    <a:bodyPr/>
                    <a:lstStyle/>
                    <a:p>
                      <a:pPr marL="0" marR="0">
                        <a:spcBef>
                          <a:spcPts val="0"/>
                        </a:spcBef>
                        <a:spcAft>
                          <a:spcPts val="0"/>
                        </a:spcAft>
                      </a:pPr>
                      <a:r>
                        <a:rPr lang="en-US" sz="1600">
                          <a:effectLst/>
                        </a:rPr>
                        <a:t>Hóa chất</a:t>
                      </a:r>
                      <a:endParaRPr lang="en-US" sz="1600">
                        <a:effectLst/>
                        <a:latin typeface="Times New Roman" charset="0"/>
                        <a:ea typeface="Times New Roman" charset="0"/>
                      </a:endParaRPr>
                    </a:p>
                  </a:txBody>
                  <a:tcPr marL="52216" marR="52216" marT="0" marB="0" anchor="b"/>
                </a:tc>
                <a:tc>
                  <a:txBody>
                    <a:bodyPr/>
                    <a:lstStyle/>
                    <a:p>
                      <a:pPr marL="0" marR="0" algn="r">
                        <a:spcBef>
                          <a:spcPts val="0"/>
                        </a:spcBef>
                        <a:spcAft>
                          <a:spcPts val="0"/>
                        </a:spcAft>
                      </a:pPr>
                      <a:r>
                        <a:rPr lang="en-US" sz="1600">
                          <a:effectLst/>
                        </a:rPr>
                        <a:t>35,407,500</a:t>
                      </a:r>
                      <a:endParaRPr lang="en-US" sz="1600">
                        <a:effectLst/>
                        <a:latin typeface="Times New Roman" charset="0"/>
                        <a:ea typeface="Times New Roman" charset="0"/>
                      </a:endParaRPr>
                    </a:p>
                  </a:txBody>
                  <a:tcPr marL="52216" marR="52216" marT="0" marB="0" anchor="b"/>
                </a:tc>
                <a:tc>
                  <a:txBody>
                    <a:bodyPr/>
                    <a:lstStyle/>
                    <a:p>
                      <a:pPr marL="0" marR="0" algn="r">
                        <a:spcBef>
                          <a:spcPts val="0"/>
                        </a:spcBef>
                        <a:spcAft>
                          <a:spcPts val="0"/>
                        </a:spcAft>
                      </a:pPr>
                      <a:r>
                        <a:rPr lang="en-US" sz="1600">
                          <a:effectLst/>
                        </a:rPr>
                        <a:t>55,487,500</a:t>
                      </a:r>
                      <a:endParaRPr lang="en-US" sz="1600">
                        <a:effectLst/>
                        <a:latin typeface="Times New Roman" charset="0"/>
                        <a:ea typeface="Times New Roman" charset="0"/>
                      </a:endParaRPr>
                    </a:p>
                  </a:txBody>
                  <a:tcPr marL="52216" marR="52216" marT="0" marB="0" anchor="b"/>
                </a:tc>
              </a:tr>
              <a:tr h="241294">
                <a:tc>
                  <a:txBody>
                    <a:bodyPr/>
                    <a:lstStyle/>
                    <a:p>
                      <a:endParaRPr lang="en-US" sz="1600">
                        <a:effectLst/>
                        <a:latin typeface="Times New Roman" charset="0"/>
                      </a:endParaRPr>
                    </a:p>
                  </a:txBody>
                  <a:tcPr marL="52216" marR="52216" marT="0" marB="0" anchor="b"/>
                </a:tc>
                <a:tc>
                  <a:txBody>
                    <a:bodyPr/>
                    <a:lstStyle/>
                    <a:p>
                      <a:pPr marL="0" marR="0">
                        <a:spcBef>
                          <a:spcPts val="0"/>
                        </a:spcBef>
                        <a:spcAft>
                          <a:spcPts val="0"/>
                        </a:spcAft>
                      </a:pPr>
                      <a:r>
                        <a:rPr lang="en-US" sz="1600">
                          <a:effectLst/>
                        </a:rPr>
                        <a:t>Năng lượng</a:t>
                      </a:r>
                      <a:endParaRPr lang="en-US" sz="1600">
                        <a:effectLst/>
                        <a:latin typeface="Times New Roman" charset="0"/>
                        <a:ea typeface="Times New Roman" charset="0"/>
                      </a:endParaRPr>
                    </a:p>
                  </a:txBody>
                  <a:tcPr marL="52216" marR="52216" marT="0" marB="0" anchor="b"/>
                </a:tc>
                <a:tc>
                  <a:txBody>
                    <a:bodyPr/>
                    <a:lstStyle/>
                    <a:p>
                      <a:pPr marL="0" marR="0" algn="r">
                        <a:spcBef>
                          <a:spcPts val="0"/>
                        </a:spcBef>
                        <a:spcAft>
                          <a:spcPts val="0"/>
                        </a:spcAft>
                      </a:pPr>
                      <a:r>
                        <a:rPr lang="en-US" sz="1600">
                          <a:effectLst/>
                        </a:rPr>
                        <a:t>36,000,000</a:t>
                      </a:r>
                      <a:endParaRPr lang="en-US" sz="1600">
                        <a:effectLst/>
                        <a:latin typeface="Times New Roman" charset="0"/>
                        <a:ea typeface="Times New Roman" charset="0"/>
                      </a:endParaRPr>
                    </a:p>
                  </a:txBody>
                  <a:tcPr marL="52216" marR="52216" marT="0" marB="0" anchor="b"/>
                </a:tc>
                <a:tc>
                  <a:txBody>
                    <a:bodyPr/>
                    <a:lstStyle/>
                    <a:p>
                      <a:pPr marL="0" marR="0" algn="r">
                        <a:spcBef>
                          <a:spcPts val="0"/>
                        </a:spcBef>
                        <a:spcAft>
                          <a:spcPts val="0"/>
                        </a:spcAft>
                      </a:pPr>
                      <a:r>
                        <a:rPr lang="en-US" sz="1600">
                          <a:effectLst/>
                        </a:rPr>
                        <a:t>45,000,000</a:t>
                      </a:r>
                      <a:endParaRPr lang="en-US" sz="1600">
                        <a:effectLst/>
                        <a:latin typeface="Times New Roman" charset="0"/>
                        <a:ea typeface="Times New Roman" charset="0"/>
                      </a:endParaRPr>
                    </a:p>
                  </a:txBody>
                  <a:tcPr marL="52216" marR="52216" marT="0" marB="0" anchor="b"/>
                </a:tc>
              </a:tr>
              <a:tr h="241294">
                <a:tc>
                  <a:txBody>
                    <a:bodyPr/>
                    <a:lstStyle/>
                    <a:p>
                      <a:endParaRPr lang="en-US" sz="1600">
                        <a:effectLst/>
                        <a:latin typeface="Times New Roman" charset="0"/>
                      </a:endParaRPr>
                    </a:p>
                  </a:txBody>
                  <a:tcPr marL="52216" marR="52216" marT="0" marB="0" anchor="b"/>
                </a:tc>
                <a:tc>
                  <a:txBody>
                    <a:bodyPr/>
                    <a:lstStyle/>
                    <a:p>
                      <a:pPr marL="0" marR="0">
                        <a:spcBef>
                          <a:spcPts val="0"/>
                        </a:spcBef>
                        <a:spcAft>
                          <a:spcPts val="0"/>
                        </a:spcAft>
                      </a:pPr>
                      <a:r>
                        <a:rPr lang="en-US" sz="1600">
                          <a:effectLst/>
                        </a:rPr>
                        <a:t>Nhân công</a:t>
                      </a:r>
                      <a:endParaRPr lang="en-US" sz="1600">
                        <a:effectLst/>
                        <a:latin typeface="Times New Roman" charset="0"/>
                        <a:ea typeface="Times New Roman" charset="0"/>
                      </a:endParaRPr>
                    </a:p>
                  </a:txBody>
                  <a:tcPr marL="52216" marR="52216" marT="0" marB="0" anchor="b"/>
                </a:tc>
                <a:tc>
                  <a:txBody>
                    <a:bodyPr/>
                    <a:lstStyle/>
                    <a:p>
                      <a:pPr marL="0" marR="0" algn="r">
                        <a:spcBef>
                          <a:spcPts val="0"/>
                        </a:spcBef>
                        <a:spcAft>
                          <a:spcPts val="0"/>
                        </a:spcAft>
                      </a:pPr>
                      <a:r>
                        <a:rPr lang="en-US" sz="1600">
                          <a:effectLst/>
                        </a:rPr>
                        <a:t>30,000,000</a:t>
                      </a:r>
                      <a:endParaRPr lang="en-US" sz="1600">
                        <a:effectLst/>
                        <a:latin typeface="Times New Roman" charset="0"/>
                        <a:ea typeface="Times New Roman" charset="0"/>
                      </a:endParaRPr>
                    </a:p>
                  </a:txBody>
                  <a:tcPr marL="52216" marR="52216" marT="0" marB="0" anchor="b"/>
                </a:tc>
                <a:tc>
                  <a:txBody>
                    <a:bodyPr/>
                    <a:lstStyle/>
                    <a:p>
                      <a:pPr marL="0" marR="0" algn="r">
                        <a:spcBef>
                          <a:spcPts val="0"/>
                        </a:spcBef>
                        <a:spcAft>
                          <a:spcPts val="0"/>
                        </a:spcAft>
                      </a:pPr>
                      <a:r>
                        <a:rPr lang="en-US" sz="1600">
                          <a:effectLst/>
                        </a:rPr>
                        <a:t>45,000,000</a:t>
                      </a:r>
                      <a:endParaRPr lang="en-US" sz="1600">
                        <a:effectLst/>
                        <a:latin typeface="Times New Roman" charset="0"/>
                        <a:ea typeface="Times New Roman" charset="0"/>
                      </a:endParaRPr>
                    </a:p>
                  </a:txBody>
                  <a:tcPr marL="52216" marR="52216" marT="0" marB="0" anchor="b"/>
                </a:tc>
              </a:tr>
              <a:tr h="241294">
                <a:tc>
                  <a:txBody>
                    <a:bodyPr/>
                    <a:lstStyle/>
                    <a:p>
                      <a:endParaRPr lang="en-US" sz="1600">
                        <a:effectLst/>
                        <a:latin typeface="Times New Roman" charset="0"/>
                      </a:endParaRPr>
                    </a:p>
                  </a:txBody>
                  <a:tcPr marL="52216" marR="52216" marT="0" marB="0" anchor="b"/>
                </a:tc>
                <a:tc>
                  <a:txBody>
                    <a:bodyPr/>
                    <a:lstStyle/>
                    <a:p>
                      <a:pPr marL="0" marR="0">
                        <a:spcBef>
                          <a:spcPts val="0"/>
                        </a:spcBef>
                        <a:spcAft>
                          <a:spcPts val="0"/>
                        </a:spcAft>
                      </a:pPr>
                      <a:r>
                        <a:rPr lang="en-US" sz="1600">
                          <a:effectLst/>
                        </a:rPr>
                        <a:t>Chi khác</a:t>
                      </a:r>
                      <a:endParaRPr lang="en-US" sz="1600">
                        <a:effectLst/>
                        <a:latin typeface="Times New Roman" charset="0"/>
                        <a:ea typeface="Times New Roman" charset="0"/>
                      </a:endParaRPr>
                    </a:p>
                  </a:txBody>
                  <a:tcPr marL="52216" marR="52216" marT="0" marB="0" anchor="b"/>
                </a:tc>
                <a:tc>
                  <a:txBody>
                    <a:bodyPr/>
                    <a:lstStyle/>
                    <a:p>
                      <a:pPr marL="0" marR="0" algn="r">
                        <a:spcBef>
                          <a:spcPts val="0"/>
                        </a:spcBef>
                        <a:spcAft>
                          <a:spcPts val="0"/>
                        </a:spcAft>
                      </a:pPr>
                      <a:r>
                        <a:rPr lang="en-US" sz="1600">
                          <a:effectLst/>
                        </a:rPr>
                        <a:t>15,000,000</a:t>
                      </a:r>
                      <a:endParaRPr lang="en-US" sz="1600">
                        <a:effectLst/>
                        <a:latin typeface="Times New Roman" charset="0"/>
                        <a:ea typeface="Times New Roman" charset="0"/>
                      </a:endParaRPr>
                    </a:p>
                  </a:txBody>
                  <a:tcPr marL="52216" marR="52216" marT="0" marB="0" anchor="b"/>
                </a:tc>
                <a:tc>
                  <a:txBody>
                    <a:bodyPr/>
                    <a:lstStyle/>
                    <a:p>
                      <a:pPr marL="0" marR="0" algn="r">
                        <a:spcBef>
                          <a:spcPts val="0"/>
                        </a:spcBef>
                        <a:spcAft>
                          <a:spcPts val="0"/>
                        </a:spcAft>
                      </a:pPr>
                      <a:r>
                        <a:rPr lang="en-US" sz="1600">
                          <a:effectLst/>
                        </a:rPr>
                        <a:t>10,000,000</a:t>
                      </a:r>
                      <a:endParaRPr lang="en-US" sz="1600">
                        <a:effectLst/>
                        <a:latin typeface="Times New Roman" charset="0"/>
                        <a:ea typeface="Times New Roman" charset="0"/>
                      </a:endParaRPr>
                    </a:p>
                  </a:txBody>
                  <a:tcPr marL="52216" marR="52216" marT="0" marB="0" anchor="b"/>
                </a:tc>
              </a:tr>
              <a:tr h="241294">
                <a:tc>
                  <a:txBody>
                    <a:bodyPr/>
                    <a:lstStyle/>
                    <a:p>
                      <a:pPr marL="0" marR="0" algn="ctr">
                        <a:spcBef>
                          <a:spcPts val="0"/>
                        </a:spcBef>
                        <a:spcAft>
                          <a:spcPts val="0"/>
                        </a:spcAft>
                      </a:pPr>
                      <a:r>
                        <a:rPr lang="en-US" sz="1600">
                          <a:effectLst/>
                        </a:rPr>
                        <a:t>3</a:t>
                      </a:r>
                      <a:endParaRPr lang="en-US" sz="1600">
                        <a:effectLst/>
                        <a:latin typeface="Times New Roman" charset="0"/>
                        <a:ea typeface="Times New Roman" charset="0"/>
                      </a:endParaRPr>
                    </a:p>
                  </a:txBody>
                  <a:tcPr marL="52216" marR="52216" marT="0" marB="0" anchor="b"/>
                </a:tc>
                <a:tc>
                  <a:txBody>
                    <a:bodyPr/>
                    <a:lstStyle/>
                    <a:p>
                      <a:pPr marL="0" marR="0">
                        <a:spcBef>
                          <a:spcPts val="0"/>
                        </a:spcBef>
                        <a:spcAft>
                          <a:spcPts val="0"/>
                        </a:spcAft>
                      </a:pPr>
                      <a:r>
                        <a:rPr lang="en-US" sz="1600">
                          <a:effectLst/>
                        </a:rPr>
                        <a:t>Tổng chi phí</a:t>
                      </a:r>
                      <a:endParaRPr lang="en-US" sz="1600">
                        <a:effectLst/>
                        <a:latin typeface="Times New Roman" charset="0"/>
                        <a:ea typeface="Times New Roman" charset="0"/>
                      </a:endParaRPr>
                    </a:p>
                  </a:txBody>
                  <a:tcPr marL="52216" marR="52216" marT="0" marB="0" anchor="b"/>
                </a:tc>
                <a:tc>
                  <a:txBody>
                    <a:bodyPr/>
                    <a:lstStyle/>
                    <a:p>
                      <a:pPr marL="0" marR="0" algn="r">
                        <a:spcBef>
                          <a:spcPts val="0"/>
                        </a:spcBef>
                        <a:spcAft>
                          <a:spcPts val="0"/>
                        </a:spcAft>
                      </a:pPr>
                      <a:r>
                        <a:rPr lang="en-US" sz="1600">
                          <a:effectLst/>
                        </a:rPr>
                        <a:t>1,137,998,724</a:t>
                      </a:r>
                      <a:endParaRPr lang="en-US" sz="1600">
                        <a:effectLst/>
                        <a:latin typeface="Times New Roman" charset="0"/>
                        <a:ea typeface="Times New Roman" charset="0"/>
                      </a:endParaRPr>
                    </a:p>
                  </a:txBody>
                  <a:tcPr marL="52216" marR="52216" marT="0" marB="0" anchor="b"/>
                </a:tc>
                <a:tc>
                  <a:txBody>
                    <a:bodyPr/>
                    <a:lstStyle/>
                    <a:p>
                      <a:pPr marL="0" marR="0" algn="r">
                        <a:spcBef>
                          <a:spcPts val="0"/>
                        </a:spcBef>
                        <a:spcAft>
                          <a:spcPts val="0"/>
                        </a:spcAft>
                      </a:pPr>
                      <a:r>
                        <a:rPr lang="en-US" sz="1600">
                          <a:effectLst/>
                        </a:rPr>
                        <a:t>982,897,500</a:t>
                      </a:r>
                      <a:endParaRPr lang="en-US" sz="1600">
                        <a:effectLst/>
                        <a:latin typeface="Times New Roman" charset="0"/>
                        <a:ea typeface="Times New Roman" charset="0"/>
                      </a:endParaRPr>
                    </a:p>
                  </a:txBody>
                  <a:tcPr marL="52216" marR="52216" marT="0" marB="0" anchor="b"/>
                </a:tc>
              </a:tr>
              <a:tr h="241294">
                <a:tc>
                  <a:txBody>
                    <a:bodyPr/>
                    <a:lstStyle/>
                    <a:p>
                      <a:pPr marL="0" marR="0" algn="ctr">
                        <a:spcBef>
                          <a:spcPts val="0"/>
                        </a:spcBef>
                        <a:spcAft>
                          <a:spcPts val="0"/>
                        </a:spcAft>
                      </a:pPr>
                      <a:r>
                        <a:rPr lang="en-US" sz="1600">
                          <a:effectLst/>
                        </a:rPr>
                        <a:t>4</a:t>
                      </a:r>
                      <a:endParaRPr lang="en-US" sz="1600">
                        <a:effectLst/>
                        <a:latin typeface="Times New Roman" charset="0"/>
                        <a:ea typeface="Times New Roman" charset="0"/>
                      </a:endParaRPr>
                    </a:p>
                  </a:txBody>
                  <a:tcPr marL="52216" marR="52216" marT="0" marB="0" anchor="b"/>
                </a:tc>
                <a:tc>
                  <a:txBody>
                    <a:bodyPr/>
                    <a:lstStyle/>
                    <a:p>
                      <a:pPr marL="0" marR="0">
                        <a:spcBef>
                          <a:spcPts val="0"/>
                        </a:spcBef>
                        <a:spcAft>
                          <a:spcPts val="0"/>
                        </a:spcAft>
                      </a:pPr>
                      <a:r>
                        <a:rPr lang="en-US" sz="1600">
                          <a:effectLst/>
                        </a:rPr>
                        <a:t>Doanh thu (1 vụ nuôi)</a:t>
                      </a:r>
                      <a:endParaRPr lang="en-US" sz="1600">
                        <a:effectLst/>
                        <a:latin typeface="Times New Roman" charset="0"/>
                        <a:ea typeface="Times New Roman" charset="0"/>
                      </a:endParaRPr>
                    </a:p>
                  </a:txBody>
                  <a:tcPr marL="52216" marR="52216" marT="0" marB="0" anchor="b"/>
                </a:tc>
                <a:tc>
                  <a:txBody>
                    <a:bodyPr/>
                    <a:lstStyle/>
                    <a:p>
                      <a:pPr marL="0" marR="0" algn="r">
                        <a:spcBef>
                          <a:spcPts val="0"/>
                        </a:spcBef>
                        <a:spcAft>
                          <a:spcPts val="0"/>
                        </a:spcAft>
                      </a:pPr>
                      <a:r>
                        <a:rPr lang="en-US" sz="1600">
                          <a:effectLst/>
                        </a:rPr>
                        <a:t>1,035,828,571</a:t>
                      </a:r>
                      <a:endParaRPr lang="en-US" sz="1600">
                        <a:effectLst/>
                        <a:latin typeface="Times New Roman" charset="0"/>
                        <a:ea typeface="Times New Roman" charset="0"/>
                      </a:endParaRPr>
                    </a:p>
                  </a:txBody>
                  <a:tcPr marL="52216" marR="52216" marT="0" marB="0" anchor="b"/>
                </a:tc>
                <a:tc>
                  <a:txBody>
                    <a:bodyPr/>
                    <a:lstStyle/>
                    <a:p>
                      <a:pPr marL="0" marR="0" algn="r">
                        <a:spcBef>
                          <a:spcPts val="0"/>
                        </a:spcBef>
                        <a:spcAft>
                          <a:spcPts val="0"/>
                        </a:spcAft>
                      </a:pPr>
                      <a:r>
                        <a:rPr lang="en-US" sz="1600" dirty="0">
                          <a:effectLst/>
                        </a:rPr>
                        <a:t>828,000,000</a:t>
                      </a:r>
                      <a:endParaRPr lang="en-US" sz="1600" dirty="0">
                        <a:effectLst/>
                        <a:latin typeface="Times New Roman" charset="0"/>
                        <a:ea typeface="Times New Roman" charset="0"/>
                      </a:endParaRPr>
                    </a:p>
                  </a:txBody>
                  <a:tcPr marL="52216" marR="52216" marT="0" marB="0" anchor="b"/>
                </a:tc>
              </a:tr>
              <a:tr h="333297">
                <a:tc>
                  <a:txBody>
                    <a:bodyPr/>
                    <a:lstStyle/>
                    <a:p>
                      <a:pPr marL="0" marR="0" algn="ctr">
                        <a:spcBef>
                          <a:spcPts val="0"/>
                        </a:spcBef>
                        <a:spcAft>
                          <a:spcPts val="0"/>
                        </a:spcAft>
                      </a:pPr>
                      <a:r>
                        <a:rPr lang="en-US" sz="1600">
                          <a:effectLst/>
                        </a:rPr>
                        <a:t>5</a:t>
                      </a:r>
                      <a:endParaRPr lang="en-US" sz="1600">
                        <a:effectLst/>
                        <a:latin typeface="Times New Roman" charset="0"/>
                        <a:ea typeface="Times New Roman" charset="0"/>
                      </a:endParaRPr>
                    </a:p>
                  </a:txBody>
                  <a:tcPr marL="52216" marR="52216" marT="0" marB="0" anchor="b"/>
                </a:tc>
                <a:tc>
                  <a:txBody>
                    <a:bodyPr/>
                    <a:lstStyle/>
                    <a:p>
                      <a:pPr marL="0" marR="0">
                        <a:spcBef>
                          <a:spcPts val="0"/>
                        </a:spcBef>
                        <a:spcAft>
                          <a:spcPts val="0"/>
                        </a:spcAft>
                      </a:pPr>
                      <a:r>
                        <a:rPr lang="en-US" sz="1600" dirty="0" err="1">
                          <a:effectLst/>
                        </a:rPr>
                        <a:t>Lợi</a:t>
                      </a:r>
                      <a:r>
                        <a:rPr lang="en-US" sz="1600" dirty="0">
                          <a:effectLst/>
                        </a:rPr>
                        <a:t> </a:t>
                      </a:r>
                      <a:r>
                        <a:rPr lang="en-US" sz="1600" dirty="0" err="1">
                          <a:effectLst/>
                        </a:rPr>
                        <a:t>nhuận</a:t>
                      </a:r>
                      <a:r>
                        <a:rPr lang="en-US" sz="1600" dirty="0">
                          <a:effectLst/>
                        </a:rPr>
                        <a:t> (</a:t>
                      </a:r>
                      <a:r>
                        <a:rPr lang="en-US" sz="1600" dirty="0" err="1">
                          <a:effectLst/>
                        </a:rPr>
                        <a:t>Doanh</a:t>
                      </a:r>
                      <a:r>
                        <a:rPr lang="en-US" sz="1600" dirty="0">
                          <a:effectLst/>
                        </a:rPr>
                        <a:t> </a:t>
                      </a:r>
                      <a:r>
                        <a:rPr lang="en-US" sz="1600" dirty="0" err="1">
                          <a:effectLst/>
                        </a:rPr>
                        <a:t>thu</a:t>
                      </a:r>
                      <a:r>
                        <a:rPr lang="en-US" sz="1600" dirty="0">
                          <a:effectLst/>
                        </a:rPr>
                        <a:t> - Chi </a:t>
                      </a:r>
                      <a:r>
                        <a:rPr lang="en-US" sz="1600" dirty="0" err="1">
                          <a:effectLst/>
                        </a:rPr>
                        <a:t>phí</a:t>
                      </a:r>
                      <a:r>
                        <a:rPr lang="en-US" sz="1600" dirty="0">
                          <a:effectLst/>
                        </a:rPr>
                        <a:t> </a:t>
                      </a:r>
                      <a:r>
                        <a:rPr lang="en-US" sz="1600" dirty="0" err="1">
                          <a:effectLst/>
                        </a:rPr>
                        <a:t>sản</a:t>
                      </a:r>
                      <a:r>
                        <a:rPr lang="en-US" sz="1600" dirty="0">
                          <a:effectLst/>
                        </a:rPr>
                        <a:t> </a:t>
                      </a:r>
                      <a:r>
                        <a:rPr lang="en-US" sz="1600" dirty="0" err="1">
                          <a:effectLst/>
                        </a:rPr>
                        <a:t>xuất</a:t>
                      </a:r>
                      <a:r>
                        <a:rPr lang="en-US" sz="1600" dirty="0" smtClean="0">
                          <a:effectLst/>
                        </a:rPr>
                        <a:t>)</a:t>
                      </a:r>
                      <a:endParaRPr lang="en-US" sz="1600" dirty="0">
                        <a:effectLst/>
                        <a:latin typeface="Times New Roman" charset="0"/>
                        <a:ea typeface="Times New Roman" charset="0"/>
                      </a:endParaRPr>
                    </a:p>
                  </a:txBody>
                  <a:tcPr marL="52216" marR="52216" marT="0" marB="0" anchor="b"/>
                </a:tc>
                <a:tc>
                  <a:txBody>
                    <a:bodyPr/>
                    <a:lstStyle/>
                    <a:p>
                      <a:pPr marL="0" marR="0" algn="r">
                        <a:spcBef>
                          <a:spcPts val="0"/>
                        </a:spcBef>
                        <a:spcAft>
                          <a:spcPts val="0"/>
                        </a:spcAft>
                      </a:pPr>
                      <a:r>
                        <a:rPr lang="en-US" sz="1600">
                          <a:effectLst/>
                        </a:rPr>
                        <a:t>482,799,847</a:t>
                      </a:r>
                      <a:endParaRPr lang="en-US" sz="1600">
                        <a:effectLst/>
                        <a:latin typeface="Times New Roman" charset="0"/>
                        <a:ea typeface="Times New Roman" charset="0"/>
                      </a:endParaRPr>
                    </a:p>
                  </a:txBody>
                  <a:tcPr marL="52216" marR="52216" marT="0" marB="0" anchor="b"/>
                </a:tc>
                <a:tc>
                  <a:txBody>
                    <a:bodyPr/>
                    <a:lstStyle/>
                    <a:p>
                      <a:pPr marL="0" marR="0" algn="r">
                        <a:spcBef>
                          <a:spcPts val="0"/>
                        </a:spcBef>
                        <a:spcAft>
                          <a:spcPts val="0"/>
                        </a:spcAft>
                      </a:pPr>
                      <a:r>
                        <a:rPr lang="en-US" sz="1600" dirty="0">
                          <a:effectLst/>
                        </a:rPr>
                        <a:t>310,052,500</a:t>
                      </a:r>
                      <a:endParaRPr lang="en-US" sz="1600" dirty="0">
                        <a:effectLst/>
                        <a:latin typeface="Times New Roman" charset="0"/>
                        <a:ea typeface="Times New Roman" charset="0"/>
                      </a:endParaRPr>
                    </a:p>
                  </a:txBody>
                  <a:tcPr marL="52216" marR="52216" marT="0" marB="0" anchor="b"/>
                </a:tc>
              </a:tr>
              <a:tr h="362844">
                <a:tc>
                  <a:txBody>
                    <a:bodyPr/>
                    <a:lstStyle/>
                    <a:p>
                      <a:pPr marL="0" marR="0">
                        <a:spcBef>
                          <a:spcPts val="0"/>
                        </a:spcBef>
                        <a:spcAft>
                          <a:spcPts val="0"/>
                        </a:spcAft>
                      </a:pPr>
                      <a:r>
                        <a:rPr lang="en-US" sz="1600">
                          <a:effectLst/>
                        </a:rPr>
                        <a:t> </a:t>
                      </a:r>
                      <a:endParaRPr lang="en-US" sz="1600">
                        <a:effectLst/>
                        <a:latin typeface="Times New Roman" charset="0"/>
                        <a:ea typeface="Times New Roman" charset="0"/>
                      </a:endParaRPr>
                    </a:p>
                  </a:txBody>
                  <a:tcPr marL="52216" marR="52216" marT="0" marB="0" anchor="ctr"/>
                </a:tc>
                <a:tc gridSpan="3">
                  <a:txBody>
                    <a:bodyPr/>
                    <a:lstStyle/>
                    <a:p>
                      <a:pPr marL="0" marR="0" algn="ctr">
                        <a:spcBef>
                          <a:spcPts val="0"/>
                        </a:spcBef>
                        <a:spcAft>
                          <a:spcPts val="0"/>
                        </a:spcAft>
                      </a:pPr>
                      <a:r>
                        <a:rPr lang="en-US" sz="1600">
                          <a:effectLst/>
                        </a:rPr>
                        <a:t>Phân tích hiệu quả đầu tư</a:t>
                      </a:r>
                      <a:endParaRPr lang="en-US" sz="1600">
                        <a:effectLst/>
                        <a:latin typeface="Times New Roman" charset="0"/>
                        <a:ea typeface="Times New Roman" charset="0"/>
                      </a:endParaRPr>
                    </a:p>
                  </a:txBody>
                  <a:tcPr marL="52216" marR="52216" marT="0" marB="0" anchor="ctr"/>
                </a:tc>
                <a:tc hMerge="1">
                  <a:txBody>
                    <a:bodyPr/>
                    <a:lstStyle/>
                    <a:p>
                      <a:endParaRPr lang="en-US"/>
                    </a:p>
                  </a:txBody>
                  <a:tcPr/>
                </a:tc>
                <a:tc hMerge="1">
                  <a:txBody>
                    <a:bodyPr/>
                    <a:lstStyle/>
                    <a:p>
                      <a:endParaRPr lang="en-US"/>
                    </a:p>
                  </a:txBody>
                  <a:tcPr/>
                </a:tc>
              </a:tr>
              <a:tr h="362844">
                <a:tc>
                  <a:txBody>
                    <a:bodyPr/>
                    <a:lstStyle/>
                    <a:p>
                      <a:pPr marL="0" marR="0">
                        <a:spcBef>
                          <a:spcPts val="0"/>
                        </a:spcBef>
                        <a:spcAft>
                          <a:spcPts val="0"/>
                        </a:spcAft>
                      </a:pPr>
                      <a:r>
                        <a:rPr lang="en-US" sz="1600">
                          <a:effectLst/>
                        </a:rPr>
                        <a:t> </a:t>
                      </a:r>
                      <a:endParaRPr lang="en-US" sz="1600">
                        <a:effectLst/>
                        <a:latin typeface="Times New Roman" charset="0"/>
                        <a:ea typeface="Times New Roman" charset="0"/>
                      </a:endParaRPr>
                    </a:p>
                  </a:txBody>
                  <a:tcPr marL="52216" marR="52216" marT="0" marB="0" anchor="ctr"/>
                </a:tc>
                <a:tc>
                  <a:txBody>
                    <a:bodyPr/>
                    <a:lstStyle/>
                    <a:p>
                      <a:pPr marL="0" marR="0">
                        <a:spcBef>
                          <a:spcPts val="0"/>
                        </a:spcBef>
                        <a:spcAft>
                          <a:spcPts val="0"/>
                        </a:spcAft>
                      </a:pPr>
                      <a:r>
                        <a:rPr lang="en-US" sz="1600" dirty="0" err="1">
                          <a:effectLst/>
                        </a:rPr>
                        <a:t>Thời</a:t>
                      </a:r>
                      <a:r>
                        <a:rPr lang="en-US" sz="1600" dirty="0">
                          <a:effectLst/>
                        </a:rPr>
                        <a:t> </a:t>
                      </a:r>
                      <a:r>
                        <a:rPr lang="en-US" sz="1600" dirty="0" err="1">
                          <a:effectLst/>
                        </a:rPr>
                        <a:t>gian</a:t>
                      </a:r>
                      <a:r>
                        <a:rPr lang="en-US" sz="1600" dirty="0">
                          <a:effectLst/>
                        </a:rPr>
                        <a:t> </a:t>
                      </a:r>
                      <a:r>
                        <a:rPr lang="en-US" sz="1600" dirty="0" err="1">
                          <a:effectLst/>
                        </a:rPr>
                        <a:t>hoàn</a:t>
                      </a:r>
                      <a:r>
                        <a:rPr lang="en-US" sz="1600" dirty="0">
                          <a:effectLst/>
                        </a:rPr>
                        <a:t> </a:t>
                      </a:r>
                      <a:r>
                        <a:rPr lang="en-US" sz="1600" dirty="0" err="1">
                          <a:effectLst/>
                        </a:rPr>
                        <a:t>vốn</a:t>
                      </a:r>
                      <a:r>
                        <a:rPr lang="en-US" sz="1600" dirty="0">
                          <a:effectLst/>
                        </a:rPr>
                        <a:t> (</a:t>
                      </a:r>
                      <a:r>
                        <a:rPr lang="en-US" sz="1600" dirty="0" err="1">
                          <a:effectLst/>
                        </a:rPr>
                        <a:t>năm</a:t>
                      </a:r>
                      <a:r>
                        <a:rPr lang="en-US" sz="1600" dirty="0">
                          <a:effectLst/>
                        </a:rPr>
                        <a:t>)</a:t>
                      </a:r>
                      <a:endParaRPr lang="en-US" sz="1600" dirty="0">
                        <a:effectLst/>
                        <a:latin typeface="Times New Roman" charset="0"/>
                        <a:ea typeface="Times New Roman" charset="0"/>
                      </a:endParaRPr>
                    </a:p>
                  </a:txBody>
                  <a:tcPr marL="52216" marR="52216" marT="0" marB="0" anchor="ctr"/>
                </a:tc>
                <a:tc>
                  <a:txBody>
                    <a:bodyPr/>
                    <a:lstStyle/>
                    <a:p>
                      <a:pPr marL="0" marR="0" algn="ctr">
                        <a:spcBef>
                          <a:spcPts val="0"/>
                        </a:spcBef>
                        <a:spcAft>
                          <a:spcPts val="0"/>
                        </a:spcAft>
                      </a:pPr>
                      <a:r>
                        <a:rPr lang="en-US" sz="1600">
                          <a:effectLst/>
                        </a:rPr>
                        <a:t>0,86</a:t>
                      </a:r>
                      <a:endParaRPr lang="en-US" sz="1600">
                        <a:effectLst/>
                        <a:latin typeface="Times New Roman" charset="0"/>
                        <a:ea typeface="Times New Roman" charset="0"/>
                      </a:endParaRPr>
                    </a:p>
                  </a:txBody>
                  <a:tcPr marL="52216" marR="52216" marT="0" marB="0" anchor="ctr"/>
                </a:tc>
                <a:tc>
                  <a:txBody>
                    <a:bodyPr/>
                    <a:lstStyle/>
                    <a:p>
                      <a:pPr marL="0" marR="0" algn="ctr">
                        <a:spcBef>
                          <a:spcPts val="0"/>
                        </a:spcBef>
                        <a:spcAft>
                          <a:spcPts val="0"/>
                        </a:spcAft>
                      </a:pPr>
                      <a:r>
                        <a:rPr lang="en-US" sz="1600">
                          <a:effectLst/>
                        </a:rPr>
                        <a:t>1.16</a:t>
                      </a:r>
                      <a:endParaRPr lang="en-US" sz="1600">
                        <a:effectLst/>
                        <a:latin typeface="Times New Roman" charset="0"/>
                        <a:ea typeface="Times New Roman" charset="0"/>
                      </a:endParaRPr>
                    </a:p>
                  </a:txBody>
                  <a:tcPr marL="52216" marR="52216" marT="0" marB="0" anchor="ctr"/>
                </a:tc>
              </a:tr>
              <a:tr h="449970">
                <a:tc>
                  <a:txBody>
                    <a:bodyPr/>
                    <a:lstStyle/>
                    <a:p>
                      <a:pPr marL="0" marR="0" algn="r" defTabSz="914400" rtl="0" eaLnBrk="1" latinLnBrk="0" hangingPunct="1">
                        <a:spcBef>
                          <a:spcPts val="0"/>
                        </a:spcBef>
                        <a:spcAft>
                          <a:spcPts val="0"/>
                        </a:spcAft>
                      </a:pPr>
                      <a:r>
                        <a:rPr lang="en-US" sz="1600" kern="1200">
                          <a:solidFill>
                            <a:schemeClr val="dk1"/>
                          </a:solidFill>
                          <a:effectLst/>
                          <a:latin typeface="+mn-lt"/>
                          <a:ea typeface="+mn-ea"/>
                          <a:cs typeface="+mn-cs"/>
                        </a:rPr>
                        <a:t> </a:t>
                      </a:r>
                    </a:p>
                  </a:txBody>
                  <a:tcPr marL="52216" marR="52216" marT="0" marB="0" anchor="ctr"/>
                </a:tc>
                <a:tc>
                  <a:txBody>
                    <a:bodyPr/>
                    <a:lstStyle/>
                    <a:p>
                      <a:pPr marL="0" marR="0" algn="r" defTabSz="914400" rtl="0" eaLnBrk="1" latinLnBrk="0" hangingPunct="1">
                        <a:spcBef>
                          <a:spcPts val="0"/>
                        </a:spcBef>
                        <a:spcAft>
                          <a:spcPts val="0"/>
                        </a:spcAft>
                      </a:pPr>
                      <a:r>
                        <a:rPr lang="en-US" sz="1600" kern="1200" dirty="0" smtClean="0">
                          <a:solidFill>
                            <a:schemeClr val="dk1"/>
                          </a:solidFill>
                          <a:effectLst/>
                          <a:latin typeface="+mn-lt"/>
                          <a:ea typeface="+mn-ea"/>
                          <a:cs typeface="+mn-cs"/>
                        </a:rPr>
                        <a:t>IRR </a:t>
                      </a:r>
                      <a:r>
                        <a:rPr lang="en-US" sz="1600" kern="1200" dirty="0">
                          <a:solidFill>
                            <a:schemeClr val="dk1"/>
                          </a:solidFill>
                          <a:effectLst/>
                          <a:latin typeface="+mn-lt"/>
                          <a:ea typeface="+mn-ea"/>
                          <a:cs typeface="+mn-cs"/>
                        </a:rPr>
                        <a:t>(%)</a:t>
                      </a:r>
                    </a:p>
                  </a:txBody>
                  <a:tcPr marL="52216" marR="52216" marT="0" marB="0" anchor="ctr"/>
                </a:tc>
                <a:tc>
                  <a:txBody>
                    <a:bodyPr/>
                    <a:lstStyle/>
                    <a:p>
                      <a:pPr marL="0" marR="0" algn="r" defTabSz="914400" rtl="0" eaLnBrk="1" latinLnBrk="0" hangingPunct="1">
                        <a:spcBef>
                          <a:spcPts val="0"/>
                        </a:spcBef>
                        <a:spcAft>
                          <a:spcPts val="0"/>
                        </a:spcAft>
                      </a:pPr>
                      <a:r>
                        <a:rPr lang="en-US" sz="1600" kern="1200" dirty="0">
                          <a:solidFill>
                            <a:schemeClr val="dk1"/>
                          </a:solidFill>
                          <a:effectLst/>
                          <a:latin typeface="+mn-lt"/>
                          <a:ea typeface="+mn-ea"/>
                          <a:cs typeface="+mn-cs"/>
                        </a:rPr>
                        <a:t>122,04</a:t>
                      </a:r>
                    </a:p>
                  </a:txBody>
                  <a:tcPr marL="52216" marR="52216" marT="0" marB="0" anchor="ctr"/>
                </a:tc>
                <a:tc>
                  <a:txBody>
                    <a:bodyPr/>
                    <a:lstStyle/>
                    <a:p>
                      <a:pPr marL="0" marR="0" algn="r" defTabSz="914400" rtl="0" eaLnBrk="1" latinLnBrk="0" hangingPunct="1">
                        <a:spcBef>
                          <a:spcPts val="0"/>
                        </a:spcBef>
                        <a:spcAft>
                          <a:spcPts val="0"/>
                        </a:spcAft>
                      </a:pPr>
                      <a:r>
                        <a:rPr lang="en-US" sz="1600" kern="1200" dirty="0" smtClean="0">
                          <a:solidFill>
                            <a:schemeClr val="dk1"/>
                          </a:solidFill>
                          <a:effectLst/>
                          <a:latin typeface="+mn-lt"/>
                          <a:ea typeface="+mn-ea"/>
                          <a:cs typeface="+mn-cs"/>
                        </a:rPr>
                        <a:t>86.87</a:t>
                      </a:r>
                      <a:endParaRPr lang="en-US" sz="1600" kern="1200" dirty="0">
                        <a:solidFill>
                          <a:schemeClr val="dk1"/>
                        </a:solidFill>
                        <a:effectLst/>
                        <a:latin typeface="+mn-lt"/>
                        <a:ea typeface="+mn-ea"/>
                        <a:cs typeface="+mn-cs"/>
                      </a:endParaRPr>
                    </a:p>
                    <a:p>
                      <a:pPr marL="0" marR="0" algn="r" defTabSz="914400" rtl="0" eaLnBrk="1" latinLnBrk="0" hangingPunct="1">
                        <a:spcBef>
                          <a:spcPts val="0"/>
                        </a:spcBef>
                        <a:spcAft>
                          <a:spcPts val="0"/>
                        </a:spcAft>
                      </a:pPr>
                      <a:r>
                        <a:rPr lang="en-US" sz="1600" kern="1200" dirty="0">
                          <a:solidFill>
                            <a:schemeClr val="dk1"/>
                          </a:solidFill>
                          <a:effectLst/>
                          <a:latin typeface="+mn-lt"/>
                          <a:ea typeface="+mn-ea"/>
                          <a:cs typeface="+mn-cs"/>
                        </a:rPr>
                        <a:t> </a:t>
                      </a:r>
                    </a:p>
                  </a:txBody>
                  <a:tcPr marL="52216" marR="52216" marT="0" marB="0" anchor="ctr"/>
                </a:tc>
              </a:tr>
              <a:tr h="362844">
                <a:tc>
                  <a:txBody>
                    <a:bodyPr/>
                    <a:lstStyle/>
                    <a:p>
                      <a:pPr marL="0" marR="0">
                        <a:spcBef>
                          <a:spcPts val="0"/>
                        </a:spcBef>
                        <a:spcAft>
                          <a:spcPts val="0"/>
                        </a:spcAft>
                      </a:pPr>
                      <a:r>
                        <a:rPr lang="en-US" sz="1600">
                          <a:effectLst/>
                        </a:rPr>
                        <a:t> </a:t>
                      </a:r>
                      <a:endParaRPr lang="en-US" sz="1600">
                        <a:effectLst/>
                        <a:latin typeface="Times New Roman" charset="0"/>
                        <a:ea typeface="Times New Roman" charset="0"/>
                      </a:endParaRPr>
                    </a:p>
                  </a:txBody>
                  <a:tcPr marL="52216" marR="52216" marT="0" marB="0" anchor="ctr"/>
                </a:tc>
                <a:tc>
                  <a:txBody>
                    <a:bodyPr/>
                    <a:lstStyle/>
                    <a:p>
                      <a:pPr marL="0" marR="0">
                        <a:spcBef>
                          <a:spcPts val="0"/>
                        </a:spcBef>
                        <a:spcAft>
                          <a:spcPts val="0"/>
                        </a:spcAft>
                      </a:pPr>
                      <a:r>
                        <a:rPr lang="en-US" sz="1600">
                          <a:effectLst/>
                        </a:rPr>
                        <a:t>NPV (đồng)</a:t>
                      </a:r>
                      <a:endParaRPr lang="en-US" sz="1600">
                        <a:effectLst/>
                        <a:latin typeface="Times New Roman" charset="0"/>
                        <a:ea typeface="Times New Roman" charset="0"/>
                      </a:endParaRPr>
                    </a:p>
                  </a:txBody>
                  <a:tcPr marL="52216" marR="52216" marT="0" marB="0" anchor="ctr"/>
                </a:tc>
                <a:tc>
                  <a:txBody>
                    <a:bodyPr/>
                    <a:lstStyle/>
                    <a:p>
                      <a:pPr marL="0" marR="0" algn="ctr">
                        <a:spcBef>
                          <a:spcPts val="0"/>
                        </a:spcBef>
                        <a:spcAft>
                          <a:spcPts val="0"/>
                        </a:spcAft>
                      </a:pPr>
                      <a:r>
                        <a:rPr lang="en-US" sz="1600">
                          <a:effectLst/>
                        </a:rPr>
                        <a:t>3,453,232,932</a:t>
                      </a:r>
                      <a:endParaRPr lang="en-US" sz="1600">
                        <a:effectLst/>
                        <a:latin typeface="Times New Roman" charset="0"/>
                        <a:ea typeface="Times New Roman" charset="0"/>
                      </a:endParaRPr>
                    </a:p>
                  </a:txBody>
                  <a:tcPr marL="52216" marR="52216" marT="0" marB="0" anchor="ctr"/>
                </a:tc>
                <a:tc>
                  <a:txBody>
                    <a:bodyPr/>
                    <a:lstStyle/>
                    <a:p>
                      <a:pPr marL="0" marR="0" algn="ctr">
                        <a:spcBef>
                          <a:spcPts val="0"/>
                        </a:spcBef>
                        <a:spcAft>
                          <a:spcPts val="0"/>
                        </a:spcAft>
                      </a:pPr>
                      <a:r>
                        <a:rPr lang="en-US" sz="1600">
                          <a:effectLst/>
                        </a:rPr>
                        <a:t>1,965,576,619</a:t>
                      </a:r>
                      <a:endParaRPr lang="en-US" sz="1600">
                        <a:effectLst/>
                        <a:latin typeface="Times New Roman" charset="0"/>
                        <a:ea typeface="Times New Roman" charset="0"/>
                      </a:endParaRPr>
                    </a:p>
                  </a:txBody>
                  <a:tcPr marL="52216" marR="52216" marT="0" marB="0" anchor="ctr"/>
                </a:tc>
              </a:tr>
              <a:tr h="482589">
                <a:tc gridSpan="4">
                  <a:txBody>
                    <a:bodyPr/>
                    <a:lstStyle/>
                    <a:p>
                      <a:pPr marL="0" marR="0" algn="ctr">
                        <a:spcBef>
                          <a:spcPts val="0"/>
                        </a:spcBef>
                        <a:spcAft>
                          <a:spcPts val="0"/>
                        </a:spcAft>
                      </a:pPr>
                      <a:r>
                        <a:rPr lang="en-US" sz="1600">
                          <a:effectLst/>
                        </a:rPr>
                        <a:t> </a:t>
                      </a:r>
                    </a:p>
                    <a:p>
                      <a:pPr marL="0" marR="0" algn="ctr">
                        <a:spcBef>
                          <a:spcPts val="0"/>
                        </a:spcBef>
                        <a:spcAft>
                          <a:spcPts val="0"/>
                        </a:spcAft>
                      </a:pPr>
                      <a:r>
                        <a:rPr lang="en-US" sz="1600">
                          <a:effectLst/>
                        </a:rPr>
                        <a:t>SO SÁNH ƯỚC TÍNH (a - b)</a:t>
                      </a:r>
                      <a:endParaRPr lang="en-US" sz="1600">
                        <a:effectLst/>
                        <a:latin typeface="Times New Roman" charset="0"/>
                        <a:ea typeface="Times New Roman" charset="0"/>
                      </a:endParaRPr>
                    </a:p>
                  </a:txBody>
                  <a:tcPr marL="52216" marR="52216"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241294">
                <a:tc>
                  <a:txBody>
                    <a:bodyPr/>
                    <a:lstStyle/>
                    <a:p>
                      <a:endParaRPr lang="en-US" sz="1600">
                        <a:effectLst/>
                        <a:latin typeface="Times New Roman" charset="0"/>
                      </a:endParaRPr>
                    </a:p>
                  </a:txBody>
                  <a:tcPr marL="52216" marR="52216" marT="0" marB="0" anchor="b"/>
                </a:tc>
                <a:tc>
                  <a:txBody>
                    <a:bodyPr/>
                    <a:lstStyle/>
                    <a:p>
                      <a:pPr marL="0" marR="0">
                        <a:spcBef>
                          <a:spcPts val="0"/>
                        </a:spcBef>
                        <a:spcAft>
                          <a:spcPts val="0"/>
                        </a:spcAft>
                      </a:pPr>
                      <a:r>
                        <a:rPr lang="en-US" sz="1600">
                          <a:effectLst/>
                        </a:rPr>
                        <a:t>Chi phí đầu tư tăng thêm (đồng)</a:t>
                      </a:r>
                      <a:endParaRPr lang="en-US" sz="1600">
                        <a:effectLst/>
                        <a:latin typeface="Times New Roman" charset="0"/>
                        <a:ea typeface="Times New Roman" charset="0"/>
                      </a:endParaRPr>
                    </a:p>
                  </a:txBody>
                  <a:tcPr marL="52216" marR="52216" marT="0" marB="0" anchor="b"/>
                </a:tc>
                <a:tc>
                  <a:txBody>
                    <a:bodyPr/>
                    <a:lstStyle/>
                    <a:p>
                      <a:pPr marL="0" marR="0" algn="ctr">
                        <a:spcBef>
                          <a:spcPts val="0"/>
                        </a:spcBef>
                        <a:spcAft>
                          <a:spcPts val="0"/>
                        </a:spcAft>
                      </a:pPr>
                      <a:r>
                        <a:rPr lang="en-US" sz="1600">
                          <a:effectLst/>
                        </a:rPr>
                        <a:t>120,020,000</a:t>
                      </a:r>
                      <a:endParaRPr lang="en-US" sz="1600">
                        <a:effectLst/>
                        <a:latin typeface="Times New Roman" charset="0"/>
                        <a:ea typeface="Times New Roman" charset="0"/>
                      </a:endParaRPr>
                    </a:p>
                  </a:txBody>
                  <a:tcPr marL="52216" marR="52216" marT="0" marB="0" anchor="b"/>
                </a:tc>
                <a:tc>
                  <a:txBody>
                    <a:bodyPr/>
                    <a:lstStyle/>
                    <a:p>
                      <a:endParaRPr lang="en-US" sz="1600">
                        <a:effectLst/>
                        <a:latin typeface="Times New Roman" charset="0"/>
                      </a:endParaRPr>
                    </a:p>
                  </a:txBody>
                  <a:tcPr marL="52216" marR="52216" marT="0" marB="0" anchor="b"/>
                </a:tc>
              </a:tr>
              <a:tr h="241294">
                <a:tc>
                  <a:txBody>
                    <a:bodyPr/>
                    <a:lstStyle/>
                    <a:p>
                      <a:endParaRPr lang="en-US" sz="1600">
                        <a:effectLst/>
                        <a:latin typeface="Times New Roman" charset="0"/>
                      </a:endParaRPr>
                    </a:p>
                  </a:txBody>
                  <a:tcPr marL="52216" marR="52216" marT="0" marB="0" anchor="b"/>
                </a:tc>
                <a:tc>
                  <a:txBody>
                    <a:bodyPr/>
                    <a:lstStyle/>
                    <a:p>
                      <a:pPr marL="0" marR="0">
                        <a:spcBef>
                          <a:spcPts val="0"/>
                        </a:spcBef>
                        <a:spcAft>
                          <a:spcPts val="0"/>
                        </a:spcAft>
                      </a:pPr>
                      <a:r>
                        <a:rPr lang="en-US" sz="1600">
                          <a:effectLst/>
                        </a:rPr>
                        <a:t>Chi phí sản xuất tăng thêm (1 vụ)</a:t>
                      </a:r>
                      <a:endParaRPr lang="en-US" sz="1600">
                        <a:effectLst/>
                        <a:latin typeface="Times New Roman" charset="0"/>
                        <a:ea typeface="Times New Roman" charset="0"/>
                      </a:endParaRPr>
                    </a:p>
                  </a:txBody>
                  <a:tcPr marL="52216" marR="52216" marT="0" marB="0" anchor="b"/>
                </a:tc>
                <a:tc>
                  <a:txBody>
                    <a:bodyPr/>
                    <a:lstStyle/>
                    <a:p>
                      <a:pPr marL="0" marR="0" algn="ctr">
                        <a:spcBef>
                          <a:spcPts val="0"/>
                        </a:spcBef>
                        <a:spcAft>
                          <a:spcPts val="0"/>
                        </a:spcAft>
                      </a:pPr>
                      <a:r>
                        <a:rPr lang="en-US" sz="1600">
                          <a:effectLst/>
                        </a:rPr>
                        <a:t>35,081,224</a:t>
                      </a:r>
                      <a:endParaRPr lang="en-US" sz="1600">
                        <a:effectLst/>
                        <a:latin typeface="Times New Roman" charset="0"/>
                        <a:ea typeface="Times New Roman" charset="0"/>
                      </a:endParaRPr>
                    </a:p>
                  </a:txBody>
                  <a:tcPr marL="52216" marR="52216" marT="0" marB="0" anchor="b"/>
                </a:tc>
                <a:tc>
                  <a:txBody>
                    <a:bodyPr/>
                    <a:lstStyle/>
                    <a:p>
                      <a:endParaRPr lang="en-US" sz="1600">
                        <a:effectLst/>
                        <a:latin typeface="Times New Roman" charset="0"/>
                      </a:endParaRPr>
                    </a:p>
                  </a:txBody>
                  <a:tcPr marL="52216" marR="52216" marT="0" marB="0" anchor="b"/>
                </a:tc>
              </a:tr>
              <a:tr h="241294">
                <a:tc>
                  <a:txBody>
                    <a:bodyPr/>
                    <a:lstStyle/>
                    <a:p>
                      <a:endParaRPr lang="en-US" sz="1600">
                        <a:effectLst/>
                        <a:latin typeface="Times New Roman" charset="0"/>
                      </a:endParaRPr>
                    </a:p>
                  </a:txBody>
                  <a:tcPr marL="52216" marR="52216" marT="0" marB="0" anchor="b"/>
                </a:tc>
                <a:tc>
                  <a:txBody>
                    <a:bodyPr/>
                    <a:lstStyle/>
                    <a:p>
                      <a:pPr marL="0" marR="0">
                        <a:spcBef>
                          <a:spcPts val="0"/>
                        </a:spcBef>
                        <a:spcAft>
                          <a:spcPts val="0"/>
                        </a:spcAft>
                      </a:pPr>
                      <a:r>
                        <a:rPr lang="en-US" sz="1600">
                          <a:effectLst/>
                        </a:rPr>
                        <a:t>Lợi nhuận tăng thêm (vụ)</a:t>
                      </a:r>
                      <a:endParaRPr lang="en-US" sz="1600">
                        <a:effectLst/>
                        <a:latin typeface="Times New Roman" charset="0"/>
                        <a:ea typeface="Times New Roman" charset="0"/>
                      </a:endParaRPr>
                    </a:p>
                  </a:txBody>
                  <a:tcPr marL="52216" marR="52216" marT="0" marB="0" anchor="b"/>
                </a:tc>
                <a:tc>
                  <a:txBody>
                    <a:bodyPr/>
                    <a:lstStyle/>
                    <a:p>
                      <a:pPr marL="0" marR="0" algn="ctr">
                        <a:spcBef>
                          <a:spcPts val="0"/>
                        </a:spcBef>
                        <a:spcAft>
                          <a:spcPts val="0"/>
                        </a:spcAft>
                      </a:pPr>
                      <a:r>
                        <a:rPr lang="en-US" sz="1600">
                          <a:effectLst/>
                        </a:rPr>
                        <a:t>172,747,347</a:t>
                      </a:r>
                      <a:endParaRPr lang="en-US" sz="1600">
                        <a:effectLst/>
                        <a:latin typeface="Times New Roman" charset="0"/>
                        <a:ea typeface="Times New Roman" charset="0"/>
                      </a:endParaRPr>
                    </a:p>
                  </a:txBody>
                  <a:tcPr marL="52216" marR="52216" marT="0" marB="0" anchor="b"/>
                </a:tc>
                <a:tc>
                  <a:txBody>
                    <a:bodyPr/>
                    <a:lstStyle/>
                    <a:p>
                      <a:endParaRPr lang="en-US" sz="1600" dirty="0">
                        <a:effectLst/>
                        <a:latin typeface="Times New Roman" charset="0"/>
                      </a:endParaRPr>
                    </a:p>
                  </a:txBody>
                  <a:tcPr marL="52216" marR="52216" marT="0" marB="0" anchor="b"/>
                </a:tc>
              </a:tr>
            </a:tbl>
          </a:graphicData>
        </a:graphic>
      </p:graphicFrame>
    </p:spTree>
    <p:extLst>
      <p:ext uri="{BB962C8B-B14F-4D97-AF65-F5344CB8AC3E}">
        <p14:creationId xmlns:p14="http://schemas.microsoft.com/office/powerpoint/2010/main" val="1007323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13100"/>
            <a:ext cx="7886700" cy="657762"/>
          </a:xfrm>
        </p:spPr>
        <p:txBody>
          <a:bodyPr>
            <a:normAutofit fontScale="90000"/>
          </a:bodyPr>
          <a:lstStyle/>
          <a:p>
            <a:pPr algn="ctr"/>
            <a:r>
              <a:rPr lang="vi-VN" sz="2800" dirty="0">
                <a:latin typeface="Arial" charset="0"/>
                <a:ea typeface="Arial" charset="0"/>
                <a:cs typeface="Arial" charset="0"/>
              </a:rPr>
              <a:t>QUY TRÌNH </a:t>
            </a:r>
            <a:r>
              <a:rPr lang="vi-VN" sz="2800">
                <a:latin typeface="Arial" charset="0"/>
                <a:ea typeface="Arial" charset="0"/>
                <a:cs typeface="Arial" charset="0"/>
              </a:rPr>
              <a:t>TÍCH </a:t>
            </a:r>
            <a:r>
              <a:rPr lang="vi-VN" sz="2800" smtClean="0">
                <a:latin typeface="Arial" charset="0"/>
                <a:ea typeface="Arial" charset="0"/>
                <a:cs typeface="Arial" charset="0"/>
              </a:rPr>
              <a:t>HỢP:</a:t>
            </a:r>
            <a:br>
              <a:rPr lang="vi-VN" sz="2800" smtClean="0">
                <a:latin typeface="Arial" charset="0"/>
                <a:ea typeface="Arial" charset="0"/>
                <a:cs typeface="Arial" charset="0"/>
              </a:rPr>
            </a:br>
            <a:r>
              <a:rPr lang="vi-VN" sz="2800">
                <a:latin typeface="Arial" charset="0"/>
                <a:ea typeface="Arial" charset="0"/>
                <a:cs typeface="Arial" charset="0"/>
              </a:rPr>
              <a:t>CÔNG NGHỆ NUÔI TÔM THẺ CHÂN TRẮNG THÂM CANH 3 GIAI ĐOẠN GIẢM CHẤT THẢI</a:t>
            </a:r>
            <a:br>
              <a:rPr lang="vi-VN" sz="2800">
                <a:latin typeface="Arial" charset="0"/>
                <a:ea typeface="Arial" charset="0"/>
                <a:cs typeface="Arial" charset="0"/>
              </a:rPr>
            </a:br>
            <a:endParaRPr lang="en-US" sz="2800" dirty="0"/>
          </a:p>
        </p:txBody>
      </p:sp>
      <p:sp>
        <p:nvSpPr>
          <p:cNvPr id="3" name="Content Placeholder 2"/>
          <p:cNvSpPr>
            <a:spLocks noGrp="1"/>
          </p:cNvSpPr>
          <p:nvPr>
            <p:ph idx="1"/>
          </p:nvPr>
        </p:nvSpPr>
        <p:spPr>
          <a:xfrm>
            <a:off x="77491" y="1637937"/>
            <a:ext cx="8989017" cy="4351338"/>
          </a:xfrm>
        </p:spPr>
        <p:txBody>
          <a:bodyPr>
            <a:noAutofit/>
          </a:bodyPr>
          <a:lstStyle/>
          <a:p>
            <a:pPr>
              <a:lnSpc>
                <a:spcPct val="100000"/>
              </a:lnSpc>
            </a:pPr>
            <a:r>
              <a:rPr lang="en-US" sz="2400" dirty="0" err="1" smtClean="0">
                <a:latin typeface="Arial" charset="0"/>
                <a:ea typeface="Arial" charset="0"/>
                <a:cs typeface="Arial" charset="0"/>
              </a:rPr>
              <a:t>Đã</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thử</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nghiệm</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thành</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công</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ở</a:t>
            </a:r>
            <a:r>
              <a:rPr lang="en-US" sz="2400" dirty="0" smtClean="0">
                <a:latin typeface="Arial" charset="0"/>
                <a:ea typeface="Arial" charset="0"/>
                <a:cs typeface="Arial" charset="0"/>
              </a:rPr>
              <a:t> Nam </a:t>
            </a:r>
            <a:r>
              <a:rPr lang="en-US" sz="2400" dirty="0" err="1" smtClean="0">
                <a:latin typeface="Arial" charset="0"/>
                <a:ea typeface="Arial" charset="0"/>
                <a:cs typeface="Arial" charset="0"/>
              </a:rPr>
              <a:t>Định</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bằng</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nguồn</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vốn</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của</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chủ</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cơ</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sở</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nuôi</a:t>
            </a:r>
            <a:endParaRPr lang="en-US" sz="2400" dirty="0">
              <a:latin typeface="Arial" charset="0"/>
              <a:ea typeface="Arial" charset="0"/>
              <a:cs typeface="Arial" charset="0"/>
            </a:endParaRPr>
          </a:p>
          <a:p>
            <a:pPr>
              <a:lnSpc>
                <a:spcPct val="100000"/>
              </a:lnSpc>
            </a:pPr>
            <a:r>
              <a:rPr lang="en-US" sz="2400" dirty="0" err="1" smtClean="0">
                <a:latin typeface="Arial" charset="0"/>
                <a:ea typeface="Arial" charset="0"/>
                <a:cs typeface="Arial" charset="0"/>
              </a:rPr>
              <a:t>Đang</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nuôi</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thử</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nghiệm</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ở</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Bạc</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Liêu</a:t>
            </a:r>
            <a:r>
              <a:rPr lang="en-US" sz="2400" dirty="0" smtClean="0">
                <a:latin typeface="Arial" charset="0"/>
                <a:ea typeface="Arial" charset="0"/>
                <a:cs typeface="Arial" charset="0"/>
              </a:rPr>
              <a:t> (FITES </a:t>
            </a:r>
            <a:r>
              <a:rPr lang="en-US" sz="2400" dirty="0" err="1" smtClean="0">
                <a:latin typeface="Arial" charset="0"/>
                <a:ea typeface="Arial" charset="0"/>
                <a:cs typeface="Arial" charset="0"/>
              </a:rPr>
              <a:t>cử</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cán</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bộ</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hướng</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dẫn</a:t>
            </a:r>
            <a:r>
              <a:rPr lang="en-US" sz="2400" dirty="0" smtClean="0">
                <a:latin typeface="Arial" charset="0"/>
                <a:ea typeface="Arial" charset="0"/>
                <a:cs typeface="Arial" charset="0"/>
              </a:rPr>
              <a:t> 100% </a:t>
            </a:r>
            <a:r>
              <a:rPr lang="en-US" sz="2400" dirty="0" err="1" smtClean="0">
                <a:latin typeface="Arial" charset="0"/>
                <a:ea typeface="Arial" charset="0"/>
                <a:cs typeface="Arial" charset="0"/>
              </a:rPr>
              <a:t>thời</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gian</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đến</a:t>
            </a:r>
            <a:r>
              <a:rPr lang="en-US" sz="2400" dirty="0" smtClean="0">
                <a:latin typeface="Arial" charset="0"/>
                <a:ea typeface="Arial" charset="0"/>
                <a:cs typeface="Arial" charset="0"/>
              </a:rPr>
              <a:t> nay </a:t>
            </a:r>
            <a:r>
              <a:rPr lang="en-US" sz="2400" dirty="0" err="1" smtClean="0">
                <a:latin typeface="Arial" charset="0"/>
                <a:ea typeface="Arial" charset="0"/>
                <a:cs typeface="Arial" charset="0"/>
              </a:rPr>
              <a:t>đã</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được</a:t>
            </a:r>
            <a:r>
              <a:rPr lang="en-US" sz="2400" dirty="0" smtClean="0">
                <a:latin typeface="Arial" charset="0"/>
                <a:ea typeface="Arial" charset="0"/>
                <a:cs typeface="Arial" charset="0"/>
              </a:rPr>
              <a:t> 1 </a:t>
            </a:r>
            <a:r>
              <a:rPr lang="en-US" sz="2400" dirty="0" err="1" smtClean="0">
                <a:latin typeface="Arial" charset="0"/>
                <a:ea typeface="Arial" charset="0"/>
                <a:cs typeface="Arial" charset="0"/>
              </a:rPr>
              <a:t>tháng</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bằng</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nguồn</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vốn</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của</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chủ</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cơ</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sở</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nuôi</a:t>
            </a:r>
            <a:r>
              <a:rPr lang="en-US" sz="2400" dirty="0" smtClean="0">
                <a:latin typeface="Arial" charset="0"/>
                <a:ea typeface="Arial" charset="0"/>
                <a:cs typeface="Arial" charset="0"/>
              </a:rPr>
              <a:t>, GIZ </a:t>
            </a:r>
            <a:r>
              <a:rPr lang="en-US" sz="2400" dirty="0" err="1" smtClean="0">
                <a:latin typeface="Arial" charset="0"/>
                <a:ea typeface="Arial" charset="0"/>
                <a:cs typeface="Arial" charset="0"/>
              </a:rPr>
              <a:t>hỗ</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trợ</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hầm</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biogaz</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để</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thử</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nghiệm</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khả</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năng</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xử</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lý</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bùn</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thải</a:t>
            </a:r>
            <a:endParaRPr lang="en-US" sz="2400" dirty="0" smtClean="0">
              <a:latin typeface="Arial" charset="0"/>
              <a:ea typeface="Arial" charset="0"/>
              <a:cs typeface="Arial" charset="0"/>
            </a:endParaRPr>
          </a:p>
          <a:p>
            <a:pPr>
              <a:lnSpc>
                <a:spcPct val="100000"/>
              </a:lnSpc>
            </a:pPr>
            <a:r>
              <a:rPr lang="en-US" sz="2400" dirty="0" smtClean="0">
                <a:latin typeface="Arial" charset="0"/>
                <a:ea typeface="Arial" charset="0"/>
                <a:cs typeface="Arial" charset="0"/>
              </a:rPr>
              <a:t>LCASP </a:t>
            </a:r>
            <a:r>
              <a:rPr lang="en-US" sz="2400" dirty="0" err="1" smtClean="0">
                <a:latin typeface="Arial" charset="0"/>
                <a:ea typeface="Arial" charset="0"/>
                <a:cs typeface="Arial" charset="0"/>
              </a:rPr>
              <a:t>đã</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gửi</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văn</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bản</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đề</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nghị</a:t>
            </a:r>
            <a:r>
              <a:rPr lang="en-US" sz="2400" dirty="0" smtClean="0">
                <a:latin typeface="Arial" charset="0"/>
                <a:ea typeface="Arial" charset="0"/>
                <a:cs typeface="Arial" charset="0"/>
              </a:rPr>
              <a:t> TCTS </a:t>
            </a:r>
            <a:r>
              <a:rPr lang="en-US" sz="2400" dirty="0" err="1" smtClean="0">
                <a:latin typeface="Arial" charset="0"/>
                <a:ea typeface="Arial" charset="0"/>
                <a:cs typeface="Arial" charset="0"/>
              </a:rPr>
              <a:t>công</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nhận</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là</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tiến</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bộ</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kỹ</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thuật</a:t>
            </a:r>
            <a:endParaRPr lang="en-US" sz="2400" dirty="0" smtClean="0">
              <a:latin typeface="Arial" charset="0"/>
              <a:ea typeface="Arial" charset="0"/>
              <a:cs typeface="Arial" charset="0"/>
            </a:endParaRPr>
          </a:p>
          <a:p>
            <a:pPr>
              <a:lnSpc>
                <a:spcPct val="100000"/>
              </a:lnSpc>
            </a:pPr>
            <a:r>
              <a:rPr lang="en-US" sz="2400" dirty="0" err="1" smtClean="0">
                <a:latin typeface="Arial" charset="0"/>
                <a:ea typeface="Arial" charset="0"/>
                <a:cs typeface="Arial" charset="0"/>
              </a:rPr>
              <a:t>Đang</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được</a:t>
            </a:r>
            <a:r>
              <a:rPr lang="en-US" sz="2400" dirty="0" smtClean="0">
                <a:latin typeface="Arial" charset="0"/>
                <a:ea typeface="Arial" charset="0"/>
                <a:cs typeface="Arial" charset="0"/>
              </a:rPr>
              <a:t> ADB </a:t>
            </a:r>
            <a:r>
              <a:rPr lang="en-US" sz="2400" dirty="0" err="1" smtClean="0">
                <a:latin typeface="Arial" charset="0"/>
                <a:ea typeface="Arial" charset="0"/>
                <a:cs typeface="Arial" charset="0"/>
              </a:rPr>
              <a:t>cân</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nhắc</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hỗ</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trợ</a:t>
            </a:r>
            <a:r>
              <a:rPr lang="en-US" sz="2400" dirty="0" smtClean="0">
                <a:latin typeface="Arial" charset="0"/>
                <a:ea typeface="Arial" charset="0"/>
                <a:cs typeface="Arial" charset="0"/>
              </a:rPr>
              <a:t> 10 </a:t>
            </a:r>
            <a:r>
              <a:rPr lang="en-US" sz="2400" dirty="0" err="1" smtClean="0">
                <a:latin typeface="Arial" charset="0"/>
                <a:ea typeface="Arial" charset="0"/>
                <a:cs typeface="Arial" charset="0"/>
              </a:rPr>
              <a:t>mô</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hình</a:t>
            </a:r>
            <a:r>
              <a:rPr lang="en-US" sz="2400" dirty="0" smtClean="0">
                <a:latin typeface="Arial" charset="0"/>
                <a:ea typeface="Arial" charset="0"/>
                <a:cs typeface="Arial" charset="0"/>
              </a:rPr>
              <a:t> tai 6 </a:t>
            </a:r>
            <a:r>
              <a:rPr lang="en-US" sz="2400" dirty="0" err="1" smtClean="0">
                <a:latin typeface="Arial" charset="0"/>
                <a:ea typeface="Arial" charset="0"/>
                <a:cs typeface="Arial" charset="0"/>
              </a:rPr>
              <a:t>tỉnh</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sử</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dụng</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nguồn</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kinh</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phí</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còn</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lại</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của</a:t>
            </a:r>
            <a:r>
              <a:rPr lang="en-US" sz="2400" dirty="0" smtClean="0">
                <a:latin typeface="Arial" charset="0"/>
                <a:ea typeface="Arial" charset="0"/>
                <a:cs typeface="Arial" charset="0"/>
              </a:rPr>
              <a:t> LCASP (</a:t>
            </a:r>
            <a:r>
              <a:rPr lang="en-US" sz="2400" dirty="0" err="1" smtClean="0">
                <a:latin typeface="Arial" charset="0"/>
                <a:ea typeface="Arial" charset="0"/>
                <a:cs typeface="Arial" charset="0"/>
              </a:rPr>
              <a:t>tên</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mới</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gói</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thầu</a:t>
            </a:r>
            <a:r>
              <a:rPr lang="en-US" sz="2400" dirty="0" smtClean="0">
                <a:latin typeface="Arial" charset="0"/>
                <a:ea typeface="Arial" charset="0"/>
                <a:cs typeface="Arial" charset="0"/>
              </a:rPr>
              <a:t> 49)</a:t>
            </a:r>
          </a:p>
        </p:txBody>
      </p:sp>
      <p:sp>
        <p:nvSpPr>
          <p:cNvPr id="4" name="Slide Number Placeholder 3"/>
          <p:cNvSpPr>
            <a:spLocks noGrp="1"/>
          </p:cNvSpPr>
          <p:nvPr>
            <p:ph type="sldNum" sz="quarter" idx="12"/>
          </p:nvPr>
        </p:nvSpPr>
        <p:spPr/>
        <p:txBody>
          <a:bodyPr/>
          <a:lstStyle/>
          <a:p>
            <a:fld id="{5D3FEEAC-6021-184A-936A-D26E75467C87}" type="slidenum">
              <a:rPr lang="en-US" smtClean="0"/>
              <a:t>55</a:t>
            </a:fld>
            <a:endParaRPr lang="en-US"/>
          </a:p>
        </p:txBody>
      </p:sp>
    </p:spTree>
    <p:extLst>
      <p:ext uri="{BB962C8B-B14F-4D97-AF65-F5344CB8AC3E}">
        <p14:creationId xmlns:p14="http://schemas.microsoft.com/office/powerpoint/2010/main" val="19154900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6545"/>
            <a:ext cx="7886700" cy="778668"/>
          </a:xfrm>
        </p:spPr>
        <p:txBody>
          <a:bodyPr>
            <a:normAutofit/>
          </a:bodyPr>
          <a:lstStyle/>
          <a:p>
            <a:pPr algn="ctr"/>
            <a:r>
              <a:rPr lang="en-US" sz="3200" b="1" dirty="0" smtClean="0">
                <a:latin typeface="Arial" charset="0"/>
                <a:ea typeface="Arial" charset="0"/>
                <a:cs typeface="Arial" charset="0"/>
              </a:rPr>
              <a:t>NỘI DUNG 3</a:t>
            </a:r>
            <a:endParaRPr lang="en-US" sz="3200" b="1" dirty="0">
              <a:latin typeface="Arial" charset="0"/>
              <a:ea typeface="Arial" charset="0"/>
              <a:cs typeface="Arial" charset="0"/>
            </a:endParaRPr>
          </a:p>
        </p:txBody>
      </p:sp>
      <p:sp>
        <p:nvSpPr>
          <p:cNvPr id="3" name="Content Placeholder 2"/>
          <p:cNvSpPr>
            <a:spLocks noGrp="1"/>
          </p:cNvSpPr>
          <p:nvPr>
            <p:ph idx="1"/>
          </p:nvPr>
        </p:nvSpPr>
        <p:spPr>
          <a:xfrm>
            <a:off x="125506" y="1235868"/>
            <a:ext cx="9018494" cy="4351338"/>
          </a:xfrm>
        </p:spPr>
        <p:txBody>
          <a:bodyPr>
            <a:normAutofit/>
          </a:bodyPr>
          <a:lstStyle/>
          <a:p>
            <a:pPr marL="0" indent="0" algn="ctr">
              <a:lnSpc>
                <a:spcPct val="150000"/>
              </a:lnSpc>
              <a:buNone/>
            </a:pPr>
            <a:r>
              <a:rPr lang="en-US" sz="2400" dirty="0" smtClean="0">
                <a:latin typeface="Arial" charset="0"/>
                <a:ea typeface="Arial" charset="0"/>
                <a:cs typeface="Arial" charset="0"/>
              </a:rPr>
              <a:t>RÀ SOÁT CHÍNH SÁCH LIÊN QUAN ĐẾN XỬ LÝ CHẤT THẢI TRONG NUÔI TÔM VÀ ĐỀ XUẤT KHUYẾN NGHỊ NHÂN RỘNG KẾT QUẢ MÔ HÌNH</a:t>
            </a:r>
            <a:endParaRPr lang="en-US" sz="2400" dirty="0">
              <a:latin typeface="Arial" charset="0"/>
              <a:ea typeface="Arial" charset="0"/>
              <a:cs typeface="Arial" charset="0"/>
            </a:endParaRPr>
          </a:p>
          <a:p>
            <a:pPr marL="0" indent="0" algn="ctr">
              <a:lnSpc>
                <a:spcPct val="150000"/>
              </a:lnSpc>
              <a:buNone/>
            </a:pPr>
            <a:endParaRPr lang="en-US" sz="2400" dirty="0"/>
          </a:p>
        </p:txBody>
      </p:sp>
      <p:sp>
        <p:nvSpPr>
          <p:cNvPr id="4" name="Slide Number Placeholder 3"/>
          <p:cNvSpPr>
            <a:spLocks noGrp="1"/>
          </p:cNvSpPr>
          <p:nvPr>
            <p:ph type="sldNum" sz="quarter" idx="12"/>
          </p:nvPr>
        </p:nvSpPr>
        <p:spPr/>
        <p:txBody>
          <a:bodyPr/>
          <a:lstStyle/>
          <a:p>
            <a:fld id="{5D3FEEAC-6021-184A-936A-D26E75467C87}" type="slidenum">
              <a:rPr lang="en-US" smtClean="0"/>
              <a:t>56</a:t>
            </a:fld>
            <a:endParaRPr lang="en-US"/>
          </a:p>
        </p:txBody>
      </p:sp>
      <p:sp>
        <p:nvSpPr>
          <p:cNvPr id="5" name="AutoShape 2" descr="ổng thông tin điện tử tỉnh Cà Mau"/>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ổng thông tin điện tử tỉnh Cà Mau"/>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ăn bản Pháp luật"/>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ông tư 38/2014/TT-BTC hướng dẫn Nghị định 89/2013/NĐ-CP | AAVC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23170" y="5067946"/>
            <a:ext cx="3094517" cy="1742213"/>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0" descr="ổng thông tin điện tử tỉnh Cà Mau"/>
          <p:cNvSpPr>
            <a:spLocks noChangeAspect="1" noChangeArrowheads="1"/>
          </p:cNvSpPr>
          <p:nvPr/>
        </p:nvSpPr>
        <p:spPr bwMode="auto">
          <a:xfrm>
            <a:off x="457200" y="45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ổng thông tin điện tử tỉnh Cà Mau"/>
          <p:cNvSpPr>
            <a:spLocks noChangeAspect="1" noChangeArrowheads="1"/>
          </p:cNvSpPr>
          <p:nvPr/>
        </p:nvSpPr>
        <p:spPr bwMode="auto">
          <a:xfrm>
            <a:off x="609600" y="60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http://www.camau.gov.vn/wps/wcm/connect/a830472e-2ae1-4d7b-924a-001a8171dd5f/1/fg1.jpg?MOD=AJPERES&amp;CVI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001294"/>
            <a:ext cx="2929180" cy="2857500"/>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16" descr="uật tài nguyên nước (thông qua ngày 21 tháng 6 năm 2012) - Việt ..."/>
          <p:cNvSpPr>
            <a:spLocks noChangeAspect="1" noChangeArrowheads="1"/>
          </p:cNvSpPr>
          <p:nvPr/>
        </p:nvSpPr>
        <p:spPr bwMode="auto">
          <a:xfrm>
            <a:off x="762000" y="762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2" name="Picture 18" descr="uat-tai-nguyen-nuoc"/>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7425" y="5715794"/>
            <a:ext cx="28575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5752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9621"/>
            <a:ext cx="7886700" cy="477556"/>
          </a:xfrm>
        </p:spPr>
        <p:txBody>
          <a:bodyPr>
            <a:normAutofit/>
          </a:bodyPr>
          <a:lstStyle/>
          <a:p>
            <a:pPr algn="ctr"/>
            <a:r>
              <a:rPr lang="en-US" sz="2800" dirty="0" err="1" smtClean="0">
                <a:latin typeface="Arial" charset="0"/>
                <a:ea typeface="Arial" charset="0"/>
                <a:cs typeface="Arial" charset="0"/>
              </a:rPr>
              <a:t>Nội</a:t>
            </a:r>
            <a:r>
              <a:rPr lang="en-US" sz="2800" dirty="0" smtClean="0">
                <a:latin typeface="Arial" charset="0"/>
                <a:ea typeface="Arial" charset="0"/>
                <a:cs typeface="Arial" charset="0"/>
              </a:rPr>
              <a:t> dung 3</a:t>
            </a:r>
            <a:r>
              <a:rPr lang="en-US" sz="2800" smtClean="0">
                <a:latin typeface="Arial" charset="0"/>
                <a:ea typeface="Arial" charset="0"/>
                <a:cs typeface="Arial" charset="0"/>
              </a:rPr>
              <a:t>: </a:t>
            </a:r>
            <a:r>
              <a:rPr lang="en-US" sz="2800" dirty="0" err="1">
                <a:latin typeface="Arial" charset="0"/>
                <a:ea typeface="Arial" charset="0"/>
                <a:cs typeface="Arial" charset="0"/>
              </a:rPr>
              <a:t>N</a:t>
            </a:r>
            <a:r>
              <a:rPr lang="en-US" sz="2800" smtClean="0">
                <a:latin typeface="Arial" charset="0"/>
                <a:ea typeface="Arial" charset="0"/>
                <a:cs typeface="Arial" charset="0"/>
              </a:rPr>
              <a:t>ội </a:t>
            </a:r>
            <a:r>
              <a:rPr lang="en-US" sz="2800" dirty="0" smtClean="0">
                <a:latin typeface="Arial" charset="0"/>
                <a:ea typeface="Arial" charset="0"/>
                <a:cs typeface="Arial" charset="0"/>
              </a:rPr>
              <a:t>dung </a:t>
            </a:r>
            <a:r>
              <a:rPr lang="en-US" sz="2800" dirty="0" err="1" smtClean="0">
                <a:latin typeface="Arial" charset="0"/>
                <a:ea typeface="Arial" charset="0"/>
                <a:cs typeface="Arial" charset="0"/>
              </a:rPr>
              <a:t>nghiên</a:t>
            </a:r>
            <a:r>
              <a:rPr lang="en-US" sz="2800" dirty="0" smtClean="0">
                <a:latin typeface="Arial" charset="0"/>
                <a:ea typeface="Arial" charset="0"/>
                <a:cs typeface="Arial" charset="0"/>
              </a:rPr>
              <a:t> </a:t>
            </a:r>
            <a:r>
              <a:rPr lang="en-US" sz="2800" dirty="0" err="1" smtClean="0">
                <a:latin typeface="Arial" charset="0"/>
                <a:ea typeface="Arial" charset="0"/>
                <a:cs typeface="Arial" charset="0"/>
              </a:rPr>
              <a:t>cứu</a:t>
            </a:r>
            <a:endParaRPr lang="en-US" sz="2800" dirty="0">
              <a:latin typeface="Arial" charset="0"/>
              <a:ea typeface="Arial" charset="0"/>
              <a:cs typeface="Arial" charset="0"/>
            </a:endParaRPr>
          </a:p>
        </p:txBody>
      </p:sp>
      <p:sp>
        <p:nvSpPr>
          <p:cNvPr id="3" name="Content Placeholder 2"/>
          <p:cNvSpPr>
            <a:spLocks noGrp="1"/>
          </p:cNvSpPr>
          <p:nvPr>
            <p:ph idx="1"/>
          </p:nvPr>
        </p:nvSpPr>
        <p:spPr>
          <a:xfrm>
            <a:off x="233081" y="1308847"/>
            <a:ext cx="8767483" cy="4868116"/>
          </a:xfrm>
        </p:spPr>
        <p:txBody>
          <a:bodyPr>
            <a:normAutofit fontScale="92500" lnSpcReduction="10000"/>
          </a:bodyPr>
          <a:lstStyle/>
          <a:p>
            <a:pPr lvl="0">
              <a:lnSpc>
                <a:spcPct val="150000"/>
              </a:lnSpc>
            </a:pPr>
            <a:r>
              <a:rPr lang="vi-VN" sz="2400" dirty="0">
                <a:latin typeface="Arial" charset="0"/>
                <a:ea typeface="Arial" charset="0"/>
                <a:cs typeface="Arial" charset="0"/>
              </a:rPr>
              <a:t>Tổng quan, rà soát các chính sách liên quan đến quản lý và xử lý chất thải nuôi tôm trên thế giới và Việt </a:t>
            </a:r>
            <a:r>
              <a:rPr lang="vi-VN" sz="2400" dirty="0" smtClean="0">
                <a:latin typeface="Arial" charset="0"/>
                <a:ea typeface="Arial" charset="0"/>
                <a:cs typeface="Arial" charset="0"/>
              </a:rPr>
              <a:t>Nam</a:t>
            </a:r>
            <a:endParaRPr lang="vi-VN" sz="2400" dirty="0">
              <a:latin typeface="Arial" charset="0"/>
              <a:ea typeface="Arial" charset="0"/>
              <a:cs typeface="Arial" charset="0"/>
            </a:endParaRPr>
          </a:p>
          <a:p>
            <a:pPr lvl="0">
              <a:lnSpc>
                <a:spcPct val="150000"/>
              </a:lnSpc>
            </a:pPr>
            <a:r>
              <a:rPr lang="vi-VN" sz="2400" dirty="0">
                <a:latin typeface="Arial" charset="0"/>
                <a:ea typeface="Arial" charset="0"/>
                <a:cs typeface="Arial" charset="0"/>
              </a:rPr>
              <a:t>Điều tra, đánh giá về thực trạng nuôi tôm và xử lý chất thải trong nuôi tôm nước lợ tại 6 tỉnh thuộc dự án LCASP (Nam Định, Hà Tĩnh, Bình Định, Bến Tre, Sóc Trăng và Tiền Giang</a:t>
            </a:r>
            <a:r>
              <a:rPr lang="vi-VN" sz="2400" dirty="0" smtClean="0">
                <a:latin typeface="Arial" charset="0"/>
                <a:ea typeface="Arial" charset="0"/>
                <a:cs typeface="Arial" charset="0"/>
              </a:rPr>
              <a:t>)</a:t>
            </a:r>
            <a:endParaRPr lang="vi-VN" sz="2400" dirty="0">
              <a:latin typeface="Arial" charset="0"/>
              <a:ea typeface="Arial" charset="0"/>
              <a:cs typeface="Arial" charset="0"/>
            </a:endParaRPr>
          </a:p>
          <a:p>
            <a:pPr lvl="0">
              <a:lnSpc>
                <a:spcPct val="150000"/>
              </a:lnSpc>
            </a:pPr>
            <a:r>
              <a:rPr lang="vi-VN" sz="2400" dirty="0">
                <a:latin typeface="Arial" charset="0"/>
                <a:ea typeface="Arial" charset="0"/>
                <a:cs typeface="Arial" charset="0"/>
              </a:rPr>
              <a:t>Phân tích tồn tại và hạn chế của các chính sách liên quan đến xử lý chất thải trong nuôi tôm hiện nay;</a:t>
            </a:r>
          </a:p>
          <a:p>
            <a:pPr lvl="0">
              <a:lnSpc>
                <a:spcPct val="150000"/>
              </a:lnSpc>
            </a:pPr>
            <a:r>
              <a:rPr lang="vi-VN" sz="2400" dirty="0">
                <a:latin typeface="Arial" charset="0"/>
                <a:ea typeface="Arial" charset="0"/>
                <a:cs typeface="Arial" charset="0"/>
              </a:rPr>
              <a:t>Đề xuất chính sách nhân rộng công nghệ quản lý, xử lý </a:t>
            </a:r>
            <a:r>
              <a:rPr lang="vi-VN" sz="2400" dirty="0" smtClean="0">
                <a:latin typeface="Arial" charset="0"/>
                <a:ea typeface="Arial" charset="0"/>
                <a:cs typeface="Arial" charset="0"/>
              </a:rPr>
              <a:t>chất </a:t>
            </a:r>
            <a:r>
              <a:rPr lang="vi-VN" sz="2400" dirty="0">
                <a:latin typeface="Arial" charset="0"/>
                <a:ea typeface="Arial" charset="0"/>
                <a:cs typeface="Arial" charset="0"/>
              </a:rPr>
              <a:t>thải từ nuôi tôm thâm canh nước lợ ở cấp trung ương và cấp </a:t>
            </a:r>
            <a:r>
              <a:rPr lang="vi-VN" sz="2400" dirty="0" smtClean="0">
                <a:latin typeface="Arial" charset="0"/>
                <a:ea typeface="Arial" charset="0"/>
                <a:cs typeface="Arial" charset="0"/>
              </a:rPr>
              <a:t>tỉnh</a:t>
            </a:r>
            <a:endParaRPr lang="vi-VN" sz="2400" dirty="0">
              <a:latin typeface="Arial" charset="0"/>
              <a:ea typeface="Arial" charset="0"/>
              <a:cs typeface="Arial" charset="0"/>
            </a:endParaRPr>
          </a:p>
          <a:p>
            <a:pPr>
              <a:lnSpc>
                <a:spcPct val="150000"/>
              </a:lnSpc>
            </a:pPr>
            <a:endParaRPr lang="en-US" sz="2400" dirty="0">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5D3FEEAC-6021-184A-936A-D26E75467C87}" type="slidenum">
              <a:rPr lang="en-US" smtClean="0"/>
              <a:t>57</a:t>
            </a:fld>
            <a:endParaRPr lang="en-US"/>
          </a:p>
        </p:txBody>
      </p:sp>
    </p:spTree>
    <p:extLst>
      <p:ext uri="{BB962C8B-B14F-4D97-AF65-F5344CB8AC3E}">
        <p14:creationId xmlns:p14="http://schemas.microsoft.com/office/powerpoint/2010/main" val="647513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518" y="167903"/>
            <a:ext cx="8138832" cy="656850"/>
          </a:xfrm>
        </p:spPr>
        <p:txBody>
          <a:bodyPr>
            <a:normAutofit/>
          </a:bodyPr>
          <a:lstStyle/>
          <a:p>
            <a:pPr algn="ctr"/>
            <a:r>
              <a:rPr lang="en-US" sz="2800" b="1" dirty="0" err="1" smtClean="0">
                <a:latin typeface="Arial" charset="0"/>
                <a:ea typeface="Arial" charset="0"/>
                <a:cs typeface="Arial" charset="0"/>
              </a:rPr>
              <a:t>Nội</a:t>
            </a:r>
            <a:r>
              <a:rPr lang="en-US" sz="2800" b="1" dirty="0" smtClean="0">
                <a:latin typeface="Arial" charset="0"/>
                <a:ea typeface="Arial" charset="0"/>
                <a:cs typeface="Arial" charset="0"/>
              </a:rPr>
              <a:t> dung 3: </a:t>
            </a:r>
            <a:r>
              <a:rPr lang="en-US" sz="2800" b="1" dirty="0" err="1" smtClean="0">
                <a:latin typeface="Arial" charset="0"/>
                <a:ea typeface="Arial" charset="0"/>
                <a:cs typeface="Arial" charset="0"/>
              </a:rPr>
              <a:t>Phương</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pháp</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nghiên</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cứu</a:t>
            </a:r>
            <a:endParaRPr lang="en-US" sz="2800" b="1" dirty="0">
              <a:latin typeface="Arial" charset="0"/>
              <a:ea typeface="Arial" charset="0"/>
              <a:cs typeface="Arial" charset="0"/>
            </a:endParaRPr>
          </a:p>
        </p:txBody>
      </p:sp>
      <p:sp>
        <p:nvSpPr>
          <p:cNvPr id="3" name="Content Placeholder 2"/>
          <p:cNvSpPr>
            <a:spLocks noGrp="1"/>
          </p:cNvSpPr>
          <p:nvPr>
            <p:ph idx="1"/>
          </p:nvPr>
        </p:nvSpPr>
        <p:spPr>
          <a:xfrm>
            <a:off x="179293" y="1075765"/>
            <a:ext cx="8803341" cy="5101198"/>
          </a:xfrm>
        </p:spPr>
        <p:txBody>
          <a:bodyPr>
            <a:noAutofit/>
          </a:bodyPr>
          <a:lstStyle/>
          <a:p>
            <a:pPr marL="342900" indent="-342900">
              <a:lnSpc>
                <a:spcPct val="150000"/>
              </a:lnSpc>
              <a:buAutoNum type="arabicPeriod"/>
            </a:pPr>
            <a:r>
              <a:rPr lang="vi-VN" sz="2400" dirty="0">
                <a:latin typeface="Arial" charset="0"/>
                <a:ea typeface="Arial" charset="0"/>
                <a:cs typeface="Arial" charset="0"/>
              </a:rPr>
              <a:t>Phương pháp thu thập số liệu sơ </a:t>
            </a:r>
            <a:r>
              <a:rPr lang="vi-VN" sz="2400" dirty="0" smtClean="0">
                <a:latin typeface="Arial" charset="0"/>
                <a:ea typeface="Arial" charset="0"/>
                <a:cs typeface="Arial" charset="0"/>
              </a:rPr>
              <a:t>cấp</a:t>
            </a:r>
          </a:p>
          <a:p>
            <a:pPr marL="342900" indent="-342900">
              <a:lnSpc>
                <a:spcPct val="150000"/>
              </a:lnSpc>
              <a:buAutoNum type="arabicPeriod"/>
            </a:pPr>
            <a:r>
              <a:rPr lang="vi-VN" sz="2400" dirty="0" smtClean="0">
                <a:latin typeface="Arial" charset="0"/>
                <a:ea typeface="Arial" charset="0"/>
                <a:cs typeface="Arial" charset="0"/>
              </a:rPr>
              <a:t>Phương </a:t>
            </a:r>
            <a:r>
              <a:rPr lang="vi-VN" sz="2400" dirty="0">
                <a:latin typeface="Arial" charset="0"/>
                <a:ea typeface="Arial" charset="0"/>
                <a:cs typeface="Arial" charset="0"/>
              </a:rPr>
              <a:t>pháp thống kê mô tả và phân tích kinh </a:t>
            </a:r>
            <a:r>
              <a:rPr lang="vi-VN" sz="2400" dirty="0" smtClean="0">
                <a:latin typeface="Arial" charset="0"/>
                <a:ea typeface="Arial" charset="0"/>
                <a:cs typeface="Arial" charset="0"/>
              </a:rPr>
              <a:t>tế</a:t>
            </a:r>
          </a:p>
          <a:p>
            <a:pPr marL="342900" indent="-342900">
              <a:lnSpc>
                <a:spcPct val="150000"/>
              </a:lnSpc>
              <a:buAutoNum type="arabicPeriod"/>
            </a:pPr>
            <a:r>
              <a:rPr lang="vi-VN" sz="2400" dirty="0" smtClean="0">
                <a:latin typeface="Arial" charset="0"/>
                <a:ea typeface="Arial" charset="0"/>
                <a:cs typeface="Arial" charset="0"/>
              </a:rPr>
              <a:t>Phương </a:t>
            </a:r>
            <a:r>
              <a:rPr lang="vi-VN" sz="2400" dirty="0">
                <a:latin typeface="Arial" charset="0"/>
                <a:ea typeface="Arial" charset="0"/>
                <a:cs typeface="Arial" charset="0"/>
              </a:rPr>
              <a:t>pháp hội thảo, chuyên </a:t>
            </a:r>
            <a:r>
              <a:rPr lang="vi-VN" sz="2400" dirty="0" smtClean="0">
                <a:latin typeface="Arial" charset="0"/>
                <a:ea typeface="Arial" charset="0"/>
                <a:cs typeface="Arial" charset="0"/>
              </a:rPr>
              <a:t>gia</a:t>
            </a:r>
            <a:endParaRPr lang="en-US" sz="2400" dirty="0">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5D3FEEAC-6021-184A-936A-D26E75467C87}" type="slidenum">
              <a:rPr lang="en-US" smtClean="0"/>
              <a:t>58</a:t>
            </a:fld>
            <a:endParaRPr lang="en-US"/>
          </a:p>
        </p:txBody>
      </p:sp>
    </p:spTree>
    <p:extLst>
      <p:ext uri="{BB962C8B-B14F-4D97-AF65-F5344CB8AC3E}">
        <p14:creationId xmlns:p14="http://schemas.microsoft.com/office/powerpoint/2010/main" val="2113667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1612"/>
            <a:ext cx="9030475" cy="2711696"/>
          </a:xfrm>
        </p:spPr>
        <p:txBody>
          <a:bodyPr>
            <a:noAutofit/>
          </a:bodyPr>
          <a:lstStyle/>
          <a:p>
            <a:pPr marL="0" indent="0">
              <a:buNone/>
            </a:pPr>
            <a:r>
              <a:rPr lang="vi-VN" sz="2400" b="1" dirty="0" smtClean="0">
                <a:latin typeface="Arial" charset="0"/>
                <a:ea typeface="Arial" charset="0"/>
                <a:cs typeface="Arial" charset="0"/>
              </a:rPr>
              <a:t>Nội dung 3: Kết quả rà soát chính sách về quản lý và xử lý chất thải (nước thải và bùn thải) nuôi tôm của ngành thủy sản và các tỉnh thực hiện dự án</a:t>
            </a:r>
            <a:endParaRPr lang="vi-VN" sz="2400" dirty="0">
              <a:latin typeface="Arial" charset="0"/>
              <a:ea typeface="Arial" charset="0"/>
              <a:cs typeface="Arial" charset="0"/>
            </a:endParaRPr>
          </a:p>
          <a:p>
            <a:pPr marL="0" indent="0">
              <a:buNone/>
            </a:pPr>
            <a:r>
              <a:rPr lang="vi-VN" sz="2400" b="1" dirty="0" smtClean="0">
                <a:latin typeface="Arial" charset="0"/>
                <a:ea typeface="Arial" charset="0"/>
                <a:cs typeface="Arial" charset="0"/>
              </a:rPr>
              <a:t>Điểm mạnh</a:t>
            </a:r>
            <a:endParaRPr lang="vi-VN" sz="2400" dirty="0" smtClean="0">
              <a:latin typeface="Arial" charset="0"/>
              <a:ea typeface="Arial" charset="0"/>
              <a:cs typeface="Arial" charset="0"/>
            </a:endParaRPr>
          </a:p>
          <a:p>
            <a:pPr marL="0" indent="0">
              <a:buNone/>
            </a:pPr>
            <a:r>
              <a:rPr lang="vi-VN" sz="2400" dirty="0" smtClean="0">
                <a:latin typeface="Arial" charset="0"/>
                <a:ea typeface="Arial" charset="0"/>
                <a:cs typeface="Arial" charset="0"/>
              </a:rPr>
              <a:t>Quản </a:t>
            </a:r>
            <a:r>
              <a:rPr lang="vi-VN" sz="2400" dirty="0">
                <a:latin typeface="Arial" charset="0"/>
                <a:ea typeface="Arial" charset="0"/>
                <a:cs typeface="Arial" charset="0"/>
              </a:rPr>
              <a:t>lý môi trường </a:t>
            </a:r>
            <a:r>
              <a:rPr lang="vi-VN" sz="2400" dirty="0" smtClean="0">
                <a:latin typeface="Arial" charset="0"/>
                <a:ea typeface="Arial" charset="0"/>
                <a:cs typeface="Arial" charset="0"/>
              </a:rPr>
              <a:t>do hoạt động nuôi </a:t>
            </a:r>
            <a:r>
              <a:rPr lang="vi-VN" sz="2400" dirty="0">
                <a:latin typeface="Arial" charset="0"/>
                <a:ea typeface="Arial" charset="0"/>
                <a:cs typeface="Arial" charset="0"/>
              </a:rPr>
              <a:t>tôm </a:t>
            </a:r>
            <a:r>
              <a:rPr lang="vi-VN" sz="2400" dirty="0" smtClean="0">
                <a:latin typeface="Arial" charset="0"/>
                <a:ea typeface="Arial" charset="0"/>
                <a:cs typeface="Arial" charset="0"/>
              </a:rPr>
              <a:t>gây ra được </a:t>
            </a:r>
            <a:r>
              <a:rPr lang="vi-VN" sz="2400" dirty="0">
                <a:latin typeface="Arial" charset="0"/>
                <a:ea typeface="Arial" charset="0"/>
                <a:cs typeface="Arial" charset="0"/>
              </a:rPr>
              <a:t>lồng ghép trong các văn bản về công tác quản lý môi trường chung ban hành bởi </a:t>
            </a:r>
            <a:r>
              <a:rPr lang="vi-VN" sz="2400" dirty="0" smtClean="0">
                <a:latin typeface="Arial" charset="0"/>
                <a:ea typeface="Arial" charset="0"/>
                <a:cs typeface="Arial" charset="0"/>
              </a:rPr>
              <a:t>Chính </a:t>
            </a:r>
            <a:r>
              <a:rPr lang="vi-VN" sz="2400" dirty="0">
                <a:latin typeface="Arial" charset="0"/>
                <a:ea typeface="Arial" charset="0"/>
                <a:cs typeface="Arial" charset="0"/>
              </a:rPr>
              <a:t>phủ, Bộ TN&amp;MT, Bộ NN&amp;PTNT và tại các địa phương. </a:t>
            </a:r>
            <a:endParaRPr lang="vi-VN" sz="2400" dirty="0" smtClean="0">
              <a:latin typeface="Arial" charset="0"/>
              <a:ea typeface="Arial" charset="0"/>
              <a:cs typeface="Arial" charset="0"/>
            </a:endParaRPr>
          </a:p>
          <a:p>
            <a:pPr marL="0" indent="0">
              <a:buNone/>
            </a:pPr>
            <a:r>
              <a:rPr lang="vi-VN" sz="2400" b="1" dirty="0">
                <a:latin typeface="Arial" charset="0"/>
                <a:ea typeface="Arial" charset="0"/>
                <a:cs typeface="Arial" charset="0"/>
              </a:rPr>
              <a:t>Các tồn tại, thách thức</a:t>
            </a:r>
            <a:endParaRPr lang="vi-VN" sz="2400" dirty="0">
              <a:latin typeface="Arial" charset="0"/>
              <a:ea typeface="Arial" charset="0"/>
              <a:cs typeface="Arial" charset="0"/>
            </a:endParaRPr>
          </a:p>
          <a:p>
            <a:pPr lvl="0"/>
            <a:r>
              <a:rPr lang="vi-VN" sz="2400" dirty="0">
                <a:latin typeface="Arial" charset="0"/>
                <a:ea typeface="Arial" charset="0"/>
                <a:cs typeface="Arial" charset="0"/>
              </a:rPr>
              <a:t>Hầu  hết  các  cơ  sở  nuôi  tôm  lớn có  lượng  nước  thải  trên  10.000  m3 /ngày đêm chưa thực hiện thủ tục xin cấp phép xả nước thải vào nguồn nước  theo  quy  định  của  Luật  Tài  nguyên nước năm 2012. </a:t>
            </a:r>
          </a:p>
          <a:p>
            <a:pPr lvl="0"/>
            <a:r>
              <a:rPr lang="vi-VN" sz="2400" dirty="0">
                <a:latin typeface="Arial" charset="0"/>
                <a:ea typeface="Arial" charset="0"/>
                <a:cs typeface="Arial" charset="0"/>
              </a:rPr>
              <a:t>Quy định về sử dụng hóa chất, kháng sinh trong nuôi tôm chưa được nhiều cơ sở nuôi tôm thực hiện 1 cách đầy đủ</a:t>
            </a:r>
          </a:p>
          <a:p>
            <a:r>
              <a:rPr lang="vi-VN" sz="2400" dirty="0">
                <a:latin typeface="Arial" charset="0"/>
                <a:ea typeface="Arial" charset="0"/>
                <a:cs typeface="Arial" charset="0"/>
              </a:rPr>
              <a:t>Do lợi nhuận cao, tình trạng nuôi tôm thâm canh tự phát không theo quy hoạch tại một số địa </a:t>
            </a:r>
            <a:r>
              <a:rPr lang="vi-VN" sz="2400" dirty="0" smtClean="0">
                <a:latin typeface="Arial" charset="0"/>
                <a:ea typeface="Arial" charset="0"/>
                <a:cs typeface="Arial" charset="0"/>
              </a:rPr>
              <a:t>phương</a:t>
            </a:r>
            <a:endParaRPr lang="vi-VN" sz="2400" dirty="0">
              <a:latin typeface="Arial" charset="0"/>
              <a:ea typeface="Arial" charset="0"/>
              <a:cs typeface="Arial" charset="0"/>
            </a:endParaRPr>
          </a:p>
          <a:p>
            <a:pPr marL="0" indent="0">
              <a:buNone/>
            </a:pPr>
            <a:endParaRPr lang="vi-VN" sz="2400" b="1" dirty="0">
              <a:latin typeface="Arial" charset="0"/>
              <a:ea typeface="Arial" charset="0"/>
              <a:cs typeface="Arial" charset="0"/>
            </a:endParaRPr>
          </a:p>
          <a:p>
            <a:pPr marL="0" indent="0">
              <a:buNone/>
            </a:pPr>
            <a:endParaRPr lang="vi-VN" sz="2400" b="1" dirty="0">
              <a:latin typeface="Arial" charset="0"/>
              <a:ea typeface="Arial" charset="0"/>
              <a:cs typeface="Arial" charset="0"/>
            </a:endParaRPr>
          </a:p>
          <a:p>
            <a:pPr marL="0" indent="0">
              <a:buNone/>
            </a:pPr>
            <a:endParaRPr lang="vi-VN" sz="2400" b="1" dirty="0">
              <a:latin typeface="Arial" charset="0"/>
              <a:ea typeface="Arial" charset="0"/>
              <a:cs typeface="Arial" charset="0"/>
            </a:endParaRPr>
          </a:p>
        </p:txBody>
      </p:sp>
    </p:spTree>
    <p:extLst>
      <p:ext uri="{BB962C8B-B14F-4D97-AF65-F5344CB8AC3E}">
        <p14:creationId xmlns:p14="http://schemas.microsoft.com/office/powerpoint/2010/main" val="1652433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74916"/>
            <a:ext cx="7886700" cy="516617"/>
          </a:xfrm>
        </p:spPr>
        <p:txBody>
          <a:bodyPr>
            <a:normAutofit/>
          </a:bodyPr>
          <a:lstStyle/>
          <a:p>
            <a:pPr algn="ctr"/>
            <a:r>
              <a:rPr lang="en-US" sz="2800" b="1" dirty="0" err="1" smtClean="0">
                <a:latin typeface="Arial" charset="0"/>
                <a:ea typeface="Arial" charset="0"/>
                <a:cs typeface="Arial" charset="0"/>
              </a:rPr>
              <a:t>Nội</a:t>
            </a:r>
            <a:r>
              <a:rPr lang="en-US" sz="2800" b="1" dirty="0" smtClean="0">
                <a:latin typeface="Arial" charset="0"/>
                <a:ea typeface="Arial" charset="0"/>
                <a:cs typeface="Arial" charset="0"/>
              </a:rPr>
              <a:t> dung 1: </a:t>
            </a:r>
            <a:r>
              <a:rPr lang="en-US" sz="2800" b="1" dirty="0" err="1" smtClean="0">
                <a:latin typeface="Arial" charset="0"/>
                <a:ea typeface="Arial" charset="0"/>
                <a:cs typeface="Arial" charset="0"/>
              </a:rPr>
              <a:t>Phương</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pháp</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nghiên</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cứu</a:t>
            </a:r>
            <a:endParaRPr lang="en-US" sz="2800" b="1" dirty="0">
              <a:latin typeface="Arial" charset="0"/>
              <a:ea typeface="Arial" charset="0"/>
              <a:cs typeface="Arial" charset="0"/>
            </a:endParaRPr>
          </a:p>
        </p:txBody>
      </p:sp>
      <p:sp>
        <p:nvSpPr>
          <p:cNvPr id="3" name="Content Placeholder 2"/>
          <p:cNvSpPr>
            <a:spLocks noGrp="1"/>
          </p:cNvSpPr>
          <p:nvPr>
            <p:ph idx="1"/>
          </p:nvPr>
        </p:nvSpPr>
        <p:spPr>
          <a:xfrm>
            <a:off x="0" y="2133599"/>
            <a:ext cx="9013370" cy="5529943"/>
          </a:xfrm>
        </p:spPr>
        <p:txBody>
          <a:bodyPr>
            <a:normAutofit/>
          </a:bodyPr>
          <a:lstStyle/>
          <a:p>
            <a:pPr lvl="1" algn="just">
              <a:lnSpc>
                <a:spcPct val="150000"/>
              </a:lnSpc>
              <a:buFontTx/>
              <a:buChar char="-"/>
            </a:pPr>
            <a:r>
              <a:rPr lang="af-ZA" sz="2400" dirty="0" err="1" smtClean="0">
                <a:latin typeface="Arial" charset="0"/>
                <a:ea typeface="Arial" charset="0"/>
                <a:cs typeface="Arial" charset="0"/>
              </a:rPr>
              <a:t>Tổng</a:t>
            </a:r>
            <a:r>
              <a:rPr lang="af-ZA" sz="2400" dirty="0" smtClean="0">
                <a:latin typeface="Arial" charset="0"/>
                <a:ea typeface="Arial" charset="0"/>
                <a:cs typeface="Arial" charset="0"/>
              </a:rPr>
              <a:t> </a:t>
            </a:r>
            <a:r>
              <a:rPr lang="af-ZA" sz="2400" dirty="0" err="1">
                <a:latin typeface="Arial" charset="0"/>
                <a:ea typeface="Arial" charset="0"/>
                <a:cs typeface="Arial" charset="0"/>
              </a:rPr>
              <a:t>quan</a:t>
            </a:r>
            <a:r>
              <a:rPr lang="af-ZA" sz="2400" dirty="0">
                <a:latin typeface="Arial" charset="0"/>
                <a:ea typeface="Arial" charset="0"/>
                <a:cs typeface="Arial" charset="0"/>
              </a:rPr>
              <a:t> </a:t>
            </a:r>
            <a:r>
              <a:rPr lang="af-ZA" sz="2400" dirty="0" err="1">
                <a:latin typeface="Arial" charset="0"/>
                <a:ea typeface="Arial" charset="0"/>
                <a:cs typeface="Arial" charset="0"/>
              </a:rPr>
              <a:t>tài</a:t>
            </a:r>
            <a:r>
              <a:rPr lang="af-ZA" sz="2400" dirty="0">
                <a:latin typeface="Arial" charset="0"/>
                <a:ea typeface="Arial" charset="0"/>
                <a:cs typeface="Arial" charset="0"/>
              </a:rPr>
              <a:t> </a:t>
            </a:r>
            <a:r>
              <a:rPr lang="af-ZA" sz="2400" dirty="0" err="1">
                <a:latin typeface="Arial" charset="0"/>
                <a:ea typeface="Arial" charset="0"/>
                <a:cs typeface="Arial" charset="0"/>
              </a:rPr>
              <a:t>liệu</a:t>
            </a:r>
            <a:r>
              <a:rPr lang="af-ZA" sz="2400" dirty="0">
                <a:latin typeface="Arial" charset="0"/>
                <a:ea typeface="Arial" charset="0"/>
                <a:cs typeface="Arial" charset="0"/>
              </a:rPr>
              <a:t> </a:t>
            </a:r>
            <a:r>
              <a:rPr lang="af-ZA" sz="2400" dirty="0" err="1">
                <a:latin typeface="Arial" charset="0"/>
                <a:ea typeface="Arial" charset="0"/>
                <a:cs typeface="Arial" charset="0"/>
              </a:rPr>
              <a:t>trong</a:t>
            </a:r>
            <a:r>
              <a:rPr lang="af-ZA" sz="2400" dirty="0">
                <a:latin typeface="Arial" charset="0"/>
                <a:ea typeface="Arial" charset="0"/>
                <a:cs typeface="Arial" charset="0"/>
              </a:rPr>
              <a:t> </a:t>
            </a:r>
            <a:r>
              <a:rPr lang="af-ZA" sz="2400" dirty="0" err="1">
                <a:latin typeface="Arial" charset="0"/>
                <a:ea typeface="Arial" charset="0"/>
                <a:cs typeface="Arial" charset="0"/>
              </a:rPr>
              <a:t>nước</a:t>
            </a:r>
            <a:r>
              <a:rPr lang="af-ZA" sz="2400" dirty="0">
                <a:latin typeface="Arial" charset="0"/>
                <a:ea typeface="Arial" charset="0"/>
                <a:cs typeface="Arial" charset="0"/>
              </a:rPr>
              <a:t> </a:t>
            </a:r>
            <a:r>
              <a:rPr lang="af-ZA" sz="2400" dirty="0" err="1">
                <a:latin typeface="Arial" charset="0"/>
                <a:ea typeface="Arial" charset="0"/>
                <a:cs typeface="Arial" charset="0"/>
              </a:rPr>
              <a:t>và</a:t>
            </a:r>
            <a:r>
              <a:rPr lang="af-ZA" sz="2400" dirty="0">
                <a:latin typeface="Arial" charset="0"/>
                <a:ea typeface="Arial" charset="0"/>
                <a:cs typeface="Arial" charset="0"/>
              </a:rPr>
              <a:t> </a:t>
            </a:r>
            <a:r>
              <a:rPr lang="af-ZA" sz="2400" dirty="0" err="1">
                <a:latin typeface="Arial" charset="0"/>
                <a:ea typeface="Arial" charset="0"/>
                <a:cs typeface="Arial" charset="0"/>
              </a:rPr>
              <a:t>quốc</a:t>
            </a:r>
            <a:r>
              <a:rPr lang="af-ZA" sz="2400" dirty="0">
                <a:latin typeface="Arial" charset="0"/>
                <a:ea typeface="Arial" charset="0"/>
                <a:cs typeface="Arial" charset="0"/>
              </a:rPr>
              <a:t> </a:t>
            </a:r>
            <a:r>
              <a:rPr lang="af-ZA" sz="2400" dirty="0" err="1" smtClean="0">
                <a:latin typeface="Arial" charset="0"/>
                <a:ea typeface="Arial" charset="0"/>
                <a:cs typeface="Arial" charset="0"/>
              </a:rPr>
              <a:t>tế</a:t>
            </a:r>
            <a:endParaRPr lang="af-ZA" dirty="0">
              <a:latin typeface="Arial" charset="0"/>
              <a:ea typeface="Arial" charset="0"/>
              <a:cs typeface="Arial" charset="0"/>
            </a:endParaRPr>
          </a:p>
          <a:p>
            <a:pPr lvl="1" algn="just">
              <a:lnSpc>
                <a:spcPct val="150000"/>
              </a:lnSpc>
              <a:buFontTx/>
              <a:buChar char="-"/>
            </a:pPr>
            <a:r>
              <a:rPr lang="af-ZA" dirty="0" err="1" smtClean="0">
                <a:latin typeface="Arial" charset="0"/>
                <a:ea typeface="Arial" charset="0"/>
                <a:cs typeface="Arial" charset="0"/>
              </a:rPr>
              <a:t>Khảo</a:t>
            </a:r>
            <a:r>
              <a:rPr lang="af-ZA" dirty="0" smtClean="0">
                <a:latin typeface="Arial" charset="0"/>
                <a:ea typeface="Arial" charset="0"/>
                <a:cs typeface="Arial" charset="0"/>
              </a:rPr>
              <a:t> </a:t>
            </a:r>
            <a:r>
              <a:rPr lang="af-ZA" dirty="0" err="1" smtClean="0">
                <a:latin typeface="Arial" charset="0"/>
                <a:ea typeface="Arial" charset="0"/>
                <a:cs typeface="Arial" charset="0"/>
              </a:rPr>
              <a:t>sát</a:t>
            </a:r>
            <a:r>
              <a:rPr lang="af-ZA" dirty="0" smtClean="0">
                <a:latin typeface="Arial" charset="0"/>
                <a:ea typeface="Arial" charset="0"/>
                <a:cs typeface="Arial" charset="0"/>
              </a:rPr>
              <a:t>, </a:t>
            </a:r>
            <a:r>
              <a:rPr lang="af-ZA" dirty="0" err="1" smtClean="0">
                <a:latin typeface="Arial" charset="0"/>
                <a:ea typeface="Arial" charset="0"/>
                <a:cs typeface="Arial" charset="0"/>
              </a:rPr>
              <a:t>điều</a:t>
            </a:r>
            <a:r>
              <a:rPr lang="af-ZA" dirty="0" smtClean="0">
                <a:latin typeface="Arial" charset="0"/>
                <a:ea typeface="Arial" charset="0"/>
                <a:cs typeface="Arial" charset="0"/>
              </a:rPr>
              <a:t> </a:t>
            </a:r>
            <a:r>
              <a:rPr lang="af-ZA" dirty="0" err="1" smtClean="0">
                <a:latin typeface="Arial" charset="0"/>
                <a:ea typeface="Arial" charset="0"/>
                <a:cs typeface="Arial" charset="0"/>
              </a:rPr>
              <a:t>tra</a:t>
            </a:r>
            <a:r>
              <a:rPr lang="af-ZA" dirty="0" smtClean="0">
                <a:latin typeface="Arial" charset="0"/>
                <a:ea typeface="Arial" charset="0"/>
                <a:cs typeface="Arial" charset="0"/>
              </a:rPr>
              <a:t> </a:t>
            </a:r>
            <a:r>
              <a:rPr lang="af-ZA" dirty="0" err="1" smtClean="0">
                <a:latin typeface="Arial" charset="0"/>
                <a:ea typeface="Arial" charset="0"/>
                <a:cs typeface="Arial" charset="0"/>
              </a:rPr>
              <a:t>bằng</a:t>
            </a:r>
            <a:r>
              <a:rPr lang="af-ZA" dirty="0" smtClean="0">
                <a:latin typeface="Arial" charset="0"/>
                <a:ea typeface="Arial" charset="0"/>
                <a:cs typeface="Arial" charset="0"/>
              </a:rPr>
              <a:t> </a:t>
            </a:r>
            <a:r>
              <a:rPr lang="af-ZA" dirty="0" err="1" smtClean="0">
                <a:latin typeface="Arial" charset="0"/>
                <a:ea typeface="Arial" charset="0"/>
                <a:cs typeface="Arial" charset="0"/>
              </a:rPr>
              <a:t>bộ</a:t>
            </a:r>
            <a:r>
              <a:rPr lang="af-ZA" dirty="0" smtClean="0">
                <a:latin typeface="Arial" charset="0"/>
                <a:ea typeface="Arial" charset="0"/>
                <a:cs typeface="Arial" charset="0"/>
              </a:rPr>
              <a:t> </a:t>
            </a:r>
            <a:r>
              <a:rPr lang="af-ZA" dirty="0" err="1" smtClean="0">
                <a:latin typeface="Arial" charset="0"/>
                <a:ea typeface="Arial" charset="0"/>
                <a:cs typeface="Arial" charset="0"/>
              </a:rPr>
              <a:t>câu</a:t>
            </a:r>
            <a:r>
              <a:rPr lang="af-ZA" dirty="0" smtClean="0">
                <a:latin typeface="Arial" charset="0"/>
                <a:ea typeface="Arial" charset="0"/>
                <a:cs typeface="Arial" charset="0"/>
              </a:rPr>
              <a:t> </a:t>
            </a:r>
            <a:r>
              <a:rPr lang="af-ZA" dirty="0" err="1" smtClean="0">
                <a:latin typeface="Arial" charset="0"/>
                <a:ea typeface="Arial" charset="0"/>
                <a:cs typeface="Arial" charset="0"/>
              </a:rPr>
              <a:t>hỏi</a:t>
            </a:r>
            <a:r>
              <a:rPr lang="af-ZA" dirty="0">
                <a:latin typeface="Arial" charset="0"/>
                <a:ea typeface="Arial" charset="0"/>
                <a:cs typeface="Arial" charset="0"/>
              </a:rPr>
              <a:t> </a:t>
            </a:r>
            <a:r>
              <a:rPr lang="af-ZA" dirty="0" err="1" smtClean="0">
                <a:latin typeface="Arial" charset="0"/>
                <a:ea typeface="Arial" charset="0"/>
                <a:cs typeface="Arial" charset="0"/>
              </a:rPr>
              <a:t>tại</a:t>
            </a:r>
            <a:r>
              <a:rPr lang="af-ZA" sz="2400" dirty="0" smtClean="0">
                <a:latin typeface="Arial" charset="0"/>
                <a:ea typeface="Arial" charset="0"/>
                <a:cs typeface="Arial" charset="0"/>
              </a:rPr>
              <a:t> 180 </a:t>
            </a:r>
            <a:r>
              <a:rPr lang="af-ZA" sz="2400" dirty="0" err="1" smtClean="0">
                <a:latin typeface="Arial" charset="0"/>
                <a:ea typeface="Arial" charset="0"/>
                <a:cs typeface="Arial" charset="0"/>
              </a:rPr>
              <a:t>cơ</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sở</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nuôi</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tôm</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về</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hiện</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trạng</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công</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nghệ</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xử</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lý</a:t>
            </a:r>
            <a:r>
              <a:rPr lang="af-ZA" sz="2400" dirty="0" smtClean="0">
                <a:latin typeface="Arial" charset="0"/>
                <a:ea typeface="Arial" charset="0"/>
                <a:cs typeface="Arial" charset="0"/>
              </a:rPr>
              <a:t> </a:t>
            </a:r>
            <a:r>
              <a:rPr lang="af-ZA" dirty="0" err="1" smtClean="0">
                <a:latin typeface="Arial" charset="0"/>
                <a:ea typeface="Arial" charset="0"/>
                <a:cs typeface="Arial" charset="0"/>
              </a:rPr>
              <a:t>chất</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thải</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ở</a:t>
            </a:r>
            <a:r>
              <a:rPr lang="af-ZA" sz="2400" dirty="0" smtClean="0">
                <a:latin typeface="Arial" charset="0"/>
                <a:ea typeface="Arial" charset="0"/>
                <a:cs typeface="Arial" charset="0"/>
              </a:rPr>
              <a:t> 6 </a:t>
            </a:r>
            <a:r>
              <a:rPr lang="af-ZA" sz="2400" dirty="0" err="1" smtClean="0">
                <a:latin typeface="Arial" charset="0"/>
                <a:ea typeface="Arial" charset="0"/>
                <a:cs typeface="Arial" charset="0"/>
              </a:rPr>
              <a:t>tỉnh</a:t>
            </a:r>
            <a:r>
              <a:rPr lang="af-ZA" sz="2400" dirty="0" smtClean="0">
                <a:latin typeface="Arial" charset="0"/>
                <a:ea typeface="Arial" charset="0"/>
                <a:cs typeface="Arial" charset="0"/>
              </a:rPr>
              <a:t> (</a:t>
            </a:r>
            <a:r>
              <a:rPr lang="en-US" dirty="0" smtClean="0">
                <a:latin typeface="Arial" charset="0"/>
                <a:ea typeface="Arial" charset="0"/>
                <a:cs typeface="Arial" charset="0"/>
              </a:rPr>
              <a:t>Nam </a:t>
            </a:r>
            <a:r>
              <a:rPr lang="en-US" dirty="0" err="1">
                <a:latin typeface="Arial" charset="0"/>
                <a:ea typeface="Arial" charset="0"/>
                <a:cs typeface="Arial" charset="0"/>
              </a:rPr>
              <a:t>Định</a:t>
            </a:r>
            <a:r>
              <a:rPr lang="en-US" dirty="0">
                <a:latin typeface="Arial" charset="0"/>
                <a:ea typeface="Arial" charset="0"/>
                <a:cs typeface="Arial" charset="0"/>
              </a:rPr>
              <a:t>, </a:t>
            </a:r>
            <a:r>
              <a:rPr lang="en-US" dirty="0" err="1">
                <a:latin typeface="Arial" charset="0"/>
                <a:ea typeface="Arial" charset="0"/>
                <a:cs typeface="Arial" charset="0"/>
              </a:rPr>
              <a:t>Hà</a:t>
            </a:r>
            <a:r>
              <a:rPr lang="en-US" dirty="0">
                <a:latin typeface="Arial" charset="0"/>
                <a:ea typeface="Arial" charset="0"/>
                <a:cs typeface="Arial" charset="0"/>
              </a:rPr>
              <a:t> </a:t>
            </a:r>
            <a:r>
              <a:rPr lang="en-US" dirty="0" err="1">
                <a:latin typeface="Arial" charset="0"/>
                <a:ea typeface="Arial" charset="0"/>
                <a:cs typeface="Arial" charset="0"/>
              </a:rPr>
              <a:t>Tĩnh</a:t>
            </a:r>
            <a:r>
              <a:rPr lang="en-US" dirty="0">
                <a:latin typeface="Arial" charset="0"/>
                <a:ea typeface="Arial" charset="0"/>
                <a:cs typeface="Arial" charset="0"/>
              </a:rPr>
              <a:t>, </a:t>
            </a:r>
            <a:r>
              <a:rPr lang="en-US" dirty="0" err="1">
                <a:latin typeface="Arial" charset="0"/>
                <a:ea typeface="Arial" charset="0"/>
                <a:cs typeface="Arial" charset="0"/>
              </a:rPr>
              <a:t>Bình</a:t>
            </a:r>
            <a:r>
              <a:rPr lang="en-US" dirty="0">
                <a:latin typeface="Arial" charset="0"/>
                <a:ea typeface="Arial" charset="0"/>
                <a:cs typeface="Arial" charset="0"/>
              </a:rPr>
              <a:t> </a:t>
            </a:r>
            <a:r>
              <a:rPr lang="en-US" dirty="0" err="1">
                <a:latin typeface="Arial" charset="0"/>
                <a:ea typeface="Arial" charset="0"/>
                <a:cs typeface="Arial" charset="0"/>
              </a:rPr>
              <a:t>Định</a:t>
            </a:r>
            <a:r>
              <a:rPr lang="en-US" dirty="0">
                <a:latin typeface="Arial" charset="0"/>
                <a:ea typeface="Arial" charset="0"/>
                <a:cs typeface="Arial" charset="0"/>
              </a:rPr>
              <a:t>, </a:t>
            </a:r>
            <a:r>
              <a:rPr lang="en-US" dirty="0" err="1">
                <a:latin typeface="Arial" charset="0"/>
                <a:ea typeface="Arial" charset="0"/>
                <a:cs typeface="Arial" charset="0"/>
              </a:rPr>
              <a:t>Bến</a:t>
            </a:r>
            <a:r>
              <a:rPr lang="en-US" dirty="0">
                <a:latin typeface="Arial" charset="0"/>
                <a:ea typeface="Arial" charset="0"/>
                <a:cs typeface="Arial" charset="0"/>
              </a:rPr>
              <a:t> Tre, </a:t>
            </a:r>
            <a:r>
              <a:rPr lang="en-US" dirty="0" err="1">
                <a:latin typeface="Arial" charset="0"/>
                <a:ea typeface="Arial" charset="0"/>
                <a:cs typeface="Arial" charset="0"/>
              </a:rPr>
              <a:t>Sóc</a:t>
            </a:r>
            <a:r>
              <a:rPr lang="en-US" dirty="0">
                <a:latin typeface="Arial" charset="0"/>
                <a:ea typeface="Arial" charset="0"/>
                <a:cs typeface="Arial" charset="0"/>
              </a:rPr>
              <a:t> </a:t>
            </a:r>
            <a:r>
              <a:rPr lang="en-US" dirty="0" err="1">
                <a:latin typeface="Arial" charset="0"/>
                <a:ea typeface="Arial" charset="0"/>
                <a:cs typeface="Arial" charset="0"/>
              </a:rPr>
              <a:t>Trăng</a:t>
            </a:r>
            <a:r>
              <a:rPr lang="en-US" dirty="0">
                <a:latin typeface="Arial" charset="0"/>
                <a:ea typeface="Arial" charset="0"/>
                <a:cs typeface="Arial" charset="0"/>
              </a:rPr>
              <a:t>, </a:t>
            </a:r>
            <a:r>
              <a:rPr lang="en-US" dirty="0" err="1">
                <a:latin typeface="Arial" charset="0"/>
                <a:ea typeface="Arial" charset="0"/>
                <a:cs typeface="Arial" charset="0"/>
              </a:rPr>
              <a:t>Tiền</a:t>
            </a:r>
            <a:r>
              <a:rPr lang="en-US" dirty="0">
                <a:latin typeface="Arial" charset="0"/>
                <a:ea typeface="Arial" charset="0"/>
                <a:cs typeface="Arial" charset="0"/>
              </a:rPr>
              <a:t> </a:t>
            </a:r>
            <a:r>
              <a:rPr lang="en-US" dirty="0" err="1" smtClean="0">
                <a:latin typeface="Arial" charset="0"/>
                <a:ea typeface="Arial" charset="0"/>
                <a:cs typeface="Arial" charset="0"/>
              </a:rPr>
              <a:t>Giang</a:t>
            </a:r>
            <a:r>
              <a:rPr lang="en-US" dirty="0" smtClean="0">
                <a:latin typeface="Arial" charset="0"/>
                <a:ea typeface="Arial" charset="0"/>
                <a:cs typeface="Arial" charset="0"/>
              </a:rPr>
              <a:t>)</a:t>
            </a:r>
            <a:endParaRPr lang="en-US" dirty="0">
              <a:latin typeface="Arial" charset="0"/>
              <a:ea typeface="Arial" charset="0"/>
              <a:cs typeface="Arial" charset="0"/>
            </a:endParaRPr>
          </a:p>
          <a:p>
            <a:pPr lvl="1" algn="just">
              <a:lnSpc>
                <a:spcPct val="150000"/>
              </a:lnSpc>
              <a:buFontTx/>
              <a:buChar char="-"/>
            </a:pPr>
            <a:r>
              <a:rPr lang="af-ZA" sz="2400" dirty="0" err="1" smtClean="0">
                <a:latin typeface="Arial" charset="0"/>
                <a:ea typeface="Arial" charset="0"/>
                <a:cs typeface="Arial" charset="0"/>
              </a:rPr>
              <a:t>Đề</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xuất</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công</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nghệ</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phù</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hợp</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về</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giảm</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chất</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thải</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và</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xử</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lý</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bùn</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thải</a:t>
            </a:r>
            <a:endParaRPr lang="en-US" sz="2400" dirty="0">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5D3FEEAC-6021-184A-936A-D26E75467C87}" type="slidenum">
              <a:rPr lang="en-US" smtClean="0"/>
              <a:t>6</a:t>
            </a:fld>
            <a:endParaRPr lang="en-US"/>
          </a:p>
        </p:txBody>
      </p:sp>
    </p:spTree>
    <p:extLst>
      <p:ext uri="{BB962C8B-B14F-4D97-AF65-F5344CB8AC3E}">
        <p14:creationId xmlns:p14="http://schemas.microsoft.com/office/powerpoint/2010/main" val="10905747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582019655"/>
              </p:ext>
            </p:extLst>
          </p:nvPr>
        </p:nvGraphicFramePr>
        <p:xfrm>
          <a:off x="0" y="1418138"/>
          <a:ext cx="9143999" cy="5526900"/>
        </p:xfrm>
        <a:graphic>
          <a:graphicData uri="http://schemas.openxmlformats.org/drawingml/2006/table">
            <a:tbl>
              <a:tblPr firstRow="1" firstCol="1" bandRow="1">
                <a:tableStyleId>{69012ECD-51FC-41F1-AA8D-1B2483CD663E}</a:tableStyleId>
              </a:tblPr>
              <a:tblGrid>
                <a:gridCol w="582706">
                  <a:extLst>
                    <a:ext uri="{9D8B030D-6E8A-4147-A177-3AD203B41FA5}">
                      <a16:colId xmlns="" xmlns:a16="http://schemas.microsoft.com/office/drawing/2014/main" val="20000"/>
                    </a:ext>
                  </a:extLst>
                </a:gridCol>
                <a:gridCol w="1703294">
                  <a:extLst>
                    <a:ext uri="{9D8B030D-6E8A-4147-A177-3AD203B41FA5}">
                      <a16:colId xmlns="" xmlns:a16="http://schemas.microsoft.com/office/drawing/2014/main" val="20001"/>
                    </a:ext>
                  </a:extLst>
                </a:gridCol>
                <a:gridCol w="1165860">
                  <a:extLst>
                    <a:ext uri="{9D8B030D-6E8A-4147-A177-3AD203B41FA5}">
                      <a16:colId xmlns="" xmlns:a16="http://schemas.microsoft.com/office/drawing/2014/main" val="20002"/>
                    </a:ext>
                  </a:extLst>
                </a:gridCol>
                <a:gridCol w="1325880">
                  <a:extLst>
                    <a:ext uri="{9D8B030D-6E8A-4147-A177-3AD203B41FA5}">
                      <a16:colId xmlns="" xmlns:a16="http://schemas.microsoft.com/office/drawing/2014/main" val="20003"/>
                    </a:ext>
                  </a:extLst>
                </a:gridCol>
                <a:gridCol w="1554480">
                  <a:extLst>
                    <a:ext uri="{9D8B030D-6E8A-4147-A177-3AD203B41FA5}">
                      <a16:colId xmlns="" xmlns:a16="http://schemas.microsoft.com/office/drawing/2014/main" val="20004"/>
                    </a:ext>
                  </a:extLst>
                </a:gridCol>
                <a:gridCol w="1440180">
                  <a:extLst>
                    <a:ext uri="{9D8B030D-6E8A-4147-A177-3AD203B41FA5}">
                      <a16:colId xmlns="" xmlns:a16="http://schemas.microsoft.com/office/drawing/2014/main" val="20005"/>
                    </a:ext>
                  </a:extLst>
                </a:gridCol>
                <a:gridCol w="1371599">
                  <a:extLst>
                    <a:ext uri="{9D8B030D-6E8A-4147-A177-3AD203B41FA5}">
                      <a16:colId xmlns="" xmlns:a16="http://schemas.microsoft.com/office/drawing/2014/main" val="20006"/>
                    </a:ext>
                  </a:extLst>
                </a:gridCol>
              </a:tblGrid>
              <a:tr h="883890">
                <a:tc>
                  <a:txBody>
                    <a:bodyPr/>
                    <a:lstStyle/>
                    <a:p>
                      <a:pPr algn="ctr">
                        <a:lnSpc>
                          <a:spcPct val="115000"/>
                        </a:lnSpc>
                        <a:spcAft>
                          <a:spcPts val="500"/>
                        </a:spcAft>
                      </a:pPr>
                      <a:r>
                        <a:rPr lang="en-US" sz="2000" dirty="0">
                          <a:effectLst/>
                          <a:latin typeface="Arial" charset="0"/>
                          <a:ea typeface="Arial" charset="0"/>
                          <a:cs typeface="Arial" charset="0"/>
                        </a:rPr>
                        <a:t>TT</a:t>
                      </a:r>
                      <a:endParaRPr lang="vi-VN" sz="2000" dirty="0">
                        <a:effectLst/>
                        <a:latin typeface="Arial" charset="0"/>
                        <a:ea typeface="Arial" charset="0"/>
                        <a:cs typeface="Arial" charset="0"/>
                      </a:endParaRPr>
                    </a:p>
                  </a:txBody>
                  <a:tcPr marL="68580" marR="68580" marT="0" marB="0"/>
                </a:tc>
                <a:tc>
                  <a:txBody>
                    <a:bodyPr/>
                    <a:lstStyle/>
                    <a:p>
                      <a:pPr algn="ctr">
                        <a:lnSpc>
                          <a:spcPct val="115000"/>
                        </a:lnSpc>
                        <a:spcAft>
                          <a:spcPts val="500"/>
                        </a:spcAft>
                      </a:pPr>
                      <a:r>
                        <a:rPr lang="en-US" sz="2000">
                          <a:effectLst/>
                          <a:latin typeface="Arial" charset="0"/>
                          <a:ea typeface="Arial" charset="0"/>
                          <a:cs typeface="Arial" charset="0"/>
                        </a:rPr>
                        <a:t>Hạng mục</a:t>
                      </a:r>
                      <a:endParaRPr lang="vi-VN" sz="2000">
                        <a:effectLst/>
                        <a:latin typeface="Arial" charset="0"/>
                        <a:ea typeface="Arial" charset="0"/>
                        <a:cs typeface="Arial" charset="0"/>
                      </a:endParaRPr>
                    </a:p>
                  </a:txBody>
                  <a:tcPr marL="68580" marR="68580" marT="0" marB="0"/>
                </a:tc>
                <a:tc>
                  <a:txBody>
                    <a:bodyPr/>
                    <a:lstStyle/>
                    <a:p>
                      <a:pPr algn="ctr">
                        <a:lnSpc>
                          <a:spcPct val="115000"/>
                        </a:lnSpc>
                        <a:spcAft>
                          <a:spcPts val="500"/>
                        </a:spcAft>
                      </a:pPr>
                      <a:r>
                        <a:rPr lang="en-US" sz="2000" dirty="0">
                          <a:effectLst/>
                          <a:latin typeface="Arial" charset="0"/>
                          <a:ea typeface="Arial" charset="0"/>
                          <a:cs typeface="Arial" charset="0"/>
                        </a:rPr>
                        <a:t>Diện tích (ha)</a:t>
                      </a:r>
                      <a:endParaRPr lang="vi-VN" sz="2000" dirty="0">
                        <a:effectLst/>
                        <a:latin typeface="Arial" charset="0"/>
                        <a:ea typeface="Arial" charset="0"/>
                        <a:cs typeface="Arial" charset="0"/>
                      </a:endParaRPr>
                    </a:p>
                  </a:txBody>
                  <a:tcPr marL="68580" marR="68580" marT="0" marB="0"/>
                </a:tc>
                <a:tc>
                  <a:txBody>
                    <a:bodyPr/>
                    <a:lstStyle/>
                    <a:p>
                      <a:pPr algn="ctr">
                        <a:lnSpc>
                          <a:spcPct val="115000"/>
                        </a:lnSpc>
                        <a:spcAft>
                          <a:spcPts val="500"/>
                        </a:spcAft>
                      </a:pPr>
                      <a:r>
                        <a:rPr lang="en-US" sz="2000" dirty="0" err="1">
                          <a:effectLst/>
                          <a:latin typeface="Arial" charset="0"/>
                          <a:ea typeface="Arial" charset="0"/>
                          <a:cs typeface="Arial" charset="0"/>
                        </a:rPr>
                        <a:t>Mật</a:t>
                      </a:r>
                      <a:r>
                        <a:rPr lang="en-US" sz="2000" dirty="0">
                          <a:effectLst/>
                          <a:latin typeface="Arial" charset="0"/>
                          <a:ea typeface="Arial" charset="0"/>
                          <a:cs typeface="Arial" charset="0"/>
                        </a:rPr>
                        <a:t> </a:t>
                      </a:r>
                      <a:r>
                        <a:rPr lang="en-US" sz="2000" dirty="0" err="1">
                          <a:effectLst/>
                          <a:latin typeface="Arial" charset="0"/>
                          <a:ea typeface="Arial" charset="0"/>
                          <a:cs typeface="Arial" charset="0"/>
                        </a:rPr>
                        <a:t>độ</a:t>
                      </a:r>
                      <a:r>
                        <a:rPr lang="en-US" sz="2000" dirty="0">
                          <a:effectLst/>
                          <a:latin typeface="Arial" charset="0"/>
                          <a:ea typeface="Arial" charset="0"/>
                          <a:cs typeface="Arial" charset="0"/>
                        </a:rPr>
                        <a:t> </a:t>
                      </a:r>
                      <a:r>
                        <a:rPr lang="en-US" sz="2000" dirty="0" smtClean="0">
                          <a:effectLst/>
                          <a:latin typeface="Arial" charset="0"/>
                          <a:ea typeface="Arial" charset="0"/>
                          <a:cs typeface="Arial" charset="0"/>
                        </a:rPr>
                        <a:t>(con/m</a:t>
                      </a:r>
                      <a:r>
                        <a:rPr lang="en-US" sz="2000" baseline="30000" dirty="0" smtClean="0">
                          <a:effectLst/>
                          <a:latin typeface="Arial" charset="0"/>
                          <a:ea typeface="Arial" charset="0"/>
                          <a:cs typeface="Arial" charset="0"/>
                        </a:rPr>
                        <a:t>2</a:t>
                      </a:r>
                      <a:r>
                        <a:rPr lang="en-US" sz="2000" dirty="0">
                          <a:effectLst/>
                          <a:latin typeface="Arial" charset="0"/>
                          <a:ea typeface="Arial" charset="0"/>
                          <a:cs typeface="Arial" charset="0"/>
                        </a:rPr>
                        <a:t>)</a:t>
                      </a:r>
                      <a:endParaRPr lang="vi-VN" sz="2000" dirty="0">
                        <a:effectLst/>
                        <a:latin typeface="Arial" charset="0"/>
                        <a:ea typeface="Arial" charset="0"/>
                        <a:cs typeface="Arial" charset="0"/>
                      </a:endParaRPr>
                    </a:p>
                  </a:txBody>
                  <a:tcPr marL="68580" marR="68580" marT="0" marB="0"/>
                </a:tc>
                <a:tc>
                  <a:txBody>
                    <a:bodyPr/>
                    <a:lstStyle/>
                    <a:p>
                      <a:pPr algn="ctr">
                        <a:lnSpc>
                          <a:spcPct val="115000"/>
                        </a:lnSpc>
                        <a:spcAft>
                          <a:spcPts val="500"/>
                        </a:spcAft>
                      </a:pPr>
                      <a:r>
                        <a:rPr lang="en-US" sz="2000" dirty="0" err="1">
                          <a:effectLst/>
                          <a:latin typeface="Arial" charset="0"/>
                          <a:ea typeface="Arial" charset="0"/>
                          <a:cs typeface="Arial" charset="0"/>
                        </a:rPr>
                        <a:t>Năng</a:t>
                      </a:r>
                      <a:r>
                        <a:rPr lang="en-US" sz="2000" dirty="0">
                          <a:effectLst/>
                          <a:latin typeface="Arial" charset="0"/>
                          <a:ea typeface="Arial" charset="0"/>
                          <a:cs typeface="Arial" charset="0"/>
                        </a:rPr>
                        <a:t> </a:t>
                      </a:r>
                      <a:r>
                        <a:rPr lang="en-US" sz="2000" dirty="0" err="1">
                          <a:effectLst/>
                          <a:latin typeface="Arial" charset="0"/>
                          <a:ea typeface="Arial" charset="0"/>
                          <a:cs typeface="Arial" charset="0"/>
                        </a:rPr>
                        <a:t>suất</a:t>
                      </a:r>
                      <a:r>
                        <a:rPr lang="en-US" sz="2000" dirty="0">
                          <a:effectLst/>
                          <a:latin typeface="Arial" charset="0"/>
                          <a:ea typeface="Arial" charset="0"/>
                          <a:cs typeface="Arial" charset="0"/>
                        </a:rPr>
                        <a:t> TB (</a:t>
                      </a:r>
                      <a:r>
                        <a:rPr lang="en-US" sz="2000" dirty="0" err="1">
                          <a:effectLst/>
                          <a:latin typeface="Arial" charset="0"/>
                          <a:ea typeface="Arial" charset="0"/>
                          <a:cs typeface="Arial" charset="0"/>
                        </a:rPr>
                        <a:t>tấn</a:t>
                      </a:r>
                      <a:r>
                        <a:rPr lang="en-US" sz="2000" dirty="0">
                          <a:effectLst/>
                          <a:latin typeface="Arial" charset="0"/>
                          <a:ea typeface="Arial" charset="0"/>
                          <a:cs typeface="Arial" charset="0"/>
                        </a:rPr>
                        <a:t>/ha)</a:t>
                      </a:r>
                      <a:endParaRPr lang="vi-VN" sz="2000" dirty="0">
                        <a:effectLst/>
                        <a:latin typeface="Arial" charset="0"/>
                        <a:ea typeface="Arial" charset="0"/>
                        <a:cs typeface="Arial" charset="0"/>
                      </a:endParaRPr>
                    </a:p>
                  </a:txBody>
                  <a:tcPr marL="68580" marR="68580" marT="0" marB="0"/>
                </a:tc>
                <a:tc>
                  <a:txBody>
                    <a:bodyPr/>
                    <a:lstStyle/>
                    <a:p>
                      <a:pPr algn="ctr">
                        <a:lnSpc>
                          <a:spcPct val="115000"/>
                        </a:lnSpc>
                        <a:spcAft>
                          <a:spcPts val="500"/>
                        </a:spcAft>
                      </a:pPr>
                      <a:r>
                        <a:rPr lang="en-US" sz="2000">
                          <a:effectLst/>
                          <a:latin typeface="Arial" charset="0"/>
                          <a:ea typeface="Arial" charset="0"/>
                          <a:cs typeface="Arial" charset="0"/>
                        </a:rPr>
                        <a:t>Sản lượng (tấn)</a:t>
                      </a:r>
                      <a:endParaRPr lang="vi-VN" sz="2000">
                        <a:effectLst/>
                        <a:latin typeface="Arial" charset="0"/>
                        <a:ea typeface="Arial" charset="0"/>
                        <a:cs typeface="Arial" charset="0"/>
                      </a:endParaRPr>
                    </a:p>
                  </a:txBody>
                  <a:tcPr marL="68580" marR="68580" marT="0" marB="0"/>
                </a:tc>
                <a:tc>
                  <a:txBody>
                    <a:bodyPr/>
                    <a:lstStyle/>
                    <a:p>
                      <a:pPr algn="ctr">
                        <a:lnSpc>
                          <a:spcPct val="115000"/>
                        </a:lnSpc>
                        <a:spcAft>
                          <a:spcPts val="500"/>
                        </a:spcAft>
                      </a:pPr>
                      <a:r>
                        <a:rPr lang="en-US" sz="2000">
                          <a:effectLst/>
                          <a:latin typeface="Arial" charset="0"/>
                          <a:ea typeface="Arial" charset="0"/>
                          <a:cs typeface="Arial" charset="0"/>
                        </a:rPr>
                        <a:t>Tỉ lệ hộ nuôi (%)</a:t>
                      </a:r>
                      <a:endParaRPr lang="vi-VN" sz="2000">
                        <a:effectLst/>
                        <a:latin typeface="Arial" charset="0"/>
                        <a:ea typeface="Arial" charset="0"/>
                        <a:cs typeface="Arial" charset="0"/>
                      </a:endParaRPr>
                    </a:p>
                  </a:txBody>
                  <a:tcPr marL="68580" marR="68580" marT="0" marB="0"/>
                </a:tc>
                <a:extLst>
                  <a:ext uri="{0D108BD9-81ED-4DB2-BD59-A6C34878D82A}">
                    <a16:rowId xmlns="" xmlns:a16="http://schemas.microsoft.com/office/drawing/2014/main" val="10000"/>
                  </a:ext>
                </a:extLst>
              </a:tr>
              <a:tr h="589260">
                <a:tc>
                  <a:txBody>
                    <a:bodyPr/>
                    <a:lstStyle/>
                    <a:p>
                      <a:pPr algn="ctr">
                        <a:lnSpc>
                          <a:spcPct val="115000"/>
                        </a:lnSpc>
                        <a:spcAft>
                          <a:spcPts val="500"/>
                        </a:spcAft>
                      </a:pPr>
                      <a:r>
                        <a:rPr lang="en-US" sz="2000">
                          <a:effectLst/>
                          <a:latin typeface="Arial" charset="0"/>
                          <a:ea typeface="Arial" charset="0"/>
                          <a:cs typeface="Arial" charset="0"/>
                        </a:rPr>
                        <a:t>I</a:t>
                      </a:r>
                      <a:endParaRPr lang="vi-VN" sz="2000">
                        <a:effectLst/>
                        <a:latin typeface="Arial" charset="0"/>
                        <a:ea typeface="Arial" charset="0"/>
                        <a:cs typeface="Arial" charset="0"/>
                      </a:endParaRPr>
                    </a:p>
                  </a:txBody>
                  <a:tcPr marL="68580" marR="68580" marT="0" marB="0"/>
                </a:tc>
                <a:tc>
                  <a:txBody>
                    <a:bodyPr/>
                    <a:lstStyle/>
                    <a:p>
                      <a:pPr>
                        <a:lnSpc>
                          <a:spcPct val="115000"/>
                        </a:lnSpc>
                        <a:spcAft>
                          <a:spcPts val="500"/>
                        </a:spcAft>
                      </a:pPr>
                      <a:r>
                        <a:rPr lang="en-US" sz="2000" dirty="0">
                          <a:effectLst/>
                          <a:latin typeface="Arial" charset="0"/>
                          <a:ea typeface="Arial" charset="0"/>
                          <a:cs typeface="Arial" charset="0"/>
                        </a:rPr>
                        <a:t>Tôm thẻ chân trắng</a:t>
                      </a:r>
                      <a:endParaRPr lang="vi-VN" sz="2000" dirty="0">
                        <a:effectLst/>
                        <a:latin typeface="Arial" charset="0"/>
                        <a:ea typeface="Arial" charset="0"/>
                        <a:cs typeface="Arial" charset="0"/>
                      </a:endParaRPr>
                    </a:p>
                  </a:txBody>
                  <a:tcPr marL="68580" marR="68580" marT="0" marB="0"/>
                </a:tc>
                <a:tc>
                  <a:txBody>
                    <a:bodyPr/>
                    <a:lstStyle/>
                    <a:p>
                      <a:pPr algn="ctr">
                        <a:lnSpc>
                          <a:spcPct val="115000"/>
                        </a:lnSpc>
                        <a:spcAft>
                          <a:spcPts val="500"/>
                        </a:spcAft>
                      </a:pPr>
                      <a:r>
                        <a:rPr lang="af-ZA" sz="2000">
                          <a:effectLst/>
                          <a:latin typeface="Arial" charset="0"/>
                          <a:ea typeface="Arial" charset="0"/>
                          <a:cs typeface="Arial" charset="0"/>
                        </a:rPr>
                        <a:t>850</a:t>
                      </a:r>
                      <a:endParaRPr lang="vi-VN" sz="2000">
                        <a:effectLst/>
                        <a:latin typeface="Arial" charset="0"/>
                        <a:ea typeface="Arial" charset="0"/>
                        <a:cs typeface="Arial" charset="0"/>
                      </a:endParaRPr>
                    </a:p>
                  </a:txBody>
                  <a:tcPr marL="68580" marR="68580" marT="0" marB="0"/>
                </a:tc>
                <a:tc>
                  <a:txBody>
                    <a:bodyPr/>
                    <a:lstStyle/>
                    <a:p>
                      <a:pPr algn="ctr">
                        <a:lnSpc>
                          <a:spcPct val="115000"/>
                        </a:lnSpc>
                        <a:spcAft>
                          <a:spcPts val="500"/>
                        </a:spcAft>
                      </a:pPr>
                      <a:r>
                        <a:rPr lang="en-US" sz="2000">
                          <a:effectLst/>
                          <a:latin typeface="Arial" charset="0"/>
                          <a:ea typeface="Arial" charset="0"/>
                          <a:cs typeface="Arial" charset="0"/>
                        </a:rPr>
                        <a:t> </a:t>
                      </a:r>
                      <a:endParaRPr lang="vi-VN" sz="2000">
                        <a:effectLst/>
                        <a:latin typeface="Arial" charset="0"/>
                        <a:ea typeface="Arial" charset="0"/>
                        <a:cs typeface="Arial" charset="0"/>
                      </a:endParaRPr>
                    </a:p>
                  </a:txBody>
                  <a:tcPr marL="68580" marR="68580" marT="0" marB="0"/>
                </a:tc>
                <a:tc>
                  <a:txBody>
                    <a:bodyPr/>
                    <a:lstStyle/>
                    <a:p>
                      <a:pPr algn="ctr">
                        <a:lnSpc>
                          <a:spcPct val="115000"/>
                        </a:lnSpc>
                        <a:spcAft>
                          <a:spcPts val="500"/>
                        </a:spcAft>
                      </a:pPr>
                      <a:r>
                        <a:rPr lang="en-US" sz="2000">
                          <a:effectLst/>
                          <a:latin typeface="Arial" charset="0"/>
                          <a:ea typeface="Arial" charset="0"/>
                          <a:cs typeface="Arial" charset="0"/>
                        </a:rPr>
                        <a:t> </a:t>
                      </a:r>
                      <a:endParaRPr lang="vi-VN" sz="2000">
                        <a:effectLst/>
                        <a:latin typeface="Arial" charset="0"/>
                        <a:ea typeface="Arial" charset="0"/>
                        <a:cs typeface="Arial" charset="0"/>
                      </a:endParaRPr>
                    </a:p>
                  </a:txBody>
                  <a:tcPr marL="68580" marR="68580" marT="0" marB="0"/>
                </a:tc>
                <a:tc>
                  <a:txBody>
                    <a:bodyPr/>
                    <a:lstStyle/>
                    <a:p>
                      <a:pPr algn="ctr">
                        <a:lnSpc>
                          <a:spcPct val="115000"/>
                        </a:lnSpc>
                        <a:spcAft>
                          <a:spcPts val="500"/>
                        </a:spcAft>
                      </a:pPr>
                      <a:r>
                        <a:rPr lang="af-ZA" sz="2000">
                          <a:effectLst/>
                          <a:latin typeface="Arial" charset="0"/>
                          <a:ea typeface="Arial" charset="0"/>
                          <a:cs typeface="Arial" charset="0"/>
                        </a:rPr>
                        <a:t>4.000 </a:t>
                      </a:r>
                      <a:endParaRPr lang="vi-VN" sz="2000">
                        <a:effectLst/>
                        <a:latin typeface="Arial" charset="0"/>
                        <a:ea typeface="Arial" charset="0"/>
                        <a:cs typeface="Arial" charset="0"/>
                      </a:endParaRPr>
                    </a:p>
                  </a:txBody>
                  <a:tcPr marL="68580" marR="68580" marT="0" marB="0"/>
                </a:tc>
                <a:tc>
                  <a:txBody>
                    <a:bodyPr/>
                    <a:lstStyle/>
                    <a:p>
                      <a:pPr algn="ctr">
                        <a:lnSpc>
                          <a:spcPct val="115000"/>
                        </a:lnSpc>
                        <a:spcAft>
                          <a:spcPts val="500"/>
                        </a:spcAft>
                      </a:pPr>
                      <a:r>
                        <a:rPr lang="en-US" sz="2000">
                          <a:effectLst/>
                          <a:latin typeface="Arial" charset="0"/>
                          <a:ea typeface="Arial" charset="0"/>
                          <a:cs typeface="Arial" charset="0"/>
                        </a:rPr>
                        <a:t>100</a:t>
                      </a:r>
                      <a:endParaRPr lang="vi-VN" sz="2000">
                        <a:effectLst/>
                        <a:latin typeface="Arial" charset="0"/>
                        <a:ea typeface="Arial" charset="0"/>
                        <a:cs typeface="Arial" charset="0"/>
                      </a:endParaRPr>
                    </a:p>
                  </a:txBody>
                  <a:tcPr marL="68580" marR="68580" marT="0" marB="0"/>
                </a:tc>
                <a:extLst>
                  <a:ext uri="{0D108BD9-81ED-4DB2-BD59-A6C34878D82A}">
                    <a16:rowId xmlns="" xmlns:a16="http://schemas.microsoft.com/office/drawing/2014/main" val="10001"/>
                  </a:ext>
                </a:extLst>
              </a:tr>
              <a:tr h="883890">
                <a:tc>
                  <a:txBody>
                    <a:bodyPr/>
                    <a:lstStyle/>
                    <a:p>
                      <a:pPr algn="ctr">
                        <a:lnSpc>
                          <a:spcPct val="115000"/>
                        </a:lnSpc>
                        <a:spcAft>
                          <a:spcPts val="500"/>
                        </a:spcAft>
                      </a:pPr>
                      <a:r>
                        <a:rPr lang="en-US" sz="2000">
                          <a:effectLst/>
                          <a:latin typeface="Arial" charset="0"/>
                          <a:ea typeface="Arial" charset="0"/>
                          <a:cs typeface="Arial" charset="0"/>
                        </a:rPr>
                        <a:t>1</a:t>
                      </a:r>
                      <a:endParaRPr lang="vi-VN" sz="2000">
                        <a:effectLst/>
                        <a:latin typeface="Arial" charset="0"/>
                        <a:ea typeface="Arial" charset="0"/>
                        <a:cs typeface="Arial" charset="0"/>
                      </a:endParaRPr>
                    </a:p>
                  </a:txBody>
                  <a:tcPr marL="68580" marR="68580" marT="0" marB="0"/>
                </a:tc>
                <a:tc>
                  <a:txBody>
                    <a:bodyPr/>
                    <a:lstStyle/>
                    <a:p>
                      <a:pPr>
                        <a:lnSpc>
                          <a:spcPct val="115000"/>
                        </a:lnSpc>
                        <a:spcAft>
                          <a:spcPts val="500"/>
                        </a:spcAft>
                      </a:pPr>
                      <a:r>
                        <a:rPr lang="en-US" sz="2000" dirty="0" err="1">
                          <a:effectLst/>
                          <a:latin typeface="Arial" charset="0"/>
                          <a:ea typeface="Arial" charset="0"/>
                          <a:cs typeface="Arial" charset="0"/>
                        </a:rPr>
                        <a:t>Nuôi</a:t>
                      </a:r>
                      <a:r>
                        <a:rPr lang="en-US" sz="2000" dirty="0">
                          <a:effectLst/>
                          <a:latin typeface="Arial" charset="0"/>
                          <a:ea typeface="Arial" charset="0"/>
                          <a:cs typeface="Arial" charset="0"/>
                        </a:rPr>
                        <a:t> </a:t>
                      </a:r>
                      <a:r>
                        <a:rPr lang="en-US" sz="2000" dirty="0" smtClean="0">
                          <a:effectLst/>
                          <a:latin typeface="Arial" charset="0"/>
                          <a:ea typeface="Arial" charset="0"/>
                          <a:cs typeface="Arial" charset="0"/>
                        </a:rPr>
                        <a:t>BTC</a:t>
                      </a:r>
                      <a:r>
                        <a:rPr lang="en-US" sz="2000" baseline="0" dirty="0" smtClean="0">
                          <a:effectLst/>
                          <a:latin typeface="Arial" charset="0"/>
                          <a:ea typeface="Arial" charset="0"/>
                          <a:cs typeface="Arial" charset="0"/>
                        </a:rPr>
                        <a:t> </a:t>
                      </a:r>
                      <a:r>
                        <a:rPr lang="en-US" sz="2000" dirty="0" smtClean="0">
                          <a:effectLst/>
                          <a:latin typeface="Arial" charset="0"/>
                          <a:ea typeface="Arial" charset="0"/>
                          <a:cs typeface="Arial" charset="0"/>
                        </a:rPr>
                        <a:t>(</a:t>
                      </a:r>
                      <a:r>
                        <a:rPr lang="en-US" sz="2000" dirty="0" err="1" smtClean="0">
                          <a:effectLst/>
                          <a:latin typeface="Arial" charset="0"/>
                          <a:ea typeface="Arial" charset="0"/>
                          <a:cs typeface="Arial" charset="0"/>
                        </a:rPr>
                        <a:t>ao</a:t>
                      </a:r>
                      <a:r>
                        <a:rPr lang="en-US" sz="2000" dirty="0" smtClean="0">
                          <a:effectLst/>
                          <a:latin typeface="Arial" charset="0"/>
                          <a:ea typeface="Arial" charset="0"/>
                          <a:cs typeface="Arial" charset="0"/>
                        </a:rPr>
                        <a:t> </a:t>
                      </a:r>
                      <a:r>
                        <a:rPr lang="en-US" sz="2000" dirty="0" err="1">
                          <a:effectLst/>
                          <a:latin typeface="Arial" charset="0"/>
                          <a:ea typeface="Arial" charset="0"/>
                          <a:cs typeface="Arial" charset="0"/>
                        </a:rPr>
                        <a:t>đất</a:t>
                      </a:r>
                      <a:r>
                        <a:rPr lang="en-US" sz="2000" dirty="0">
                          <a:effectLst/>
                          <a:latin typeface="Arial" charset="0"/>
                          <a:ea typeface="Arial" charset="0"/>
                          <a:cs typeface="Arial" charset="0"/>
                        </a:rPr>
                        <a:t>)</a:t>
                      </a:r>
                      <a:endParaRPr lang="vi-VN" sz="2000" dirty="0">
                        <a:effectLst/>
                        <a:latin typeface="Arial" charset="0"/>
                        <a:ea typeface="Arial" charset="0"/>
                        <a:cs typeface="Arial" charset="0"/>
                      </a:endParaRPr>
                    </a:p>
                  </a:txBody>
                  <a:tcPr marL="68580" marR="68580" marT="0" marB="0"/>
                </a:tc>
                <a:tc>
                  <a:txBody>
                    <a:bodyPr/>
                    <a:lstStyle/>
                    <a:p>
                      <a:pPr algn="ctr">
                        <a:lnSpc>
                          <a:spcPct val="115000"/>
                        </a:lnSpc>
                        <a:spcAft>
                          <a:spcPts val="500"/>
                        </a:spcAft>
                      </a:pPr>
                      <a:r>
                        <a:rPr lang="en-US" sz="2000" dirty="0">
                          <a:effectLst/>
                          <a:latin typeface="Arial" charset="0"/>
                          <a:ea typeface="Arial" charset="0"/>
                          <a:cs typeface="Arial" charset="0"/>
                        </a:rPr>
                        <a:t>520</a:t>
                      </a:r>
                      <a:endParaRPr lang="vi-VN" sz="2000" dirty="0">
                        <a:effectLst/>
                        <a:latin typeface="Arial" charset="0"/>
                        <a:ea typeface="Arial" charset="0"/>
                        <a:cs typeface="Arial" charset="0"/>
                      </a:endParaRPr>
                    </a:p>
                  </a:txBody>
                  <a:tcPr marL="68580" marR="68580" marT="0" marB="0"/>
                </a:tc>
                <a:tc>
                  <a:txBody>
                    <a:bodyPr/>
                    <a:lstStyle/>
                    <a:p>
                      <a:pPr algn="ctr">
                        <a:lnSpc>
                          <a:spcPct val="115000"/>
                        </a:lnSpc>
                        <a:spcAft>
                          <a:spcPts val="500"/>
                        </a:spcAft>
                      </a:pPr>
                      <a:r>
                        <a:rPr lang="en-US" sz="2000">
                          <a:effectLst/>
                          <a:latin typeface="Arial" charset="0"/>
                          <a:ea typeface="Arial" charset="0"/>
                          <a:cs typeface="Arial" charset="0"/>
                        </a:rPr>
                        <a:t>20 – 50 </a:t>
                      </a:r>
                      <a:endParaRPr lang="vi-VN" sz="2000">
                        <a:effectLst/>
                        <a:latin typeface="Arial" charset="0"/>
                        <a:ea typeface="Arial" charset="0"/>
                        <a:cs typeface="Arial" charset="0"/>
                      </a:endParaRPr>
                    </a:p>
                  </a:txBody>
                  <a:tcPr marL="68580" marR="68580" marT="0" marB="0"/>
                </a:tc>
                <a:tc>
                  <a:txBody>
                    <a:bodyPr/>
                    <a:lstStyle/>
                    <a:p>
                      <a:pPr algn="ctr">
                        <a:lnSpc>
                          <a:spcPct val="115000"/>
                        </a:lnSpc>
                        <a:spcAft>
                          <a:spcPts val="500"/>
                        </a:spcAft>
                      </a:pPr>
                      <a:r>
                        <a:rPr lang="en-US" sz="2000">
                          <a:effectLst/>
                          <a:latin typeface="Arial" charset="0"/>
                          <a:ea typeface="Arial" charset="0"/>
                          <a:cs typeface="Arial" charset="0"/>
                        </a:rPr>
                        <a:t>4 - </a:t>
                      </a:r>
                      <a:r>
                        <a:rPr lang="vi-VN" sz="2000">
                          <a:effectLst/>
                          <a:latin typeface="Arial" charset="0"/>
                          <a:ea typeface="Arial" charset="0"/>
                          <a:cs typeface="Arial" charset="0"/>
                        </a:rPr>
                        <a:t>7</a:t>
                      </a:r>
                    </a:p>
                  </a:txBody>
                  <a:tcPr marL="68580" marR="68580" marT="0" marB="0"/>
                </a:tc>
                <a:tc>
                  <a:txBody>
                    <a:bodyPr/>
                    <a:lstStyle/>
                    <a:p>
                      <a:pPr algn="ctr">
                        <a:lnSpc>
                          <a:spcPct val="115000"/>
                        </a:lnSpc>
                        <a:spcAft>
                          <a:spcPts val="500"/>
                        </a:spcAft>
                      </a:pPr>
                      <a:r>
                        <a:rPr lang="en-US" sz="2000">
                          <a:effectLst/>
                          <a:latin typeface="Arial" charset="0"/>
                          <a:ea typeface="Arial" charset="0"/>
                          <a:cs typeface="Arial" charset="0"/>
                        </a:rPr>
                        <a:t>1500</a:t>
                      </a:r>
                      <a:endParaRPr lang="vi-VN" sz="2000">
                        <a:effectLst/>
                        <a:latin typeface="Arial" charset="0"/>
                        <a:ea typeface="Arial" charset="0"/>
                        <a:cs typeface="Arial" charset="0"/>
                      </a:endParaRPr>
                    </a:p>
                  </a:txBody>
                  <a:tcPr marL="68580" marR="68580" marT="0" marB="0" anchor="ctr"/>
                </a:tc>
                <a:tc>
                  <a:txBody>
                    <a:bodyPr/>
                    <a:lstStyle/>
                    <a:p>
                      <a:pPr algn="ctr">
                        <a:lnSpc>
                          <a:spcPct val="115000"/>
                        </a:lnSpc>
                        <a:spcAft>
                          <a:spcPts val="500"/>
                        </a:spcAft>
                      </a:pPr>
                      <a:r>
                        <a:rPr lang="en-US" sz="2000">
                          <a:effectLst/>
                          <a:latin typeface="Arial" charset="0"/>
                          <a:ea typeface="Arial" charset="0"/>
                          <a:cs typeface="Arial" charset="0"/>
                        </a:rPr>
                        <a:t>85</a:t>
                      </a:r>
                      <a:endParaRPr lang="vi-VN" sz="2000">
                        <a:effectLst/>
                        <a:latin typeface="Arial" charset="0"/>
                        <a:ea typeface="Arial" charset="0"/>
                        <a:cs typeface="Arial" charset="0"/>
                      </a:endParaRPr>
                    </a:p>
                  </a:txBody>
                  <a:tcPr marL="68580" marR="68580" marT="0" marB="0"/>
                </a:tc>
                <a:extLst>
                  <a:ext uri="{0D108BD9-81ED-4DB2-BD59-A6C34878D82A}">
                    <a16:rowId xmlns="" xmlns:a16="http://schemas.microsoft.com/office/drawing/2014/main" val="10002"/>
                  </a:ext>
                </a:extLst>
              </a:tr>
              <a:tr h="883890">
                <a:tc>
                  <a:txBody>
                    <a:bodyPr/>
                    <a:lstStyle/>
                    <a:p>
                      <a:pPr algn="ctr">
                        <a:lnSpc>
                          <a:spcPct val="115000"/>
                        </a:lnSpc>
                        <a:spcAft>
                          <a:spcPts val="500"/>
                        </a:spcAft>
                      </a:pPr>
                      <a:r>
                        <a:rPr lang="en-US" sz="2000" dirty="0">
                          <a:solidFill>
                            <a:srgbClr val="FF0000"/>
                          </a:solidFill>
                          <a:effectLst/>
                          <a:latin typeface="Arial" charset="0"/>
                          <a:ea typeface="Arial" charset="0"/>
                          <a:cs typeface="Arial" charset="0"/>
                        </a:rPr>
                        <a:t>2</a:t>
                      </a:r>
                      <a:endParaRPr lang="vi-VN" sz="2000" dirty="0">
                        <a:solidFill>
                          <a:srgbClr val="FF0000"/>
                        </a:solidFill>
                        <a:effectLst/>
                        <a:latin typeface="Arial" charset="0"/>
                        <a:ea typeface="Arial" charset="0"/>
                        <a:cs typeface="Arial" charset="0"/>
                      </a:endParaRPr>
                    </a:p>
                  </a:txBody>
                  <a:tcPr marL="68580" marR="68580" marT="0" marB="0"/>
                </a:tc>
                <a:tc>
                  <a:txBody>
                    <a:bodyPr/>
                    <a:lstStyle/>
                    <a:p>
                      <a:pPr>
                        <a:lnSpc>
                          <a:spcPct val="115000"/>
                        </a:lnSpc>
                        <a:spcAft>
                          <a:spcPts val="500"/>
                        </a:spcAft>
                      </a:pPr>
                      <a:r>
                        <a:rPr lang="en-US" sz="2000" dirty="0" err="1">
                          <a:solidFill>
                            <a:srgbClr val="FF0000"/>
                          </a:solidFill>
                          <a:effectLst/>
                          <a:latin typeface="Arial" charset="0"/>
                          <a:ea typeface="Arial" charset="0"/>
                          <a:cs typeface="Arial" charset="0"/>
                        </a:rPr>
                        <a:t>Nuôi</a:t>
                      </a:r>
                      <a:r>
                        <a:rPr lang="en-US" sz="2000" dirty="0">
                          <a:solidFill>
                            <a:srgbClr val="FF0000"/>
                          </a:solidFill>
                          <a:effectLst/>
                          <a:latin typeface="Arial" charset="0"/>
                          <a:ea typeface="Arial" charset="0"/>
                          <a:cs typeface="Arial" charset="0"/>
                        </a:rPr>
                        <a:t>  </a:t>
                      </a:r>
                      <a:r>
                        <a:rPr lang="en-US" sz="2000" dirty="0" smtClean="0">
                          <a:solidFill>
                            <a:srgbClr val="FF0000"/>
                          </a:solidFill>
                          <a:effectLst/>
                          <a:latin typeface="Arial" charset="0"/>
                          <a:ea typeface="Arial" charset="0"/>
                          <a:cs typeface="Arial" charset="0"/>
                        </a:rPr>
                        <a:t>TC </a:t>
                      </a:r>
                      <a:r>
                        <a:rPr lang="en-US" sz="2000" dirty="0">
                          <a:solidFill>
                            <a:srgbClr val="FF0000"/>
                          </a:solidFill>
                          <a:effectLst/>
                          <a:latin typeface="Arial" charset="0"/>
                          <a:ea typeface="Arial" charset="0"/>
                          <a:cs typeface="Arial" charset="0"/>
                        </a:rPr>
                        <a:t>(</a:t>
                      </a:r>
                      <a:r>
                        <a:rPr lang="en-US" sz="2000" dirty="0" err="1">
                          <a:solidFill>
                            <a:srgbClr val="FF0000"/>
                          </a:solidFill>
                          <a:effectLst/>
                          <a:latin typeface="Arial" charset="0"/>
                          <a:ea typeface="Arial" charset="0"/>
                          <a:cs typeface="Arial" charset="0"/>
                        </a:rPr>
                        <a:t>ao</a:t>
                      </a:r>
                      <a:r>
                        <a:rPr lang="en-US" sz="2000" dirty="0">
                          <a:solidFill>
                            <a:srgbClr val="FF0000"/>
                          </a:solidFill>
                          <a:effectLst/>
                          <a:latin typeface="Arial" charset="0"/>
                          <a:ea typeface="Arial" charset="0"/>
                          <a:cs typeface="Arial" charset="0"/>
                        </a:rPr>
                        <a:t> </a:t>
                      </a:r>
                      <a:r>
                        <a:rPr lang="en-US" sz="2000" dirty="0" err="1">
                          <a:solidFill>
                            <a:srgbClr val="FF0000"/>
                          </a:solidFill>
                          <a:effectLst/>
                          <a:latin typeface="Arial" charset="0"/>
                          <a:ea typeface="Arial" charset="0"/>
                          <a:cs typeface="Arial" charset="0"/>
                        </a:rPr>
                        <a:t>bạt</a:t>
                      </a:r>
                      <a:r>
                        <a:rPr lang="en-US" sz="2000" dirty="0">
                          <a:solidFill>
                            <a:srgbClr val="FF0000"/>
                          </a:solidFill>
                          <a:effectLst/>
                          <a:latin typeface="Arial" charset="0"/>
                          <a:ea typeface="Arial" charset="0"/>
                          <a:cs typeface="Arial" charset="0"/>
                        </a:rPr>
                        <a:t>) </a:t>
                      </a:r>
                      <a:endParaRPr lang="vi-VN" sz="2000" dirty="0">
                        <a:solidFill>
                          <a:srgbClr val="FF0000"/>
                        </a:solidFill>
                        <a:effectLst/>
                        <a:latin typeface="Arial" charset="0"/>
                        <a:ea typeface="Arial" charset="0"/>
                        <a:cs typeface="Arial" charset="0"/>
                      </a:endParaRPr>
                    </a:p>
                  </a:txBody>
                  <a:tcPr marL="68580" marR="68580" marT="0" marB="0"/>
                </a:tc>
                <a:tc>
                  <a:txBody>
                    <a:bodyPr/>
                    <a:lstStyle/>
                    <a:p>
                      <a:pPr algn="ctr">
                        <a:lnSpc>
                          <a:spcPct val="115000"/>
                        </a:lnSpc>
                        <a:spcAft>
                          <a:spcPts val="500"/>
                        </a:spcAft>
                      </a:pPr>
                      <a:r>
                        <a:rPr lang="en-US" sz="2000" dirty="0">
                          <a:solidFill>
                            <a:srgbClr val="FF0000"/>
                          </a:solidFill>
                          <a:effectLst/>
                          <a:latin typeface="Arial" charset="0"/>
                          <a:ea typeface="Arial" charset="0"/>
                          <a:cs typeface="Arial" charset="0"/>
                        </a:rPr>
                        <a:t>273</a:t>
                      </a:r>
                      <a:endParaRPr lang="vi-VN" sz="2000" dirty="0">
                        <a:solidFill>
                          <a:srgbClr val="FF0000"/>
                        </a:solidFill>
                        <a:effectLst/>
                        <a:latin typeface="Arial" charset="0"/>
                        <a:ea typeface="Arial" charset="0"/>
                        <a:cs typeface="Arial" charset="0"/>
                      </a:endParaRPr>
                    </a:p>
                  </a:txBody>
                  <a:tcPr marL="68580" marR="68580" marT="0" marB="0"/>
                </a:tc>
                <a:tc>
                  <a:txBody>
                    <a:bodyPr/>
                    <a:lstStyle/>
                    <a:p>
                      <a:pPr algn="ctr">
                        <a:lnSpc>
                          <a:spcPct val="115000"/>
                        </a:lnSpc>
                        <a:spcAft>
                          <a:spcPts val="500"/>
                        </a:spcAft>
                      </a:pPr>
                      <a:r>
                        <a:rPr lang="en-US" sz="2000" dirty="0">
                          <a:solidFill>
                            <a:srgbClr val="FF0000"/>
                          </a:solidFill>
                          <a:effectLst/>
                          <a:latin typeface="Arial" charset="0"/>
                          <a:ea typeface="Arial" charset="0"/>
                          <a:cs typeface="Arial" charset="0"/>
                        </a:rPr>
                        <a:t>70 – 150</a:t>
                      </a:r>
                      <a:endParaRPr lang="vi-VN" sz="2000" dirty="0">
                        <a:solidFill>
                          <a:srgbClr val="FF0000"/>
                        </a:solidFill>
                        <a:effectLst/>
                        <a:latin typeface="Arial" charset="0"/>
                        <a:ea typeface="Arial" charset="0"/>
                        <a:cs typeface="Arial" charset="0"/>
                      </a:endParaRPr>
                    </a:p>
                  </a:txBody>
                  <a:tcPr marL="68580" marR="68580" marT="0" marB="0"/>
                </a:tc>
                <a:tc>
                  <a:txBody>
                    <a:bodyPr/>
                    <a:lstStyle/>
                    <a:p>
                      <a:pPr algn="ctr">
                        <a:lnSpc>
                          <a:spcPct val="115000"/>
                        </a:lnSpc>
                        <a:spcAft>
                          <a:spcPts val="500"/>
                        </a:spcAft>
                      </a:pPr>
                      <a:r>
                        <a:rPr lang="en-US" sz="2000" dirty="0">
                          <a:solidFill>
                            <a:srgbClr val="FF0000"/>
                          </a:solidFill>
                          <a:effectLst/>
                          <a:latin typeface="Arial" charset="0"/>
                          <a:ea typeface="Arial" charset="0"/>
                          <a:cs typeface="Arial" charset="0"/>
                        </a:rPr>
                        <a:t>10 – </a:t>
                      </a:r>
                      <a:r>
                        <a:rPr lang="vi-VN" sz="2000" dirty="0">
                          <a:solidFill>
                            <a:srgbClr val="FF0000"/>
                          </a:solidFill>
                          <a:effectLst/>
                          <a:latin typeface="Arial" charset="0"/>
                          <a:ea typeface="Arial" charset="0"/>
                          <a:cs typeface="Arial" charset="0"/>
                        </a:rPr>
                        <a:t>15 </a:t>
                      </a:r>
                    </a:p>
                  </a:txBody>
                  <a:tcPr marL="68580" marR="68580" marT="0" marB="0"/>
                </a:tc>
                <a:tc>
                  <a:txBody>
                    <a:bodyPr/>
                    <a:lstStyle/>
                    <a:p>
                      <a:pPr algn="ctr">
                        <a:lnSpc>
                          <a:spcPct val="115000"/>
                        </a:lnSpc>
                        <a:spcAft>
                          <a:spcPts val="500"/>
                        </a:spcAft>
                      </a:pPr>
                      <a:r>
                        <a:rPr lang="en-US" sz="2000" dirty="0">
                          <a:solidFill>
                            <a:srgbClr val="FF0000"/>
                          </a:solidFill>
                          <a:effectLst/>
                          <a:latin typeface="Arial" charset="0"/>
                          <a:ea typeface="Arial" charset="0"/>
                          <a:cs typeface="Arial" charset="0"/>
                        </a:rPr>
                        <a:t>1800</a:t>
                      </a:r>
                      <a:endParaRPr lang="vi-VN" sz="2000" dirty="0">
                        <a:solidFill>
                          <a:srgbClr val="FF0000"/>
                        </a:solidFill>
                        <a:effectLst/>
                        <a:latin typeface="Arial" charset="0"/>
                        <a:ea typeface="Arial" charset="0"/>
                        <a:cs typeface="Arial" charset="0"/>
                      </a:endParaRPr>
                    </a:p>
                  </a:txBody>
                  <a:tcPr marL="68580" marR="68580" marT="0" marB="0" anchor="ctr"/>
                </a:tc>
                <a:tc>
                  <a:txBody>
                    <a:bodyPr/>
                    <a:lstStyle/>
                    <a:p>
                      <a:pPr algn="ctr">
                        <a:lnSpc>
                          <a:spcPct val="115000"/>
                        </a:lnSpc>
                        <a:spcAft>
                          <a:spcPts val="500"/>
                        </a:spcAft>
                      </a:pPr>
                      <a:r>
                        <a:rPr lang="en-US" sz="2000" dirty="0">
                          <a:solidFill>
                            <a:srgbClr val="FF0000"/>
                          </a:solidFill>
                          <a:effectLst/>
                          <a:latin typeface="Arial" charset="0"/>
                          <a:ea typeface="Arial" charset="0"/>
                          <a:cs typeface="Arial" charset="0"/>
                        </a:rPr>
                        <a:t>14,5</a:t>
                      </a:r>
                      <a:endParaRPr lang="vi-VN" sz="2000" dirty="0">
                        <a:solidFill>
                          <a:srgbClr val="FF0000"/>
                        </a:solidFill>
                        <a:effectLst/>
                        <a:latin typeface="Arial" charset="0"/>
                        <a:ea typeface="Arial" charset="0"/>
                        <a:cs typeface="Arial" charset="0"/>
                      </a:endParaRPr>
                    </a:p>
                  </a:txBody>
                  <a:tcPr marL="68580" marR="68580" marT="0" marB="0"/>
                </a:tc>
                <a:extLst>
                  <a:ext uri="{0D108BD9-81ED-4DB2-BD59-A6C34878D82A}">
                    <a16:rowId xmlns="" xmlns:a16="http://schemas.microsoft.com/office/drawing/2014/main" val="10003"/>
                  </a:ext>
                </a:extLst>
              </a:tr>
              <a:tr h="883890">
                <a:tc>
                  <a:txBody>
                    <a:bodyPr/>
                    <a:lstStyle/>
                    <a:p>
                      <a:pPr algn="ctr">
                        <a:lnSpc>
                          <a:spcPct val="115000"/>
                        </a:lnSpc>
                        <a:spcAft>
                          <a:spcPts val="500"/>
                        </a:spcAft>
                      </a:pPr>
                      <a:r>
                        <a:rPr lang="en-US" sz="2000">
                          <a:effectLst/>
                          <a:latin typeface="Arial" charset="0"/>
                          <a:ea typeface="Arial" charset="0"/>
                          <a:cs typeface="Arial" charset="0"/>
                        </a:rPr>
                        <a:t>3</a:t>
                      </a:r>
                      <a:endParaRPr lang="vi-VN" sz="2000">
                        <a:effectLst/>
                        <a:latin typeface="Arial" charset="0"/>
                        <a:ea typeface="Arial" charset="0"/>
                        <a:cs typeface="Arial" charset="0"/>
                      </a:endParaRPr>
                    </a:p>
                  </a:txBody>
                  <a:tcPr marL="68580" marR="68580" marT="0" marB="0"/>
                </a:tc>
                <a:tc>
                  <a:txBody>
                    <a:bodyPr/>
                    <a:lstStyle/>
                    <a:p>
                      <a:pPr>
                        <a:lnSpc>
                          <a:spcPct val="115000"/>
                        </a:lnSpc>
                        <a:spcAft>
                          <a:spcPts val="500"/>
                        </a:spcAft>
                      </a:pPr>
                      <a:r>
                        <a:rPr lang="en-US" sz="2000" dirty="0" err="1">
                          <a:effectLst/>
                          <a:latin typeface="Arial" charset="0"/>
                          <a:ea typeface="Arial" charset="0"/>
                          <a:cs typeface="Arial" charset="0"/>
                        </a:rPr>
                        <a:t>Nuôi</a:t>
                      </a:r>
                      <a:r>
                        <a:rPr lang="en-US" sz="2000" dirty="0">
                          <a:effectLst/>
                          <a:latin typeface="Arial" charset="0"/>
                          <a:ea typeface="Arial" charset="0"/>
                          <a:cs typeface="Arial" charset="0"/>
                        </a:rPr>
                        <a:t> </a:t>
                      </a:r>
                      <a:r>
                        <a:rPr lang="en-US" sz="2000" dirty="0" err="1">
                          <a:effectLst/>
                          <a:latin typeface="Arial" charset="0"/>
                          <a:ea typeface="Arial" charset="0"/>
                          <a:cs typeface="Arial" charset="0"/>
                        </a:rPr>
                        <a:t>siêu</a:t>
                      </a:r>
                      <a:r>
                        <a:rPr lang="en-US" sz="2000" dirty="0">
                          <a:effectLst/>
                          <a:latin typeface="Arial" charset="0"/>
                          <a:ea typeface="Arial" charset="0"/>
                          <a:cs typeface="Arial" charset="0"/>
                        </a:rPr>
                        <a:t> </a:t>
                      </a:r>
                      <a:r>
                        <a:rPr lang="en-US" sz="2000" dirty="0" smtClean="0">
                          <a:effectLst/>
                          <a:latin typeface="Arial" charset="0"/>
                          <a:ea typeface="Arial" charset="0"/>
                          <a:cs typeface="Arial" charset="0"/>
                        </a:rPr>
                        <a:t>TC</a:t>
                      </a:r>
                      <a:r>
                        <a:rPr lang="en-US" sz="2000" baseline="0" dirty="0" smtClean="0">
                          <a:effectLst/>
                          <a:latin typeface="Arial" charset="0"/>
                          <a:ea typeface="Arial" charset="0"/>
                          <a:cs typeface="Arial" charset="0"/>
                        </a:rPr>
                        <a:t> </a:t>
                      </a:r>
                      <a:r>
                        <a:rPr lang="en-US" sz="2000" dirty="0" smtClean="0">
                          <a:effectLst/>
                          <a:latin typeface="Arial" charset="0"/>
                          <a:ea typeface="Arial" charset="0"/>
                          <a:cs typeface="Arial" charset="0"/>
                        </a:rPr>
                        <a:t>(</a:t>
                      </a:r>
                      <a:r>
                        <a:rPr lang="en-US" sz="2000" dirty="0" err="1" smtClean="0">
                          <a:effectLst/>
                          <a:latin typeface="Arial" charset="0"/>
                          <a:ea typeface="Arial" charset="0"/>
                          <a:cs typeface="Arial" charset="0"/>
                        </a:rPr>
                        <a:t>ao</a:t>
                      </a:r>
                      <a:r>
                        <a:rPr lang="en-US" sz="2000" dirty="0" smtClean="0">
                          <a:effectLst/>
                          <a:latin typeface="Arial" charset="0"/>
                          <a:ea typeface="Arial" charset="0"/>
                          <a:cs typeface="Arial" charset="0"/>
                        </a:rPr>
                        <a:t> </a:t>
                      </a:r>
                      <a:r>
                        <a:rPr lang="en-US" sz="2000" dirty="0" err="1">
                          <a:effectLst/>
                          <a:latin typeface="Arial" charset="0"/>
                          <a:ea typeface="Arial" charset="0"/>
                          <a:cs typeface="Arial" charset="0"/>
                        </a:rPr>
                        <a:t>bạt</a:t>
                      </a:r>
                      <a:r>
                        <a:rPr lang="en-US" sz="2000" dirty="0">
                          <a:effectLst/>
                          <a:latin typeface="Arial" charset="0"/>
                          <a:ea typeface="Arial" charset="0"/>
                          <a:cs typeface="Arial" charset="0"/>
                        </a:rPr>
                        <a:t>)</a:t>
                      </a:r>
                      <a:endParaRPr lang="vi-VN" sz="2000" dirty="0">
                        <a:effectLst/>
                        <a:latin typeface="Arial" charset="0"/>
                        <a:ea typeface="Arial" charset="0"/>
                        <a:cs typeface="Arial" charset="0"/>
                      </a:endParaRPr>
                    </a:p>
                  </a:txBody>
                  <a:tcPr marL="68580" marR="68580" marT="0" marB="0"/>
                </a:tc>
                <a:tc>
                  <a:txBody>
                    <a:bodyPr/>
                    <a:lstStyle/>
                    <a:p>
                      <a:pPr algn="ctr">
                        <a:lnSpc>
                          <a:spcPct val="115000"/>
                        </a:lnSpc>
                        <a:spcAft>
                          <a:spcPts val="500"/>
                        </a:spcAft>
                      </a:pPr>
                      <a:r>
                        <a:rPr lang="en-US" sz="2000">
                          <a:effectLst/>
                          <a:latin typeface="Arial" charset="0"/>
                          <a:ea typeface="Arial" charset="0"/>
                          <a:cs typeface="Arial" charset="0"/>
                        </a:rPr>
                        <a:t>57</a:t>
                      </a:r>
                      <a:endParaRPr lang="vi-VN" sz="2000">
                        <a:effectLst/>
                        <a:latin typeface="Arial" charset="0"/>
                        <a:ea typeface="Arial" charset="0"/>
                        <a:cs typeface="Arial" charset="0"/>
                      </a:endParaRPr>
                    </a:p>
                  </a:txBody>
                  <a:tcPr marL="68580" marR="68580" marT="0" marB="0"/>
                </a:tc>
                <a:tc>
                  <a:txBody>
                    <a:bodyPr/>
                    <a:lstStyle/>
                    <a:p>
                      <a:pPr algn="ctr">
                        <a:lnSpc>
                          <a:spcPct val="115000"/>
                        </a:lnSpc>
                        <a:spcAft>
                          <a:spcPts val="500"/>
                        </a:spcAft>
                      </a:pPr>
                      <a:r>
                        <a:rPr lang="en-US" sz="2000">
                          <a:effectLst/>
                          <a:latin typeface="Arial" charset="0"/>
                          <a:ea typeface="Arial" charset="0"/>
                          <a:cs typeface="Arial" charset="0"/>
                        </a:rPr>
                        <a:t>200 - 300 </a:t>
                      </a:r>
                      <a:endParaRPr lang="vi-VN" sz="2000">
                        <a:effectLst/>
                        <a:latin typeface="Arial" charset="0"/>
                        <a:ea typeface="Arial" charset="0"/>
                        <a:cs typeface="Arial" charset="0"/>
                      </a:endParaRPr>
                    </a:p>
                  </a:txBody>
                  <a:tcPr marL="68580" marR="68580" marT="0" marB="0"/>
                </a:tc>
                <a:tc>
                  <a:txBody>
                    <a:bodyPr/>
                    <a:lstStyle/>
                    <a:p>
                      <a:pPr algn="ctr">
                        <a:lnSpc>
                          <a:spcPct val="115000"/>
                        </a:lnSpc>
                        <a:spcAft>
                          <a:spcPts val="500"/>
                        </a:spcAft>
                      </a:pPr>
                      <a:r>
                        <a:rPr lang="vi-VN" sz="2000">
                          <a:effectLst/>
                          <a:latin typeface="Arial" charset="0"/>
                          <a:ea typeface="Arial" charset="0"/>
                          <a:cs typeface="Arial" charset="0"/>
                        </a:rPr>
                        <a:t>2</a:t>
                      </a:r>
                      <a:r>
                        <a:rPr lang="en-US" sz="2000">
                          <a:effectLst/>
                          <a:latin typeface="Arial" charset="0"/>
                          <a:ea typeface="Arial" charset="0"/>
                          <a:cs typeface="Arial" charset="0"/>
                        </a:rPr>
                        <a:t>0 – 40 </a:t>
                      </a:r>
                      <a:endParaRPr lang="vi-VN" sz="2000">
                        <a:effectLst/>
                        <a:latin typeface="Arial" charset="0"/>
                        <a:ea typeface="Arial" charset="0"/>
                        <a:cs typeface="Arial" charset="0"/>
                      </a:endParaRPr>
                    </a:p>
                  </a:txBody>
                  <a:tcPr marL="68580" marR="68580" marT="0" marB="0"/>
                </a:tc>
                <a:tc>
                  <a:txBody>
                    <a:bodyPr/>
                    <a:lstStyle/>
                    <a:p>
                      <a:pPr algn="ctr">
                        <a:lnSpc>
                          <a:spcPct val="115000"/>
                        </a:lnSpc>
                        <a:spcAft>
                          <a:spcPts val="500"/>
                        </a:spcAft>
                      </a:pPr>
                      <a:r>
                        <a:rPr lang="en-US" sz="2000">
                          <a:effectLst/>
                          <a:latin typeface="Arial" charset="0"/>
                          <a:ea typeface="Arial" charset="0"/>
                          <a:cs typeface="Arial" charset="0"/>
                        </a:rPr>
                        <a:t>100</a:t>
                      </a:r>
                      <a:endParaRPr lang="vi-VN" sz="2000">
                        <a:effectLst/>
                        <a:latin typeface="Arial" charset="0"/>
                        <a:ea typeface="Arial" charset="0"/>
                        <a:cs typeface="Arial" charset="0"/>
                      </a:endParaRPr>
                    </a:p>
                  </a:txBody>
                  <a:tcPr marL="68580" marR="68580" marT="0" marB="0" anchor="ctr"/>
                </a:tc>
                <a:tc>
                  <a:txBody>
                    <a:bodyPr/>
                    <a:lstStyle/>
                    <a:p>
                      <a:pPr algn="ctr">
                        <a:lnSpc>
                          <a:spcPct val="115000"/>
                        </a:lnSpc>
                        <a:spcAft>
                          <a:spcPts val="500"/>
                        </a:spcAft>
                      </a:pPr>
                      <a:r>
                        <a:rPr lang="en-US" sz="2000">
                          <a:effectLst/>
                          <a:latin typeface="Arial" charset="0"/>
                          <a:ea typeface="Arial" charset="0"/>
                          <a:cs typeface="Arial" charset="0"/>
                        </a:rPr>
                        <a:t>0,5</a:t>
                      </a:r>
                      <a:endParaRPr lang="vi-VN" sz="2000">
                        <a:effectLst/>
                        <a:latin typeface="Arial" charset="0"/>
                        <a:ea typeface="Arial" charset="0"/>
                        <a:cs typeface="Arial" charset="0"/>
                      </a:endParaRPr>
                    </a:p>
                  </a:txBody>
                  <a:tcPr marL="68580" marR="68580" marT="0" marB="0"/>
                </a:tc>
                <a:extLst>
                  <a:ext uri="{0D108BD9-81ED-4DB2-BD59-A6C34878D82A}">
                    <a16:rowId xmlns="" xmlns:a16="http://schemas.microsoft.com/office/drawing/2014/main" val="10004"/>
                  </a:ext>
                </a:extLst>
              </a:tr>
              <a:tr h="294630">
                <a:tc>
                  <a:txBody>
                    <a:bodyPr/>
                    <a:lstStyle/>
                    <a:p>
                      <a:pPr algn="ctr">
                        <a:lnSpc>
                          <a:spcPct val="115000"/>
                        </a:lnSpc>
                        <a:spcAft>
                          <a:spcPts val="500"/>
                        </a:spcAft>
                      </a:pPr>
                      <a:r>
                        <a:rPr lang="en-US" sz="2000">
                          <a:effectLst/>
                          <a:latin typeface="Arial" charset="0"/>
                          <a:ea typeface="Arial" charset="0"/>
                          <a:cs typeface="Arial" charset="0"/>
                        </a:rPr>
                        <a:t>II</a:t>
                      </a:r>
                      <a:endParaRPr lang="vi-VN" sz="2000">
                        <a:effectLst/>
                        <a:latin typeface="Arial" charset="0"/>
                        <a:ea typeface="Arial" charset="0"/>
                        <a:cs typeface="Arial" charset="0"/>
                      </a:endParaRPr>
                    </a:p>
                  </a:txBody>
                  <a:tcPr marL="68580" marR="68580" marT="0" marB="0"/>
                </a:tc>
                <a:tc>
                  <a:txBody>
                    <a:bodyPr/>
                    <a:lstStyle/>
                    <a:p>
                      <a:pPr>
                        <a:lnSpc>
                          <a:spcPct val="115000"/>
                        </a:lnSpc>
                        <a:spcAft>
                          <a:spcPts val="500"/>
                        </a:spcAft>
                      </a:pPr>
                      <a:r>
                        <a:rPr lang="en-US" sz="2000">
                          <a:effectLst/>
                          <a:latin typeface="Arial" charset="0"/>
                          <a:ea typeface="Arial" charset="0"/>
                          <a:cs typeface="Arial" charset="0"/>
                        </a:rPr>
                        <a:t>Tôm sú</a:t>
                      </a:r>
                      <a:endParaRPr lang="vi-VN" sz="2000">
                        <a:effectLst/>
                        <a:latin typeface="Arial" charset="0"/>
                        <a:ea typeface="Arial" charset="0"/>
                        <a:cs typeface="Arial" charset="0"/>
                      </a:endParaRPr>
                    </a:p>
                  </a:txBody>
                  <a:tcPr marL="68580" marR="68580" marT="0" marB="0"/>
                </a:tc>
                <a:tc>
                  <a:txBody>
                    <a:bodyPr/>
                    <a:lstStyle/>
                    <a:p>
                      <a:pPr algn="ctr">
                        <a:lnSpc>
                          <a:spcPct val="115000"/>
                        </a:lnSpc>
                        <a:spcAft>
                          <a:spcPts val="500"/>
                        </a:spcAft>
                      </a:pPr>
                      <a:r>
                        <a:rPr lang="en-US" sz="2000">
                          <a:effectLst/>
                          <a:latin typeface="Arial" charset="0"/>
                          <a:ea typeface="Arial" charset="0"/>
                          <a:cs typeface="Arial" charset="0"/>
                        </a:rPr>
                        <a:t>2.710</a:t>
                      </a:r>
                      <a:endParaRPr lang="vi-VN" sz="2000">
                        <a:effectLst/>
                        <a:latin typeface="Arial" charset="0"/>
                        <a:ea typeface="Arial" charset="0"/>
                        <a:cs typeface="Arial" charset="0"/>
                      </a:endParaRPr>
                    </a:p>
                  </a:txBody>
                  <a:tcPr marL="68580" marR="68580" marT="0" marB="0"/>
                </a:tc>
                <a:tc>
                  <a:txBody>
                    <a:bodyPr/>
                    <a:lstStyle/>
                    <a:p>
                      <a:pPr algn="ctr">
                        <a:lnSpc>
                          <a:spcPct val="115000"/>
                        </a:lnSpc>
                        <a:spcAft>
                          <a:spcPts val="500"/>
                        </a:spcAft>
                      </a:pPr>
                      <a:r>
                        <a:rPr lang="en-US" sz="2000">
                          <a:effectLst/>
                          <a:latin typeface="Arial" charset="0"/>
                          <a:ea typeface="Arial" charset="0"/>
                          <a:cs typeface="Arial" charset="0"/>
                        </a:rPr>
                        <a:t> </a:t>
                      </a:r>
                      <a:endParaRPr lang="vi-VN" sz="2000">
                        <a:effectLst/>
                        <a:latin typeface="Arial" charset="0"/>
                        <a:ea typeface="Arial" charset="0"/>
                        <a:cs typeface="Arial" charset="0"/>
                      </a:endParaRPr>
                    </a:p>
                  </a:txBody>
                  <a:tcPr marL="68580" marR="68580" marT="0" marB="0"/>
                </a:tc>
                <a:tc>
                  <a:txBody>
                    <a:bodyPr/>
                    <a:lstStyle/>
                    <a:p>
                      <a:pPr algn="ctr">
                        <a:lnSpc>
                          <a:spcPct val="115000"/>
                        </a:lnSpc>
                        <a:spcAft>
                          <a:spcPts val="500"/>
                        </a:spcAft>
                      </a:pPr>
                      <a:r>
                        <a:rPr lang="en-US" sz="2000">
                          <a:effectLst/>
                          <a:latin typeface="Arial" charset="0"/>
                          <a:ea typeface="Arial" charset="0"/>
                          <a:cs typeface="Arial" charset="0"/>
                        </a:rPr>
                        <a:t> </a:t>
                      </a:r>
                      <a:endParaRPr lang="vi-VN" sz="2000">
                        <a:effectLst/>
                        <a:latin typeface="Arial" charset="0"/>
                        <a:ea typeface="Arial" charset="0"/>
                        <a:cs typeface="Arial" charset="0"/>
                      </a:endParaRPr>
                    </a:p>
                  </a:txBody>
                  <a:tcPr marL="68580" marR="68580" marT="0" marB="0"/>
                </a:tc>
                <a:tc>
                  <a:txBody>
                    <a:bodyPr/>
                    <a:lstStyle/>
                    <a:p>
                      <a:pPr algn="ctr">
                        <a:lnSpc>
                          <a:spcPct val="115000"/>
                        </a:lnSpc>
                        <a:spcAft>
                          <a:spcPts val="500"/>
                        </a:spcAft>
                      </a:pPr>
                      <a:r>
                        <a:rPr lang="en-US" sz="2000">
                          <a:effectLst/>
                          <a:latin typeface="Arial" charset="0"/>
                          <a:ea typeface="Arial" charset="0"/>
                          <a:cs typeface="Arial" charset="0"/>
                        </a:rPr>
                        <a:t>2.119</a:t>
                      </a:r>
                      <a:endParaRPr lang="vi-VN" sz="2000">
                        <a:effectLst/>
                        <a:latin typeface="Arial" charset="0"/>
                        <a:ea typeface="Arial" charset="0"/>
                        <a:cs typeface="Arial" charset="0"/>
                      </a:endParaRPr>
                    </a:p>
                  </a:txBody>
                  <a:tcPr marL="68580" marR="68580" marT="0" marB="0"/>
                </a:tc>
                <a:tc>
                  <a:txBody>
                    <a:bodyPr/>
                    <a:lstStyle/>
                    <a:p>
                      <a:pPr algn="ctr">
                        <a:lnSpc>
                          <a:spcPct val="115000"/>
                        </a:lnSpc>
                        <a:spcAft>
                          <a:spcPts val="500"/>
                        </a:spcAft>
                      </a:pPr>
                      <a:r>
                        <a:rPr lang="en-US" sz="2000">
                          <a:effectLst/>
                          <a:latin typeface="Arial" charset="0"/>
                          <a:ea typeface="Arial" charset="0"/>
                          <a:cs typeface="Arial" charset="0"/>
                        </a:rPr>
                        <a:t>100</a:t>
                      </a:r>
                      <a:endParaRPr lang="vi-VN" sz="2000">
                        <a:effectLst/>
                        <a:latin typeface="Arial" charset="0"/>
                        <a:ea typeface="Arial" charset="0"/>
                        <a:cs typeface="Arial" charset="0"/>
                      </a:endParaRPr>
                    </a:p>
                  </a:txBody>
                  <a:tcPr marL="68580" marR="68580" marT="0" marB="0"/>
                </a:tc>
                <a:extLst>
                  <a:ext uri="{0D108BD9-81ED-4DB2-BD59-A6C34878D82A}">
                    <a16:rowId xmlns="" xmlns:a16="http://schemas.microsoft.com/office/drawing/2014/main" val="10005"/>
                  </a:ext>
                </a:extLst>
              </a:tr>
              <a:tr h="294630">
                <a:tc>
                  <a:txBody>
                    <a:bodyPr/>
                    <a:lstStyle/>
                    <a:p>
                      <a:pPr algn="ctr">
                        <a:lnSpc>
                          <a:spcPct val="115000"/>
                        </a:lnSpc>
                        <a:spcAft>
                          <a:spcPts val="500"/>
                        </a:spcAft>
                      </a:pPr>
                      <a:r>
                        <a:rPr lang="en-US" sz="2000">
                          <a:effectLst/>
                          <a:latin typeface="Arial" charset="0"/>
                          <a:ea typeface="Arial" charset="0"/>
                          <a:cs typeface="Arial" charset="0"/>
                        </a:rPr>
                        <a:t>1</a:t>
                      </a:r>
                      <a:endParaRPr lang="vi-VN" sz="2000">
                        <a:effectLst/>
                        <a:latin typeface="Arial" charset="0"/>
                        <a:ea typeface="Arial" charset="0"/>
                        <a:cs typeface="Arial" charset="0"/>
                      </a:endParaRPr>
                    </a:p>
                  </a:txBody>
                  <a:tcPr marL="68580" marR="68580" marT="0" marB="0"/>
                </a:tc>
                <a:tc>
                  <a:txBody>
                    <a:bodyPr/>
                    <a:lstStyle/>
                    <a:p>
                      <a:pPr>
                        <a:lnSpc>
                          <a:spcPct val="115000"/>
                        </a:lnSpc>
                        <a:spcAft>
                          <a:spcPts val="500"/>
                        </a:spcAft>
                      </a:pPr>
                      <a:r>
                        <a:rPr lang="en-US" sz="2000">
                          <a:effectLst/>
                          <a:latin typeface="Arial" charset="0"/>
                          <a:ea typeface="Arial" charset="0"/>
                          <a:cs typeface="Arial" charset="0"/>
                        </a:rPr>
                        <a:t>Nuôi QCCT</a:t>
                      </a:r>
                      <a:endParaRPr lang="vi-VN" sz="2000">
                        <a:effectLst/>
                        <a:latin typeface="Arial" charset="0"/>
                        <a:ea typeface="Arial" charset="0"/>
                        <a:cs typeface="Arial" charset="0"/>
                      </a:endParaRPr>
                    </a:p>
                  </a:txBody>
                  <a:tcPr marL="68580" marR="68580" marT="0" marB="0"/>
                </a:tc>
                <a:tc>
                  <a:txBody>
                    <a:bodyPr/>
                    <a:lstStyle/>
                    <a:p>
                      <a:pPr algn="ctr">
                        <a:lnSpc>
                          <a:spcPct val="115000"/>
                        </a:lnSpc>
                        <a:spcAft>
                          <a:spcPts val="500"/>
                        </a:spcAft>
                      </a:pPr>
                      <a:r>
                        <a:rPr lang="af-ZA" sz="2000">
                          <a:effectLst/>
                          <a:latin typeface="Arial" charset="0"/>
                          <a:ea typeface="Arial" charset="0"/>
                          <a:cs typeface="Arial" charset="0"/>
                        </a:rPr>
                        <a:t>2.710</a:t>
                      </a:r>
                      <a:endParaRPr lang="vi-VN" sz="2000">
                        <a:effectLst/>
                        <a:latin typeface="Arial" charset="0"/>
                        <a:ea typeface="Arial" charset="0"/>
                        <a:cs typeface="Arial" charset="0"/>
                      </a:endParaRPr>
                    </a:p>
                  </a:txBody>
                  <a:tcPr marL="68580" marR="68580" marT="0" marB="0"/>
                </a:tc>
                <a:tc>
                  <a:txBody>
                    <a:bodyPr/>
                    <a:lstStyle/>
                    <a:p>
                      <a:pPr algn="ctr">
                        <a:lnSpc>
                          <a:spcPct val="115000"/>
                        </a:lnSpc>
                        <a:spcAft>
                          <a:spcPts val="500"/>
                        </a:spcAft>
                      </a:pPr>
                      <a:r>
                        <a:rPr lang="en-US" sz="2000">
                          <a:effectLst/>
                          <a:latin typeface="Arial" charset="0"/>
                          <a:ea typeface="Arial" charset="0"/>
                          <a:cs typeface="Arial" charset="0"/>
                        </a:rPr>
                        <a:t>2 - 10</a:t>
                      </a:r>
                      <a:endParaRPr lang="vi-VN" sz="2000">
                        <a:effectLst/>
                        <a:latin typeface="Arial" charset="0"/>
                        <a:ea typeface="Arial" charset="0"/>
                        <a:cs typeface="Arial" charset="0"/>
                      </a:endParaRPr>
                    </a:p>
                  </a:txBody>
                  <a:tcPr marL="68580" marR="68580" marT="0" marB="0"/>
                </a:tc>
                <a:tc>
                  <a:txBody>
                    <a:bodyPr/>
                    <a:lstStyle/>
                    <a:p>
                      <a:pPr algn="ctr">
                        <a:lnSpc>
                          <a:spcPct val="115000"/>
                        </a:lnSpc>
                        <a:spcAft>
                          <a:spcPts val="500"/>
                        </a:spcAft>
                      </a:pPr>
                      <a:r>
                        <a:rPr lang="en-US" sz="2000">
                          <a:effectLst/>
                          <a:latin typeface="Arial" charset="0"/>
                          <a:ea typeface="Arial" charset="0"/>
                          <a:cs typeface="Arial" charset="0"/>
                        </a:rPr>
                        <a:t>0,78</a:t>
                      </a:r>
                      <a:endParaRPr lang="vi-VN" sz="2000">
                        <a:effectLst/>
                        <a:latin typeface="Arial" charset="0"/>
                        <a:ea typeface="Arial" charset="0"/>
                        <a:cs typeface="Arial" charset="0"/>
                      </a:endParaRPr>
                    </a:p>
                  </a:txBody>
                  <a:tcPr marL="68580" marR="68580" marT="0" marB="0"/>
                </a:tc>
                <a:tc>
                  <a:txBody>
                    <a:bodyPr/>
                    <a:lstStyle/>
                    <a:p>
                      <a:pPr algn="ctr">
                        <a:lnSpc>
                          <a:spcPct val="115000"/>
                        </a:lnSpc>
                        <a:spcAft>
                          <a:spcPts val="500"/>
                        </a:spcAft>
                      </a:pPr>
                      <a:r>
                        <a:rPr lang="en-US" sz="2000">
                          <a:effectLst/>
                          <a:latin typeface="Arial" charset="0"/>
                          <a:ea typeface="Arial" charset="0"/>
                          <a:cs typeface="Arial" charset="0"/>
                        </a:rPr>
                        <a:t>2.119</a:t>
                      </a:r>
                      <a:endParaRPr lang="vi-VN" sz="2000">
                        <a:effectLst/>
                        <a:latin typeface="Arial" charset="0"/>
                        <a:ea typeface="Arial" charset="0"/>
                        <a:cs typeface="Arial" charset="0"/>
                      </a:endParaRPr>
                    </a:p>
                  </a:txBody>
                  <a:tcPr marL="68580" marR="68580" marT="0" marB="0"/>
                </a:tc>
                <a:tc>
                  <a:txBody>
                    <a:bodyPr/>
                    <a:lstStyle/>
                    <a:p>
                      <a:pPr algn="ctr">
                        <a:lnSpc>
                          <a:spcPct val="115000"/>
                        </a:lnSpc>
                        <a:spcAft>
                          <a:spcPts val="500"/>
                        </a:spcAft>
                      </a:pPr>
                      <a:r>
                        <a:rPr lang="en-US" sz="2000">
                          <a:effectLst/>
                          <a:latin typeface="Arial" charset="0"/>
                          <a:ea typeface="Arial" charset="0"/>
                          <a:cs typeface="Arial" charset="0"/>
                        </a:rPr>
                        <a:t>100</a:t>
                      </a:r>
                      <a:endParaRPr lang="vi-VN" sz="2000">
                        <a:effectLst/>
                        <a:latin typeface="Arial" charset="0"/>
                        <a:ea typeface="Arial" charset="0"/>
                        <a:cs typeface="Arial" charset="0"/>
                      </a:endParaRPr>
                    </a:p>
                  </a:txBody>
                  <a:tcPr marL="68580" marR="68580" marT="0" marB="0"/>
                </a:tc>
                <a:extLst>
                  <a:ext uri="{0D108BD9-81ED-4DB2-BD59-A6C34878D82A}">
                    <a16:rowId xmlns="" xmlns:a16="http://schemas.microsoft.com/office/drawing/2014/main" val="10006"/>
                  </a:ext>
                </a:extLst>
              </a:tr>
              <a:tr h="589260">
                <a:tc>
                  <a:txBody>
                    <a:bodyPr/>
                    <a:lstStyle/>
                    <a:p>
                      <a:pPr algn="ctr">
                        <a:lnSpc>
                          <a:spcPct val="115000"/>
                        </a:lnSpc>
                        <a:spcAft>
                          <a:spcPts val="500"/>
                        </a:spcAft>
                      </a:pPr>
                      <a:r>
                        <a:rPr lang="en-US" sz="2000" dirty="0">
                          <a:effectLst/>
                          <a:latin typeface="Arial" charset="0"/>
                          <a:ea typeface="Arial" charset="0"/>
                          <a:cs typeface="Arial" charset="0"/>
                        </a:rPr>
                        <a:t>III</a:t>
                      </a:r>
                      <a:endParaRPr lang="vi-VN" sz="2000" dirty="0">
                        <a:effectLst/>
                        <a:latin typeface="Arial" charset="0"/>
                        <a:ea typeface="Arial" charset="0"/>
                        <a:cs typeface="Arial" charset="0"/>
                      </a:endParaRPr>
                    </a:p>
                  </a:txBody>
                  <a:tcPr marL="68580" marR="68580" marT="0" marB="0"/>
                </a:tc>
                <a:tc>
                  <a:txBody>
                    <a:bodyPr/>
                    <a:lstStyle/>
                    <a:p>
                      <a:pPr>
                        <a:lnSpc>
                          <a:spcPct val="115000"/>
                        </a:lnSpc>
                        <a:spcAft>
                          <a:spcPts val="500"/>
                        </a:spcAft>
                      </a:pPr>
                      <a:r>
                        <a:rPr lang="en-US" sz="2000" dirty="0" err="1" smtClean="0">
                          <a:effectLst/>
                          <a:latin typeface="Arial" charset="0"/>
                          <a:ea typeface="Arial" charset="0"/>
                          <a:cs typeface="Arial" charset="0"/>
                        </a:rPr>
                        <a:t>Tổng</a:t>
                      </a:r>
                      <a:endParaRPr lang="vi-VN" sz="2000" dirty="0">
                        <a:effectLst/>
                        <a:latin typeface="Arial" charset="0"/>
                        <a:ea typeface="Arial" charset="0"/>
                        <a:cs typeface="Arial" charset="0"/>
                      </a:endParaRPr>
                    </a:p>
                  </a:txBody>
                  <a:tcPr marL="68580" marR="68580" marT="0" marB="0"/>
                </a:tc>
                <a:tc>
                  <a:txBody>
                    <a:bodyPr/>
                    <a:lstStyle/>
                    <a:p>
                      <a:pPr algn="ctr">
                        <a:lnSpc>
                          <a:spcPct val="115000"/>
                        </a:lnSpc>
                        <a:spcAft>
                          <a:spcPts val="500"/>
                        </a:spcAft>
                      </a:pPr>
                      <a:r>
                        <a:rPr lang="af-ZA" sz="2000">
                          <a:effectLst/>
                          <a:latin typeface="Arial" charset="0"/>
                          <a:ea typeface="Arial" charset="0"/>
                          <a:cs typeface="Arial" charset="0"/>
                        </a:rPr>
                        <a:t>3.560</a:t>
                      </a:r>
                      <a:endParaRPr lang="vi-VN" sz="2000">
                        <a:effectLst/>
                        <a:latin typeface="Arial" charset="0"/>
                        <a:ea typeface="Arial" charset="0"/>
                        <a:cs typeface="Arial" charset="0"/>
                      </a:endParaRPr>
                    </a:p>
                  </a:txBody>
                  <a:tcPr marL="68580" marR="68580" marT="0" marB="0"/>
                </a:tc>
                <a:tc>
                  <a:txBody>
                    <a:bodyPr/>
                    <a:lstStyle/>
                    <a:p>
                      <a:pPr algn="ctr">
                        <a:lnSpc>
                          <a:spcPct val="115000"/>
                        </a:lnSpc>
                        <a:spcAft>
                          <a:spcPts val="500"/>
                        </a:spcAft>
                      </a:pPr>
                      <a:r>
                        <a:rPr lang="en-US" sz="2000">
                          <a:effectLst/>
                          <a:latin typeface="Arial" charset="0"/>
                          <a:ea typeface="Arial" charset="0"/>
                          <a:cs typeface="Arial" charset="0"/>
                        </a:rPr>
                        <a:t> </a:t>
                      </a:r>
                      <a:endParaRPr lang="vi-VN" sz="2000">
                        <a:effectLst/>
                        <a:latin typeface="Arial" charset="0"/>
                        <a:ea typeface="Arial" charset="0"/>
                        <a:cs typeface="Arial" charset="0"/>
                      </a:endParaRPr>
                    </a:p>
                  </a:txBody>
                  <a:tcPr marL="68580" marR="68580" marT="0" marB="0"/>
                </a:tc>
                <a:tc>
                  <a:txBody>
                    <a:bodyPr/>
                    <a:lstStyle/>
                    <a:p>
                      <a:pPr algn="ctr">
                        <a:lnSpc>
                          <a:spcPct val="115000"/>
                        </a:lnSpc>
                        <a:spcAft>
                          <a:spcPts val="500"/>
                        </a:spcAft>
                      </a:pPr>
                      <a:r>
                        <a:rPr lang="en-US" sz="2000">
                          <a:effectLst/>
                          <a:latin typeface="Arial" charset="0"/>
                          <a:ea typeface="Arial" charset="0"/>
                          <a:cs typeface="Arial" charset="0"/>
                        </a:rPr>
                        <a:t> </a:t>
                      </a:r>
                      <a:endParaRPr lang="vi-VN" sz="2000">
                        <a:effectLst/>
                        <a:latin typeface="Arial" charset="0"/>
                        <a:ea typeface="Arial" charset="0"/>
                        <a:cs typeface="Arial" charset="0"/>
                      </a:endParaRPr>
                    </a:p>
                  </a:txBody>
                  <a:tcPr marL="68580" marR="68580" marT="0" marB="0"/>
                </a:tc>
                <a:tc>
                  <a:txBody>
                    <a:bodyPr/>
                    <a:lstStyle/>
                    <a:p>
                      <a:pPr algn="ctr">
                        <a:lnSpc>
                          <a:spcPct val="115000"/>
                        </a:lnSpc>
                        <a:spcAft>
                          <a:spcPts val="500"/>
                        </a:spcAft>
                      </a:pPr>
                      <a:r>
                        <a:rPr lang="en-US" sz="2000">
                          <a:effectLst/>
                          <a:latin typeface="Arial" charset="0"/>
                          <a:ea typeface="Arial" charset="0"/>
                          <a:cs typeface="Arial" charset="0"/>
                        </a:rPr>
                        <a:t>6.119</a:t>
                      </a:r>
                      <a:endParaRPr lang="vi-VN" sz="2000">
                        <a:effectLst/>
                        <a:latin typeface="Arial" charset="0"/>
                        <a:ea typeface="Arial" charset="0"/>
                        <a:cs typeface="Arial" charset="0"/>
                      </a:endParaRPr>
                    </a:p>
                  </a:txBody>
                  <a:tcPr marL="68580" marR="68580" marT="0" marB="0"/>
                </a:tc>
                <a:tc>
                  <a:txBody>
                    <a:bodyPr/>
                    <a:lstStyle/>
                    <a:p>
                      <a:pPr algn="ctr">
                        <a:lnSpc>
                          <a:spcPct val="115000"/>
                        </a:lnSpc>
                        <a:spcAft>
                          <a:spcPts val="500"/>
                        </a:spcAft>
                      </a:pPr>
                      <a:r>
                        <a:rPr lang="en-US" sz="2000" dirty="0">
                          <a:effectLst/>
                          <a:latin typeface="Arial" charset="0"/>
                          <a:ea typeface="Arial" charset="0"/>
                          <a:cs typeface="Arial" charset="0"/>
                        </a:rPr>
                        <a:t> </a:t>
                      </a:r>
                      <a:endParaRPr lang="vi-VN" sz="2000" dirty="0">
                        <a:effectLst/>
                        <a:latin typeface="Arial" charset="0"/>
                        <a:ea typeface="Arial" charset="0"/>
                        <a:cs typeface="Arial" charset="0"/>
                      </a:endParaRPr>
                    </a:p>
                  </a:txBody>
                  <a:tcPr marL="68580" marR="68580" marT="0" marB="0"/>
                </a:tc>
                <a:extLst>
                  <a:ext uri="{0D108BD9-81ED-4DB2-BD59-A6C34878D82A}">
                    <a16:rowId xmlns="" xmlns:a16="http://schemas.microsoft.com/office/drawing/2014/main" val="10007"/>
                  </a:ext>
                </a:extLst>
              </a:tr>
            </a:tbl>
          </a:graphicData>
        </a:graphic>
      </p:graphicFrame>
      <p:sp>
        <p:nvSpPr>
          <p:cNvPr id="4" name="Slide Number Placeholder 3"/>
          <p:cNvSpPr>
            <a:spLocks noGrp="1"/>
          </p:cNvSpPr>
          <p:nvPr>
            <p:ph type="sldNum" sz="quarter" idx="12"/>
          </p:nvPr>
        </p:nvSpPr>
        <p:spPr/>
        <p:txBody>
          <a:bodyPr/>
          <a:lstStyle/>
          <a:p>
            <a:fld id="{5D3FEEAC-6021-184A-936A-D26E75467C87}" type="slidenum">
              <a:rPr lang="en-US" smtClean="0"/>
              <a:t>60</a:t>
            </a:fld>
            <a:endParaRPr lang="en-US"/>
          </a:p>
        </p:txBody>
      </p:sp>
      <p:sp>
        <p:nvSpPr>
          <p:cNvPr id="6" name="Rectangle 1"/>
          <p:cNvSpPr>
            <a:spLocks noChangeArrowheads="1"/>
          </p:cNvSpPr>
          <p:nvPr/>
        </p:nvSpPr>
        <p:spPr bwMode="auto">
          <a:xfrm>
            <a:off x="628649" y="894496"/>
            <a:ext cx="85153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vi-VN" sz="2000" b="1" i="0" u="none" strike="noStrike" cap="none" normalizeH="0" baseline="0" dirty="0">
                <a:ln>
                  <a:noFill/>
                </a:ln>
                <a:solidFill>
                  <a:srgbClr val="000000"/>
                </a:solidFill>
                <a:effectLst/>
                <a:latin typeface="Arial" charset="0"/>
                <a:ea typeface="Arial" charset="0"/>
                <a:cs typeface="Arial" charset="0"/>
              </a:rPr>
              <a:t>B</a:t>
            </a:r>
            <a:r>
              <a:rPr kumimoji="0" lang="vi-VN" sz="2000" b="1" i="0" u="none" strike="noStrike" cap="none" normalizeH="0" baseline="0" dirty="0" bmk="">
                <a:ln>
                  <a:noFill/>
                </a:ln>
                <a:solidFill>
                  <a:srgbClr val="000000"/>
                </a:solidFill>
                <a:effectLst/>
                <a:latin typeface="Arial" charset="0"/>
                <a:ea typeface="Arial" charset="0"/>
                <a:cs typeface="Arial" charset="0"/>
              </a:rPr>
              <a:t>ảng </a:t>
            </a:r>
            <a:r>
              <a:rPr lang="vi-VN" sz="2000" b="1" dirty="0" bmk="_Toc33781409">
                <a:solidFill>
                  <a:srgbClr val="000000"/>
                </a:solidFill>
                <a:latin typeface="Arial" charset="0"/>
                <a:ea typeface="Arial" charset="0"/>
                <a:cs typeface="Arial" charset="0"/>
              </a:rPr>
              <a:t>1</a:t>
            </a:r>
            <a:r>
              <a:rPr kumimoji="0" lang="vi-VN" sz="2000" b="1" i="0" u="none" strike="noStrike" cap="none" normalizeH="0" baseline="0" dirty="0" bmk="_Toc33781409">
                <a:ln>
                  <a:noFill/>
                </a:ln>
                <a:solidFill>
                  <a:srgbClr val="000000"/>
                </a:solidFill>
                <a:effectLst/>
                <a:latin typeface="Arial" charset="0"/>
                <a:ea typeface="Arial" charset="0"/>
                <a:cs typeface="Arial" charset="0"/>
              </a:rPr>
              <a:t>: Thực trạng nuôi tôm nước lợ tại tỉnh Nam Định năm </a:t>
            </a:r>
            <a:r>
              <a:rPr kumimoji="0" lang="vi-VN" sz="2000" b="1" i="0" u="none" strike="noStrike" cap="none" normalizeH="0" baseline="0" dirty="0" smtClean="0" bmk="_Toc33781409">
                <a:ln>
                  <a:noFill/>
                </a:ln>
                <a:solidFill>
                  <a:srgbClr val="000000"/>
                </a:solidFill>
                <a:effectLst/>
                <a:latin typeface="Arial" charset="0"/>
                <a:ea typeface="Arial" charset="0"/>
                <a:cs typeface="Arial" charset="0"/>
              </a:rPr>
              <a:t>2018</a:t>
            </a:r>
            <a:endParaRPr kumimoji="0" lang="en-US" sz="2000" i="0" u="none" strike="noStrike" cap="none" normalizeH="0" baseline="0" dirty="0">
              <a:ln>
                <a:noFill/>
              </a:ln>
              <a:solidFill>
                <a:schemeClr val="tx1"/>
              </a:solidFill>
              <a:effectLst/>
              <a:latin typeface="Arial" charset="0"/>
              <a:ea typeface="Arial" charset="0"/>
              <a:cs typeface="Arial" charset="0"/>
            </a:endParaRPr>
          </a:p>
        </p:txBody>
      </p:sp>
      <p:sp>
        <p:nvSpPr>
          <p:cNvPr id="7" name="Title 1"/>
          <p:cNvSpPr>
            <a:spLocks noGrp="1"/>
          </p:cNvSpPr>
          <p:nvPr>
            <p:ph type="title"/>
          </p:nvPr>
        </p:nvSpPr>
        <p:spPr>
          <a:xfrm>
            <a:off x="0" y="132044"/>
            <a:ext cx="9144000" cy="638921"/>
          </a:xfrm>
        </p:spPr>
        <p:txBody>
          <a:bodyPr>
            <a:noAutofit/>
          </a:bodyPr>
          <a:lstStyle/>
          <a:p>
            <a:r>
              <a:rPr lang="vi-VN" sz="2400" dirty="0" smtClean="0">
                <a:latin typeface="Arial" charset="0"/>
                <a:ea typeface="Arial" charset="0"/>
                <a:cs typeface="Arial" charset="0"/>
              </a:rPr>
              <a:t>Nội dung 3: Kết </a:t>
            </a:r>
            <a:r>
              <a:rPr lang="vi-VN" sz="2400" dirty="0">
                <a:latin typeface="Arial" charset="0"/>
                <a:ea typeface="Arial" charset="0"/>
                <a:cs typeface="Arial" charset="0"/>
              </a:rPr>
              <a:t>quả điều tra về hiện trạng nuôi tôm tại 6 tỉnh dự </a:t>
            </a:r>
            <a:r>
              <a:rPr lang="vi-VN" sz="2400" dirty="0" smtClean="0">
                <a:latin typeface="Arial" charset="0"/>
                <a:ea typeface="Arial" charset="0"/>
                <a:cs typeface="Arial" charset="0"/>
              </a:rPr>
              <a:t>án (Số liệu năm 2018 từ Sở NN&amp;PTNT các tỉnh)</a:t>
            </a:r>
            <a:endParaRPr lang="en-US" sz="2400" dirty="0">
              <a:latin typeface="Arial" charset="0"/>
              <a:ea typeface="Arial" charset="0"/>
              <a:cs typeface="Arial" charset="0"/>
            </a:endParaRPr>
          </a:p>
        </p:txBody>
      </p:sp>
    </p:spTree>
    <p:extLst>
      <p:ext uri="{BB962C8B-B14F-4D97-AF65-F5344CB8AC3E}">
        <p14:creationId xmlns:p14="http://schemas.microsoft.com/office/powerpoint/2010/main" val="17608007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3FEEAC-6021-184A-936A-D26E75467C87}" type="slidenum">
              <a:rPr lang="en-US" smtClean="0"/>
              <a:t>61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408239303"/>
              </p:ext>
            </p:extLst>
          </p:nvPr>
        </p:nvGraphicFramePr>
        <p:xfrm>
          <a:off x="0" y="1485900"/>
          <a:ext cx="9144000" cy="4907280"/>
        </p:xfrm>
        <a:graphic>
          <a:graphicData uri="http://schemas.openxmlformats.org/drawingml/2006/table">
            <a:tbl>
              <a:tblPr firstRow="1" firstCol="1" bandRow="1">
                <a:tableStyleId>{74C1A8A3-306A-4EB7-A6B1-4F7E0EB9C5D6}</a:tableStyleId>
              </a:tblPr>
              <a:tblGrid>
                <a:gridCol w="526694">
                  <a:extLst>
                    <a:ext uri="{9D8B030D-6E8A-4147-A177-3AD203B41FA5}">
                      <a16:colId xmlns="" xmlns:a16="http://schemas.microsoft.com/office/drawing/2014/main" val="20000"/>
                    </a:ext>
                  </a:extLst>
                </a:gridCol>
                <a:gridCol w="1495958">
                  <a:extLst>
                    <a:ext uri="{9D8B030D-6E8A-4147-A177-3AD203B41FA5}">
                      <a16:colId xmlns="" xmlns:a16="http://schemas.microsoft.com/office/drawing/2014/main" val="20001"/>
                    </a:ext>
                  </a:extLst>
                </a:gridCol>
                <a:gridCol w="1148487">
                  <a:extLst>
                    <a:ext uri="{9D8B030D-6E8A-4147-A177-3AD203B41FA5}">
                      <a16:colId xmlns="" xmlns:a16="http://schemas.microsoft.com/office/drawing/2014/main" val="20002"/>
                    </a:ext>
                  </a:extLst>
                </a:gridCol>
                <a:gridCol w="1486814">
                  <a:extLst>
                    <a:ext uri="{9D8B030D-6E8A-4147-A177-3AD203B41FA5}">
                      <a16:colId xmlns="" xmlns:a16="http://schemas.microsoft.com/office/drawing/2014/main" val="20003"/>
                    </a:ext>
                  </a:extLst>
                </a:gridCol>
                <a:gridCol w="1576426">
                  <a:extLst>
                    <a:ext uri="{9D8B030D-6E8A-4147-A177-3AD203B41FA5}">
                      <a16:colId xmlns="" xmlns:a16="http://schemas.microsoft.com/office/drawing/2014/main" val="20004"/>
                    </a:ext>
                  </a:extLst>
                </a:gridCol>
                <a:gridCol w="1455726">
                  <a:extLst>
                    <a:ext uri="{9D8B030D-6E8A-4147-A177-3AD203B41FA5}">
                      <a16:colId xmlns="" xmlns:a16="http://schemas.microsoft.com/office/drawing/2014/main" val="20005"/>
                    </a:ext>
                  </a:extLst>
                </a:gridCol>
                <a:gridCol w="1453895">
                  <a:extLst>
                    <a:ext uri="{9D8B030D-6E8A-4147-A177-3AD203B41FA5}">
                      <a16:colId xmlns="" xmlns:a16="http://schemas.microsoft.com/office/drawing/2014/main" val="20006"/>
                    </a:ext>
                  </a:extLst>
                </a:gridCol>
              </a:tblGrid>
              <a:tr h="589019">
                <a:tc>
                  <a:txBody>
                    <a:bodyPr/>
                    <a:lstStyle/>
                    <a:p>
                      <a:pPr algn="ctr">
                        <a:lnSpc>
                          <a:spcPct val="115000"/>
                        </a:lnSpc>
                        <a:spcAft>
                          <a:spcPts val="500"/>
                        </a:spcAft>
                      </a:pPr>
                      <a:r>
                        <a:rPr lang="en-US" sz="2000" dirty="0">
                          <a:effectLst/>
                          <a:latin typeface="Arial" pitchFamily="34" charset="0"/>
                          <a:cs typeface="Arial" pitchFamily="34" charset="0"/>
                        </a:rPr>
                        <a:t>TT</a:t>
                      </a:r>
                      <a:endParaRPr lang="vi-VN" sz="20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dirty="0">
                          <a:effectLst/>
                          <a:latin typeface="Arial" pitchFamily="34" charset="0"/>
                          <a:cs typeface="Arial" pitchFamily="34" charset="0"/>
                        </a:rPr>
                        <a:t>Hạng mục</a:t>
                      </a:r>
                      <a:endParaRPr lang="vi-VN" sz="20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Diện tích (ha)</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Mật độ nuôi (con/m</a:t>
                      </a:r>
                      <a:r>
                        <a:rPr lang="en-US" sz="2000" baseline="30000">
                          <a:effectLst/>
                          <a:latin typeface="Arial" pitchFamily="34" charset="0"/>
                          <a:cs typeface="Arial" pitchFamily="34" charset="0"/>
                        </a:rPr>
                        <a:t>2</a:t>
                      </a:r>
                      <a:r>
                        <a:rPr lang="en-US" sz="2000">
                          <a:effectLst/>
                          <a:latin typeface="Arial" pitchFamily="34" charset="0"/>
                          <a:cs typeface="Arial" pitchFamily="34" charset="0"/>
                        </a:rPr>
                        <a:t>)</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Năng suất TB (tấn/ha)</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Sản lượng (tấn)</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Tỉ lệ hộ nuôi (%)</a:t>
                      </a:r>
                      <a:endParaRPr lang="vi-VN" sz="2000">
                        <a:effectLst/>
                        <a:latin typeface="Arial" pitchFamily="34" charset="0"/>
                        <a:ea typeface="Calibri"/>
                        <a:cs typeface="Arial" pitchFamily="34" charset="0"/>
                      </a:endParaRPr>
                    </a:p>
                  </a:txBody>
                  <a:tcPr marL="68580" marR="68580" marT="0" marB="0"/>
                </a:tc>
                <a:extLst>
                  <a:ext uri="{0D108BD9-81ED-4DB2-BD59-A6C34878D82A}">
                    <a16:rowId xmlns="" xmlns:a16="http://schemas.microsoft.com/office/drawing/2014/main" val="10000"/>
                  </a:ext>
                </a:extLst>
              </a:tr>
              <a:tr h="0">
                <a:tc>
                  <a:txBody>
                    <a:bodyPr/>
                    <a:lstStyle/>
                    <a:p>
                      <a:pPr algn="ctr">
                        <a:lnSpc>
                          <a:spcPct val="115000"/>
                        </a:lnSpc>
                        <a:spcAft>
                          <a:spcPts val="500"/>
                        </a:spcAft>
                      </a:pPr>
                      <a:r>
                        <a:rPr lang="en-US" sz="2000">
                          <a:effectLst/>
                          <a:latin typeface="Arial" pitchFamily="34" charset="0"/>
                          <a:cs typeface="Arial" pitchFamily="34" charset="0"/>
                        </a:rPr>
                        <a:t>I</a:t>
                      </a:r>
                      <a:endParaRPr lang="vi-VN" sz="20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2000" dirty="0">
                          <a:effectLst/>
                          <a:latin typeface="Arial" pitchFamily="34" charset="0"/>
                          <a:cs typeface="Arial" pitchFamily="34" charset="0"/>
                        </a:rPr>
                        <a:t>Tôm thẻ chân trắng</a:t>
                      </a:r>
                      <a:endParaRPr lang="vi-VN" sz="20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af-ZA" sz="2000">
                          <a:effectLst/>
                          <a:latin typeface="Arial" pitchFamily="34" charset="0"/>
                          <a:cs typeface="Arial" pitchFamily="34" charset="0"/>
                        </a:rPr>
                        <a:t>951</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 </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 </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af-ZA" sz="2000">
                          <a:effectLst/>
                          <a:latin typeface="Arial" pitchFamily="34" charset="0"/>
                          <a:cs typeface="Arial" pitchFamily="34" charset="0"/>
                        </a:rPr>
                        <a:t>8.082</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100</a:t>
                      </a:r>
                      <a:endParaRPr lang="vi-VN" sz="2000">
                        <a:effectLst/>
                        <a:latin typeface="Arial" pitchFamily="34" charset="0"/>
                        <a:ea typeface="Calibri"/>
                        <a:cs typeface="Arial" pitchFamily="34" charset="0"/>
                      </a:endParaRPr>
                    </a:p>
                  </a:txBody>
                  <a:tcPr marL="68580" marR="68580" marT="0" marB="0"/>
                </a:tc>
                <a:extLst>
                  <a:ext uri="{0D108BD9-81ED-4DB2-BD59-A6C34878D82A}">
                    <a16:rowId xmlns="" xmlns:a16="http://schemas.microsoft.com/office/drawing/2014/main" val="10001"/>
                  </a:ext>
                </a:extLst>
              </a:tr>
              <a:tr h="0">
                <a:tc>
                  <a:txBody>
                    <a:bodyPr/>
                    <a:lstStyle/>
                    <a:p>
                      <a:pPr algn="ctr">
                        <a:lnSpc>
                          <a:spcPct val="115000"/>
                        </a:lnSpc>
                        <a:spcAft>
                          <a:spcPts val="500"/>
                        </a:spcAft>
                      </a:pPr>
                      <a:r>
                        <a:rPr lang="en-US" sz="2000">
                          <a:effectLst/>
                          <a:latin typeface="Arial" pitchFamily="34" charset="0"/>
                          <a:cs typeface="Arial" pitchFamily="34" charset="0"/>
                        </a:rPr>
                        <a:t>1</a:t>
                      </a:r>
                      <a:endParaRPr lang="vi-VN" sz="20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2000" dirty="0" err="1">
                          <a:effectLst/>
                          <a:latin typeface="Arial" pitchFamily="34" charset="0"/>
                          <a:cs typeface="Arial" pitchFamily="34" charset="0"/>
                        </a:rPr>
                        <a:t>Nuôi</a:t>
                      </a:r>
                      <a:r>
                        <a:rPr lang="en-US" sz="2000" dirty="0">
                          <a:effectLst/>
                          <a:latin typeface="Arial" pitchFamily="34" charset="0"/>
                          <a:cs typeface="Arial" pitchFamily="34" charset="0"/>
                        </a:rPr>
                        <a:t> </a:t>
                      </a:r>
                      <a:r>
                        <a:rPr lang="en-US" sz="2000" dirty="0" smtClean="0">
                          <a:effectLst/>
                          <a:latin typeface="Arial" pitchFamily="34" charset="0"/>
                          <a:cs typeface="Arial" pitchFamily="34" charset="0"/>
                        </a:rPr>
                        <a:t>BTC (</a:t>
                      </a:r>
                      <a:r>
                        <a:rPr lang="en-US" sz="2000" dirty="0" err="1" smtClean="0">
                          <a:effectLst/>
                          <a:latin typeface="Arial" pitchFamily="34" charset="0"/>
                          <a:cs typeface="Arial" pitchFamily="34" charset="0"/>
                        </a:rPr>
                        <a:t>ao</a:t>
                      </a:r>
                      <a:r>
                        <a:rPr lang="en-US" sz="2000" dirty="0" smtClean="0">
                          <a:effectLst/>
                          <a:latin typeface="Arial" pitchFamily="34" charset="0"/>
                          <a:cs typeface="Arial" pitchFamily="34" charset="0"/>
                        </a:rPr>
                        <a:t> </a:t>
                      </a:r>
                      <a:r>
                        <a:rPr lang="en-US" sz="2000" dirty="0" err="1" smtClean="0">
                          <a:effectLst/>
                          <a:latin typeface="Arial" pitchFamily="34" charset="0"/>
                          <a:cs typeface="Arial" pitchFamily="34" charset="0"/>
                        </a:rPr>
                        <a:t>đất</a:t>
                      </a:r>
                      <a:r>
                        <a:rPr lang="en-US" sz="2000" dirty="0" smtClean="0">
                          <a:effectLst/>
                          <a:latin typeface="Arial" pitchFamily="34" charset="0"/>
                          <a:cs typeface="Arial" pitchFamily="34" charset="0"/>
                        </a:rPr>
                        <a:t>/</a:t>
                      </a:r>
                      <a:r>
                        <a:rPr lang="en-US" sz="2000" dirty="0" err="1" smtClean="0">
                          <a:effectLst/>
                          <a:latin typeface="Arial" pitchFamily="34" charset="0"/>
                          <a:cs typeface="Arial" pitchFamily="34" charset="0"/>
                        </a:rPr>
                        <a:t>bạt</a:t>
                      </a:r>
                      <a:r>
                        <a:rPr lang="en-US" sz="2000" dirty="0">
                          <a:effectLst/>
                          <a:latin typeface="Arial" pitchFamily="34" charset="0"/>
                          <a:cs typeface="Arial" pitchFamily="34" charset="0"/>
                        </a:rPr>
                        <a:t>)</a:t>
                      </a:r>
                      <a:endParaRPr lang="vi-VN" sz="20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779</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20 – 80</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3,5 - </a:t>
                      </a:r>
                      <a:r>
                        <a:rPr lang="vi-VN" sz="2000">
                          <a:effectLst/>
                          <a:latin typeface="Arial" pitchFamily="34" charset="0"/>
                          <a:cs typeface="Arial" pitchFamily="34" charset="0"/>
                        </a:rPr>
                        <a:t>7</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 </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87</a:t>
                      </a:r>
                      <a:endParaRPr lang="vi-VN" sz="2000">
                        <a:effectLst/>
                        <a:latin typeface="Arial" pitchFamily="34" charset="0"/>
                        <a:ea typeface="Calibri"/>
                        <a:cs typeface="Arial" pitchFamily="34" charset="0"/>
                      </a:endParaRPr>
                    </a:p>
                  </a:txBody>
                  <a:tcPr marL="68580" marR="68580" marT="0" marB="0"/>
                </a:tc>
                <a:extLst>
                  <a:ext uri="{0D108BD9-81ED-4DB2-BD59-A6C34878D82A}">
                    <a16:rowId xmlns="" xmlns:a16="http://schemas.microsoft.com/office/drawing/2014/main" val="10002"/>
                  </a:ext>
                </a:extLst>
              </a:tr>
              <a:tr h="0">
                <a:tc>
                  <a:txBody>
                    <a:bodyPr/>
                    <a:lstStyle/>
                    <a:p>
                      <a:pPr algn="ctr">
                        <a:lnSpc>
                          <a:spcPct val="115000"/>
                        </a:lnSpc>
                        <a:spcAft>
                          <a:spcPts val="500"/>
                        </a:spcAft>
                      </a:pPr>
                      <a:r>
                        <a:rPr lang="en-US" sz="2000" dirty="0">
                          <a:effectLst/>
                          <a:latin typeface="Arial" pitchFamily="34" charset="0"/>
                          <a:cs typeface="Arial" pitchFamily="34" charset="0"/>
                        </a:rPr>
                        <a:t>2</a:t>
                      </a:r>
                      <a:endParaRPr lang="vi-VN" sz="2000" dirty="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2000" dirty="0" err="1">
                          <a:solidFill>
                            <a:srgbClr val="FF0000"/>
                          </a:solidFill>
                          <a:effectLst/>
                          <a:latin typeface="Arial" pitchFamily="34" charset="0"/>
                          <a:cs typeface="Arial" pitchFamily="34" charset="0"/>
                        </a:rPr>
                        <a:t>Nuôi</a:t>
                      </a:r>
                      <a:r>
                        <a:rPr lang="en-US" sz="2000" dirty="0">
                          <a:solidFill>
                            <a:srgbClr val="FF0000"/>
                          </a:solidFill>
                          <a:effectLst/>
                          <a:latin typeface="Arial" pitchFamily="34" charset="0"/>
                          <a:cs typeface="Arial" pitchFamily="34" charset="0"/>
                        </a:rPr>
                        <a:t>  </a:t>
                      </a:r>
                      <a:r>
                        <a:rPr lang="en-US" sz="2000" dirty="0" smtClean="0">
                          <a:solidFill>
                            <a:srgbClr val="FF0000"/>
                          </a:solidFill>
                          <a:effectLst/>
                          <a:latin typeface="Arial" pitchFamily="34" charset="0"/>
                          <a:cs typeface="Arial" pitchFamily="34" charset="0"/>
                        </a:rPr>
                        <a:t>TC </a:t>
                      </a:r>
                      <a:r>
                        <a:rPr lang="en-US" sz="2000" dirty="0">
                          <a:solidFill>
                            <a:srgbClr val="FF0000"/>
                          </a:solidFill>
                          <a:effectLst/>
                          <a:latin typeface="Arial" pitchFamily="34" charset="0"/>
                          <a:cs typeface="Arial" pitchFamily="34" charset="0"/>
                        </a:rPr>
                        <a:t>(</a:t>
                      </a:r>
                      <a:r>
                        <a:rPr lang="en-US" sz="2000" dirty="0" err="1">
                          <a:solidFill>
                            <a:srgbClr val="FF0000"/>
                          </a:solidFill>
                          <a:effectLst/>
                          <a:latin typeface="Arial" pitchFamily="34" charset="0"/>
                          <a:cs typeface="Arial" pitchFamily="34" charset="0"/>
                        </a:rPr>
                        <a:t>ao</a:t>
                      </a:r>
                      <a:r>
                        <a:rPr lang="en-US" sz="2000" dirty="0">
                          <a:solidFill>
                            <a:srgbClr val="FF0000"/>
                          </a:solidFill>
                          <a:effectLst/>
                          <a:latin typeface="Arial" pitchFamily="34" charset="0"/>
                          <a:cs typeface="Arial" pitchFamily="34" charset="0"/>
                        </a:rPr>
                        <a:t> </a:t>
                      </a:r>
                      <a:r>
                        <a:rPr lang="en-US" sz="2000" dirty="0" err="1">
                          <a:solidFill>
                            <a:srgbClr val="FF0000"/>
                          </a:solidFill>
                          <a:effectLst/>
                          <a:latin typeface="Arial" pitchFamily="34" charset="0"/>
                          <a:cs typeface="Arial" pitchFamily="34" charset="0"/>
                        </a:rPr>
                        <a:t>bạt</a:t>
                      </a:r>
                      <a:r>
                        <a:rPr lang="en-US" sz="2000" dirty="0">
                          <a:solidFill>
                            <a:srgbClr val="FF0000"/>
                          </a:solidFill>
                          <a:effectLst/>
                          <a:latin typeface="Arial" pitchFamily="34" charset="0"/>
                          <a:cs typeface="Arial" pitchFamily="34" charset="0"/>
                        </a:rPr>
                        <a:t>) </a:t>
                      </a:r>
                      <a:endParaRPr lang="vi-VN" sz="2000" dirty="0">
                        <a:solidFill>
                          <a:srgbClr val="FF000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dirty="0">
                          <a:solidFill>
                            <a:srgbClr val="FF0000"/>
                          </a:solidFill>
                          <a:effectLst/>
                          <a:latin typeface="Arial" pitchFamily="34" charset="0"/>
                          <a:cs typeface="Arial" pitchFamily="34" charset="0"/>
                        </a:rPr>
                        <a:t>162</a:t>
                      </a:r>
                      <a:endParaRPr lang="vi-VN" sz="2000" dirty="0">
                        <a:solidFill>
                          <a:srgbClr val="FF000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dirty="0">
                          <a:solidFill>
                            <a:srgbClr val="FF0000"/>
                          </a:solidFill>
                          <a:effectLst/>
                          <a:latin typeface="Arial" pitchFamily="34" charset="0"/>
                          <a:cs typeface="Arial" pitchFamily="34" charset="0"/>
                        </a:rPr>
                        <a:t>90 – 150</a:t>
                      </a:r>
                      <a:endParaRPr lang="vi-VN" sz="2000" dirty="0">
                        <a:solidFill>
                          <a:srgbClr val="FF000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dirty="0">
                          <a:solidFill>
                            <a:srgbClr val="FF0000"/>
                          </a:solidFill>
                          <a:effectLst/>
                          <a:latin typeface="Arial" pitchFamily="34" charset="0"/>
                          <a:cs typeface="Arial" pitchFamily="34" charset="0"/>
                        </a:rPr>
                        <a:t>10 – </a:t>
                      </a:r>
                      <a:r>
                        <a:rPr lang="vi-VN" sz="2000" dirty="0">
                          <a:solidFill>
                            <a:srgbClr val="FF0000"/>
                          </a:solidFill>
                          <a:effectLst/>
                          <a:latin typeface="Arial" pitchFamily="34" charset="0"/>
                          <a:cs typeface="Arial" pitchFamily="34" charset="0"/>
                        </a:rPr>
                        <a:t>15 </a:t>
                      </a:r>
                      <a:endParaRPr lang="vi-VN" sz="2000" dirty="0">
                        <a:solidFill>
                          <a:srgbClr val="FF000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dirty="0">
                          <a:solidFill>
                            <a:srgbClr val="FF0000"/>
                          </a:solidFill>
                          <a:effectLst/>
                          <a:latin typeface="Arial" pitchFamily="34" charset="0"/>
                          <a:cs typeface="Arial" pitchFamily="34" charset="0"/>
                        </a:rPr>
                        <a:t> </a:t>
                      </a:r>
                      <a:endParaRPr lang="vi-VN" sz="2000" dirty="0">
                        <a:solidFill>
                          <a:srgbClr val="FF000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dirty="0">
                          <a:solidFill>
                            <a:srgbClr val="FF0000"/>
                          </a:solidFill>
                          <a:effectLst/>
                          <a:latin typeface="Arial" pitchFamily="34" charset="0"/>
                          <a:cs typeface="Arial" pitchFamily="34" charset="0"/>
                        </a:rPr>
                        <a:t>11</a:t>
                      </a:r>
                      <a:endParaRPr lang="vi-VN" sz="2000" dirty="0">
                        <a:solidFill>
                          <a:srgbClr val="FF0000"/>
                        </a:solidFill>
                        <a:effectLst/>
                        <a:latin typeface="Arial" pitchFamily="34" charset="0"/>
                        <a:ea typeface="Calibri"/>
                        <a:cs typeface="Arial" pitchFamily="34" charset="0"/>
                      </a:endParaRPr>
                    </a:p>
                  </a:txBody>
                  <a:tcPr marL="68580" marR="68580" marT="0" marB="0"/>
                </a:tc>
                <a:extLst>
                  <a:ext uri="{0D108BD9-81ED-4DB2-BD59-A6C34878D82A}">
                    <a16:rowId xmlns="" xmlns:a16="http://schemas.microsoft.com/office/drawing/2014/main" val="10003"/>
                  </a:ext>
                </a:extLst>
              </a:tr>
              <a:tr h="0">
                <a:tc>
                  <a:txBody>
                    <a:bodyPr/>
                    <a:lstStyle/>
                    <a:p>
                      <a:pPr algn="ctr">
                        <a:lnSpc>
                          <a:spcPct val="115000"/>
                        </a:lnSpc>
                        <a:spcAft>
                          <a:spcPts val="500"/>
                        </a:spcAft>
                      </a:pPr>
                      <a:r>
                        <a:rPr lang="en-US" sz="2000">
                          <a:effectLst/>
                          <a:latin typeface="Arial" pitchFamily="34" charset="0"/>
                          <a:cs typeface="Arial" pitchFamily="34" charset="0"/>
                        </a:rPr>
                        <a:t>3</a:t>
                      </a:r>
                      <a:endParaRPr lang="vi-VN" sz="20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2000" dirty="0" err="1">
                          <a:effectLst/>
                          <a:latin typeface="Arial" pitchFamily="34" charset="0"/>
                          <a:cs typeface="Arial" pitchFamily="34" charset="0"/>
                        </a:rPr>
                        <a:t>Nuôi</a:t>
                      </a:r>
                      <a:r>
                        <a:rPr lang="en-US" sz="2000" dirty="0">
                          <a:effectLst/>
                          <a:latin typeface="Arial" pitchFamily="34" charset="0"/>
                          <a:cs typeface="Arial" pitchFamily="34" charset="0"/>
                        </a:rPr>
                        <a:t> </a:t>
                      </a:r>
                      <a:r>
                        <a:rPr lang="en-US" sz="2000" dirty="0" err="1">
                          <a:effectLst/>
                          <a:latin typeface="Arial" pitchFamily="34" charset="0"/>
                          <a:cs typeface="Arial" pitchFamily="34" charset="0"/>
                        </a:rPr>
                        <a:t>siêu</a:t>
                      </a:r>
                      <a:r>
                        <a:rPr lang="en-US" sz="2000" dirty="0">
                          <a:effectLst/>
                          <a:latin typeface="Arial" pitchFamily="34" charset="0"/>
                          <a:cs typeface="Arial" pitchFamily="34" charset="0"/>
                        </a:rPr>
                        <a:t> </a:t>
                      </a:r>
                      <a:r>
                        <a:rPr lang="en-US" sz="2000" dirty="0" smtClean="0">
                          <a:effectLst/>
                          <a:latin typeface="Arial" pitchFamily="34" charset="0"/>
                          <a:cs typeface="Arial" pitchFamily="34" charset="0"/>
                        </a:rPr>
                        <a:t>TC (</a:t>
                      </a:r>
                      <a:r>
                        <a:rPr lang="en-US" sz="2000" dirty="0" err="1" smtClean="0">
                          <a:effectLst/>
                          <a:latin typeface="Arial" pitchFamily="34" charset="0"/>
                          <a:cs typeface="Arial" pitchFamily="34" charset="0"/>
                        </a:rPr>
                        <a:t>ao</a:t>
                      </a:r>
                      <a:r>
                        <a:rPr lang="en-US" sz="2000" dirty="0" smtClean="0">
                          <a:effectLst/>
                          <a:latin typeface="Arial" pitchFamily="34" charset="0"/>
                          <a:cs typeface="Arial" pitchFamily="34" charset="0"/>
                        </a:rPr>
                        <a:t> </a:t>
                      </a:r>
                      <a:r>
                        <a:rPr lang="en-US" sz="2000" dirty="0" err="1">
                          <a:effectLst/>
                          <a:latin typeface="Arial" pitchFamily="34" charset="0"/>
                          <a:cs typeface="Arial" pitchFamily="34" charset="0"/>
                        </a:rPr>
                        <a:t>bạt</a:t>
                      </a:r>
                      <a:r>
                        <a:rPr lang="en-US" sz="2000" dirty="0">
                          <a:effectLst/>
                          <a:latin typeface="Arial" pitchFamily="34" charset="0"/>
                          <a:cs typeface="Arial" pitchFamily="34" charset="0"/>
                        </a:rPr>
                        <a:t>)</a:t>
                      </a:r>
                      <a:endParaRPr lang="vi-VN" sz="20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10</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200 – 250</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15 – 30</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 </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2</a:t>
                      </a:r>
                      <a:endParaRPr lang="vi-VN" sz="2000">
                        <a:effectLst/>
                        <a:latin typeface="Arial" pitchFamily="34" charset="0"/>
                        <a:ea typeface="Calibri"/>
                        <a:cs typeface="Arial" pitchFamily="34" charset="0"/>
                      </a:endParaRPr>
                    </a:p>
                  </a:txBody>
                  <a:tcPr marL="68580" marR="68580" marT="0" marB="0"/>
                </a:tc>
                <a:extLst>
                  <a:ext uri="{0D108BD9-81ED-4DB2-BD59-A6C34878D82A}">
                    <a16:rowId xmlns="" xmlns:a16="http://schemas.microsoft.com/office/drawing/2014/main" val="10004"/>
                  </a:ext>
                </a:extLst>
              </a:tr>
              <a:tr h="0">
                <a:tc>
                  <a:txBody>
                    <a:bodyPr/>
                    <a:lstStyle/>
                    <a:p>
                      <a:pPr algn="ctr">
                        <a:lnSpc>
                          <a:spcPct val="115000"/>
                        </a:lnSpc>
                        <a:spcAft>
                          <a:spcPts val="500"/>
                        </a:spcAft>
                      </a:pPr>
                      <a:r>
                        <a:rPr lang="en-US" sz="2000">
                          <a:effectLst/>
                          <a:latin typeface="Arial" pitchFamily="34" charset="0"/>
                          <a:cs typeface="Arial" pitchFamily="34" charset="0"/>
                        </a:rPr>
                        <a:t>II</a:t>
                      </a:r>
                      <a:endParaRPr lang="vi-VN" sz="20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2000">
                          <a:effectLst/>
                          <a:latin typeface="Arial" pitchFamily="34" charset="0"/>
                          <a:cs typeface="Arial" pitchFamily="34" charset="0"/>
                        </a:rPr>
                        <a:t>Tôm sú</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1.448</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 </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 </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af-ZA" sz="2000">
                          <a:effectLst/>
                          <a:latin typeface="Arial" pitchFamily="34" charset="0"/>
                          <a:cs typeface="Arial" pitchFamily="34" charset="0"/>
                        </a:rPr>
                        <a:t>368</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100</a:t>
                      </a:r>
                      <a:endParaRPr lang="vi-VN" sz="2000">
                        <a:effectLst/>
                        <a:latin typeface="Arial" pitchFamily="34" charset="0"/>
                        <a:ea typeface="Calibri"/>
                        <a:cs typeface="Arial" pitchFamily="34" charset="0"/>
                      </a:endParaRPr>
                    </a:p>
                  </a:txBody>
                  <a:tcPr marL="68580" marR="68580" marT="0" marB="0"/>
                </a:tc>
                <a:extLst>
                  <a:ext uri="{0D108BD9-81ED-4DB2-BD59-A6C34878D82A}">
                    <a16:rowId xmlns="" xmlns:a16="http://schemas.microsoft.com/office/drawing/2014/main" val="10005"/>
                  </a:ext>
                </a:extLst>
              </a:tr>
              <a:tr h="0">
                <a:tc>
                  <a:txBody>
                    <a:bodyPr/>
                    <a:lstStyle/>
                    <a:p>
                      <a:pPr algn="ctr">
                        <a:lnSpc>
                          <a:spcPct val="115000"/>
                        </a:lnSpc>
                        <a:spcAft>
                          <a:spcPts val="500"/>
                        </a:spcAft>
                      </a:pPr>
                      <a:r>
                        <a:rPr lang="en-US" sz="2000">
                          <a:effectLst/>
                          <a:latin typeface="Arial" pitchFamily="34" charset="0"/>
                          <a:cs typeface="Arial" pitchFamily="34" charset="0"/>
                        </a:rPr>
                        <a:t>1</a:t>
                      </a:r>
                      <a:endParaRPr lang="vi-VN" sz="20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2000">
                          <a:effectLst/>
                          <a:latin typeface="Arial" pitchFamily="34" charset="0"/>
                          <a:cs typeface="Arial" pitchFamily="34" charset="0"/>
                        </a:rPr>
                        <a:t>Nuôi QCCT</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af-ZA" sz="2000">
                          <a:effectLst/>
                          <a:latin typeface="Arial" pitchFamily="34" charset="0"/>
                          <a:cs typeface="Arial" pitchFamily="34" charset="0"/>
                        </a:rPr>
                        <a:t>1.448</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2 - 10</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0,78</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 </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100</a:t>
                      </a:r>
                      <a:endParaRPr lang="vi-VN" sz="2000">
                        <a:effectLst/>
                        <a:latin typeface="Arial" pitchFamily="34" charset="0"/>
                        <a:ea typeface="Calibri"/>
                        <a:cs typeface="Arial" pitchFamily="34" charset="0"/>
                      </a:endParaRPr>
                    </a:p>
                  </a:txBody>
                  <a:tcPr marL="68580" marR="68580" marT="0" marB="0"/>
                </a:tc>
                <a:extLst>
                  <a:ext uri="{0D108BD9-81ED-4DB2-BD59-A6C34878D82A}">
                    <a16:rowId xmlns="" xmlns:a16="http://schemas.microsoft.com/office/drawing/2014/main" val="10006"/>
                  </a:ext>
                </a:extLst>
              </a:tr>
              <a:tr h="0">
                <a:tc>
                  <a:txBody>
                    <a:bodyPr/>
                    <a:lstStyle/>
                    <a:p>
                      <a:pPr algn="ctr">
                        <a:lnSpc>
                          <a:spcPct val="115000"/>
                        </a:lnSpc>
                        <a:spcAft>
                          <a:spcPts val="500"/>
                        </a:spcAft>
                      </a:pPr>
                      <a:r>
                        <a:rPr lang="en-US" sz="2000">
                          <a:effectLst/>
                          <a:latin typeface="Arial" pitchFamily="34" charset="0"/>
                          <a:cs typeface="Arial" pitchFamily="34" charset="0"/>
                        </a:rPr>
                        <a:t>III</a:t>
                      </a:r>
                      <a:endParaRPr lang="vi-VN" sz="20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2000" dirty="0" err="1" smtClean="0">
                          <a:effectLst/>
                          <a:latin typeface="Arial" pitchFamily="34" charset="0"/>
                          <a:cs typeface="Arial" pitchFamily="34" charset="0"/>
                        </a:rPr>
                        <a:t>Tổng</a:t>
                      </a:r>
                      <a:endParaRPr lang="vi-VN" sz="20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af-ZA" sz="2000">
                          <a:effectLst/>
                          <a:latin typeface="Arial" pitchFamily="34" charset="0"/>
                          <a:cs typeface="Arial" pitchFamily="34" charset="0"/>
                        </a:rPr>
                        <a:t>2.399</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 </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 </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af-ZA" sz="2000">
                          <a:effectLst/>
                          <a:latin typeface="Arial" pitchFamily="34" charset="0"/>
                          <a:cs typeface="Arial" pitchFamily="34" charset="0"/>
                        </a:rPr>
                        <a:t>8.450</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dirty="0">
                          <a:effectLst/>
                          <a:latin typeface="Arial" pitchFamily="34" charset="0"/>
                          <a:cs typeface="Arial" pitchFamily="34" charset="0"/>
                        </a:rPr>
                        <a:t> </a:t>
                      </a:r>
                      <a:endParaRPr lang="vi-VN" sz="2000" dirty="0">
                        <a:effectLst/>
                        <a:latin typeface="Arial" pitchFamily="34" charset="0"/>
                        <a:ea typeface="Calibri"/>
                        <a:cs typeface="Arial" pitchFamily="34" charset="0"/>
                      </a:endParaRPr>
                    </a:p>
                  </a:txBody>
                  <a:tcPr marL="68580" marR="68580" marT="0" marB="0"/>
                </a:tc>
                <a:extLst>
                  <a:ext uri="{0D108BD9-81ED-4DB2-BD59-A6C34878D82A}">
                    <a16:rowId xmlns="" xmlns:a16="http://schemas.microsoft.com/office/drawing/2014/main" val="10007"/>
                  </a:ext>
                </a:extLst>
              </a:tr>
            </a:tbl>
          </a:graphicData>
        </a:graphic>
      </p:graphicFrame>
      <p:sp>
        <p:nvSpPr>
          <p:cNvPr id="6" name="Rectangle 1"/>
          <p:cNvSpPr>
            <a:spLocks noChangeArrowheads="1"/>
          </p:cNvSpPr>
          <p:nvPr/>
        </p:nvSpPr>
        <p:spPr bwMode="auto">
          <a:xfrm>
            <a:off x="337185" y="47297"/>
            <a:ext cx="84696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342900" algn="ctr"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a:ln>
                  <a:noFill/>
                </a:ln>
                <a:solidFill>
                  <a:srgbClr val="000000"/>
                </a:solidFill>
                <a:effectLst/>
                <a:latin typeface="Arial" charset="0"/>
                <a:ea typeface="Arial" charset="0"/>
                <a:cs typeface="Arial" charset="0"/>
              </a:rPr>
              <a:t>B</a:t>
            </a:r>
            <a:r>
              <a:rPr kumimoji="0" lang="vi-VN" sz="2400" b="1" i="0" u="none" strike="noStrike" cap="none" normalizeH="0" baseline="0" dirty="0" bmk="">
                <a:ln>
                  <a:noFill/>
                </a:ln>
                <a:solidFill>
                  <a:srgbClr val="000000"/>
                </a:solidFill>
                <a:effectLst/>
                <a:latin typeface="Arial" charset="0"/>
                <a:ea typeface="Arial" charset="0"/>
                <a:cs typeface="Arial" charset="0"/>
              </a:rPr>
              <a:t>ảng </a:t>
            </a:r>
            <a:r>
              <a:rPr lang="vi-VN" sz="2400" b="1" dirty="0" bmk="_Toc33781409">
                <a:solidFill>
                  <a:srgbClr val="000000"/>
                </a:solidFill>
                <a:latin typeface="Arial" charset="0"/>
                <a:ea typeface="Arial" charset="0"/>
                <a:cs typeface="Arial" charset="0"/>
              </a:rPr>
              <a:t>2</a:t>
            </a:r>
            <a:r>
              <a:rPr kumimoji="0" lang="vi-VN" sz="2400" b="1" i="0" u="none" strike="noStrike" cap="none" normalizeH="0" baseline="0" dirty="0" bmk="_Toc33781409">
                <a:ln>
                  <a:noFill/>
                </a:ln>
                <a:solidFill>
                  <a:srgbClr val="000000"/>
                </a:solidFill>
                <a:effectLst/>
                <a:latin typeface="Arial" charset="0"/>
                <a:ea typeface="Arial" charset="0"/>
                <a:cs typeface="Arial" charset="0"/>
              </a:rPr>
              <a:t>: Thực trạng nuôi tôm nước lợ tại </a:t>
            </a:r>
            <a:r>
              <a:rPr kumimoji="0" lang="vi-VN" sz="2400" b="1" i="0" u="none" strike="noStrike" cap="none" normalizeH="0" baseline="0" dirty="0" smtClean="0" bmk="_Toc33781409">
                <a:ln>
                  <a:noFill/>
                </a:ln>
                <a:solidFill>
                  <a:srgbClr val="000000"/>
                </a:solidFill>
                <a:effectLst/>
                <a:latin typeface="Arial" charset="0"/>
                <a:ea typeface="Arial" charset="0"/>
                <a:cs typeface="Arial" charset="0"/>
              </a:rPr>
              <a:t>Bình </a:t>
            </a:r>
            <a:r>
              <a:rPr kumimoji="0" lang="vi-VN" sz="2400" b="1" i="0" u="none" strike="noStrike" cap="none" normalizeH="0" baseline="0" dirty="0" bmk="_Toc33781409">
                <a:ln>
                  <a:noFill/>
                </a:ln>
                <a:solidFill>
                  <a:srgbClr val="000000"/>
                </a:solidFill>
                <a:effectLst/>
                <a:latin typeface="Arial" charset="0"/>
                <a:ea typeface="Arial" charset="0"/>
                <a:cs typeface="Arial" charset="0"/>
              </a:rPr>
              <a:t>Định năm </a:t>
            </a:r>
            <a:r>
              <a:rPr kumimoji="0" lang="vi-VN" sz="2400" b="1" i="0" u="none" strike="noStrike" cap="none" normalizeH="0" baseline="0" dirty="0" smtClean="0" bmk="_Toc33781409">
                <a:ln>
                  <a:noFill/>
                </a:ln>
                <a:solidFill>
                  <a:srgbClr val="000000"/>
                </a:solidFill>
                <a:effectLst/>
                <a:latin typeface="Arial" charset="0"/>
                <a:ea typeface="Arial" charset="0"/>
                <a:cs typeface="Arial" charset="0"/>
              </a:rPr>
              <a:t>2018</a:t>
            </a:r>
            <a:endParaRPr kumimoji="0" lang="en-US" sz="2400" b="0" i="0" u="none" strike="noStrike" cap="none" normalizeH="0" baseline="0" dirty="0">
              <a:ln>
                <a:noFill/>
              </a:ln>
              <a:solidFill>
                <a:schemeClr val="tx1"/>
              </a:solidFill>
              <a:effectLst/>
              <a:latin typeface="Arial" charset="0"/>
              <a:ea typeface="Arial" charset="0"/>
              <a:cs typeface="Arial" charset="0"/>
            </a:endParaRPr>
          </a:p>
        </p:txBody>
      </p:sp>
    </p:spTree>
    <p:extLst>
      <p:ext uri="{BB962C8B-B14F-4D97-AF65-F5344CB8AC3E}">
        <p14:creationId xmlns:p14="http://schemas.microsoft.com/office/powerpoint/2010/main" val="20755063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3FEEAC-6021-184A-936A-D26E75467C87}" type="slidenum">
              <a:rPr lang="en-US" smtClean="0"/>
              <a:t>62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443844636"/>
              </p:ext>
            </p:extLst>
          </p:nvPr>
        </p:nvGraphicFramePr>
        <p:xfrm>
          <a:off x="0" y="1322833"/>
          <a:ext cx="9144001" cy="5253204"/>
        </p:xfrm>
        <a:graphic>
          <a:graphicData uri="http://schemas.openxmlformats.org/drawingml/2006/table">
            <a:tbl>
              <a:tblPr firstRow="1" firstCol="1" bandRow="1">
                <a:tableStyleId>{5C22544A-7EE6-4342-B048-85BDC9FD1C3A}</a:tableStyleId>
              </a:tblPr>
              <a:tblGrid>
                <a:gridCol w="619963">
                  <a:extLst>
                    <a:ext uri="{9D8B030D-6E8A-4147-A177-3AD203B41FA5}">
                      <a16:colId xmlns="" xmlns:a16="http://schemas.microsoft.com/office/drawing/2014/main" val="20000"/>
                    </a:ext>
                  </a:extLst>
                </a:gridCol>
                <a:gridCol w="1684325">
                  <a:extLst>
                    <a:ext uri="{9D8B030D-6E8A-4147-A177-3AD203B41FA5}">
                      <a16:colId xmlns="" xmlns:a16="http://schemas.microsoft.com/office/drawing/2014/main" val="20001"/>
                    </a:ext>
                  </a:extLst>
                </a:gridCol>
                <a:gridCol w="1748333">
                  <a:extLst>
                    <a:ext uri="{9D8B030D-6E8A-4147-A177-3AD203B41FA5}">
                      <a16:colId xmlns="" xmlns:a16="http://schemas.microsoft.com/office/drawing/2014/main" val="20002"/>
                    </a:ext>
                  </a:extLst>
                </a:gridCol>
                <a:gridCol w="1675181">
                  <a:extLst>
                    <a:ext uri="{9D8B030D-6E8A-4147-A177-3AD203B41FA5}">
                      <a16:colId xmlns="" xmlns:a16="http://schemas.microsoft.com/office/drawing/2014/main" val="20003"/>
                    </a:ext>
                  </a:extLst>
                </a:gridCol>
                <a:gridCol w="1781251">
                  <a:extLst>
                    <a:ext uri="{9D8B030D-6E8A-4147-A177-3AD203B41FA5}">
                      <a16:colId xmlns="" xmlns:a16="http://schemas.microsoft.com/office/drawing/2014/main" val="20004"/>
                    </a:ext>
                  </a:extLst>
                </a:gridCol>
                <a:gridCol w="1634948">
                  <a:extLst>
                    <a:ext uri="{9D8B030D-6E8A-4147-A177-3AD203B41FA5}">
                      <a16:colId xmlns="" xmlns:a16="http://schemas.microsoft.com/office/drawing/2014/main" val="20005"/>
                    </a:ext>
                  </a:extLst>
                </a:gridCol>
              </a:tblGrid>
              <a:tr h="687782">
                <a:tc>
                  <a:txBody>
                    <a:bodyPr/>
                    <a:lstStyle/>
                    <a:p>
                      <a:pPr algn="ctr">
                        <a:lnSpc>
                          <a:spcPct val="115000"/>
                        </a:lnSpc>
                        <a:spcAft>
                          <a:spcPts val="500"/>
                        </a:spcAft>
                      </a:pPr>
                      <a:r>
                        <a:rPr lang="en-US" sz="2000">
                          <a:effectLst/>
                          <a:latin typeface="Arial" pitchFamily="34" charset="0"/>
                          <a:cs typeface="Arial" pitchFamily="34" charset="0"/>
                        </a:rPr>
                        <a:t>TT</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Hạng mục</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Diện tích (ha)</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Mật độ nuôi (con/m</a:t>
                      </a:r>
                      <a:r>
                        <a:rPr lang="en-US" sz="2000" baseline="30000">
                          <a:effectLst/>
                          <a:latin typeface="Arial" pitchFamily="34" charset="0"/>
                          <a:cs typeface="Arial" pitchFamily="34" charset="0"/>
                        </a:rPr>
                        <a:t>2</a:t>
                      </a:r>
                      <a:r>
                        <a:rPr lang="en-US" sz="2000">
                          <a:effectLst/>
                          <a:latin typeface="Arial" pitchFamily="34" charset="0"/>
                          <a:cs typeface="Arial" pitchFamily="34" charset="0"/>
                        </a:rPr>
                        <a:t>)</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Năng suất TB (tấn/ha)</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Tỉ lệ hộ nuôi (%)</a:t>
                      </a:r>
                      <a:endParaRPr lang="vi-VN" sz="2000">
                        <a:effectLst/>
                        <a:latin typeface="Arial" pitchFamily="34" charset="0"/>
                        <a:ea typeface="Calibri"/>
                        <a:cs typeface="Arial" pitchFamily="34" charset="0"/>
                      </a:endParaRPr>
                    </a:p>
                  </a:txBody>
                  <a:tcPr marL="68580" marR="68580" marT="0" marB="0"/>
                </a:tc>
                <a:extLst>
                  <a:ext uri="{0D108BD9-81ED-4DB2-BD59-A6C34878D82A}">
                    <a16:rowId xmlns="" xmlns:a16="http://schemas.microsoft.com/office/drawing/2014/main" val="10000"/>
                  </a:ext>
                </a:extLst>
              </a:tr>
              <a:tr h="687782">
                <a:tc>
                  <a:txBody>
                    <a:bodyPr/>
                    <a:lstStyle/>
                    <a:p>
                      <a:pPr algn="ctr">
                        <a:lnSpc>
                          <a:spcPct val="115000"/>
                        </a:lnSpc>
                        <a:spcAft>
                          <a:spcPts val="500"/>
                        </a:spcAft>
                      </a:pPr>
                      <a:r>
                        <a:rPr lang="en-US" sz="2000">
                          <a:effectLst/>
                          <a:latin typeface="Arial" pitchFamily="34" charset="0"/>
                          <a:cs typeface="Arial" pitchFamily="34" charset="0"/>
                        </a:rPr>
                        <a:t>I</a:t>
                      </a:r>
                      <a:endParaRPr lang="vi-VN" sz="20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2000" dirty="0" err="1">
                          <a:effectLst/>
                          <a:latin typeface="Arial" pitchFamily="34" charset="0"/>
                          <a:cs typeface="Arial" pitchFamily="34" charset="0"/>
                        </a:rPr>
                        <a:t>Tôm</a:t>
                      </a:r>
                      <a:r>
                        <a:rPr lang="en-US" sz="2000" dirty="0">
                          <a:effectLst/>
                          <a:latin typeface="Arial" pitchFamily="34" charset="0"/>
                          <a:cs typeface="Arial" pitchFamily="34" charset="0"/>
                        </a:rPr>
                        <a:t> </a:t>
                      </a:r>
                      <a:r>
                        <a:rPr lang="en-US" sz="2000" dirty="0" err="1">
                          <a:effectLst/>
                          <a:latin typeface="Arial" pitchFamily="34" charset="0"/>
                          <a:cs typeface="Arial" pitchFamily="34" charset="0"/>
                        </a:rPr>
                        <a:t>thẻ</a:t>
                      </a:r>
                      <a:r>
                        <a:rPr lang="en-US" sz="2000" dirty="0">
                          <a:effectLst/>
                          <a:latin typeface="Arial" pitchFamily="34" charset="0"/>
                          <a:cs typeface="Arial" pitchFamily="34" charset="0"/>
                        </a:rPr>
                        <a:t> </a:t>
                      </a:r>
                      <a:r>
                        <a:rPr lang="en-US" sz="2000" dirty="0" err="1">
                          <a:effectLst/>
                          <a:latin typeface="Arial" pitchFamily="34" charset="0"/>
                          <a:cs typeface="Arial" pitchFamily="34" charset="0"/>
                        </a:rPr>
                        <a:t>chân</a:t>
                      </a:r>
                      <a:r>
                        <a:rPr lang="en-US" sz="2000" dirty="0">
                          <a:effectLst/>
                          <a:latin typeface="Arial" pitchFamily="34" charset="0"/>
                          <a:cs typeface="Arial" pitchFamily="34" charset="0"/>
                        </a:rPr>
                        <a:t> </a:t>
                      </a:r>
                      <a:r>
                        <a:rPr lang="en-US" sz="2000" dirty="0" err="1">
                          <a:effectLst/>
                          <a:latin typeface="Arial" pitchFamily="34" charset="0"/>
                          <a:cs typeface="Arial" pitchFamily="34" charset="0"/>
                        </a:rPr>
                        <a:t>trắng</a:t>
                      </a:r>
                      <a:endParaRPr lang="vi-VN" sz="20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vi-VN" sz="2000">
                          <a:effectLst/>
                          <a:latin typeface="Arial" pitchFamily="34" charset="0"/>
                          <a:cs typeface="Arial" pitchFamily="34" charset="0"/>
                        </a:rPr>
                        <a:t>32.678</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vi-VN" sz="2000">
                          <a:effectLst/>
                          <a:latin typeface="Arial" pitchFamily="34" charset="0"/>
                          <a:cs typeface="Arial" pitchFamily="34" charset="0"/>
                        </a:rPr>
                        <a:t> </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vi-VN" sz="2000">
                          <a:effectLst/>
                          <a:latin typeface="Arial" pitchFamily="34" charset="0"/>
                          <a:cs typeface="Arial" pitchFamily="34" charset="0"/>
                        </a:rPr>
                        <a:t> </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vi-VN" sz="2000">
                          <a:effectLst/>
                          <a:latin typeface="Arial" pitchFamily="34" charset="0"/>
                          <a:cs typeface="Arial" pitchFamily="34" charset="0"/>
                        </a:rPr>
                        <a:t>100</a:t>
                      </a:r>
                      <a:endParaRPr lang="vi-VN" sz="2000">
                        <a:effectLst/>
                        <a:latin typeface="Arial" pitchFamily="34" charset="0"/>
                        <a:ea typeface="Calibri"/>
                        <a:cs typeface="Arial" pitchFamily="34" charset="0"/>
                      </a:endParaRPr>
                    </a:p>
                  </a:txBody>
                  <a:tcPr marL="68580" marR="68580" marT="0" marB="0"/>
                </a:tc>
                <a:extLst>
                  <a:ext uri="{0D108BD9-81ED-4DB2-BD59-A6C34878D82A}">
                    <a16:rowId xmlns="" xmlns:a16="http://schemas.microsoft.com/office/drawing/2014/main" val="10001"/>
                  </a:ext>
                </a:extLst>
              </a:tr>
              <a:tr h="1046964">
                <a:tc>
                  <a:txBody>
                    <a:bodyPr/>
                    <a:lstStyle/>
                    <a:p>
                      <a:pPr algn="ctr">
                        <a:lnSpc>
                          <a:spcPct val="115000"/>
                        </a:lnSpc>
                        <a:spcAft>
                          <a:spcPts val="500"/>
                        </a:spcAft>
                      </a:pPr>
                      <a:r>
                        <a:rPr lang="en-US" sz="2000">
                          <a:effectLst/>
                          <a:latin typeface="Arial" pitchFamily="34" charset="0"/>
                          <a:cs typeface="Arial" pitchFamily="34" charset="0"/>
                        </a:rPr>
                        <a:t>1</a:t>
                      </a:r>
                      <a:endParaRPr lang="vi-VN" sz="20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2000" dirty="0" err="1">
                          <a:effectLst/>
                          <a:latin typeface="Arial" pitchFamily="34" charset="0"/>
                          <a:cs typeface="Arial" pitchFamily="34" charset="0"/>
                        </a:rPr>
                        <a:t>Nuôi</a:t>
                      </a:r>
                      <a:r>
                        <a:rPr lang="en-US" sz="2000" dirty="0">
                          <a:effectLst/>
                          <a:latin typeface="Arial" pitchFamily="34" charset="0"/>
                          <a:cs typeface="Arial" pitchFamily="34" charset="0"/>
                        </a:rPr>
                        <a:t> </a:t>
                      </a:r>
                      <a:r>
                        <a:rPr lang="en-US" sz="2000" dirty="0" smtClean="0">
                          <a:effectLst/>
                          <a:latin typeface="Arial" pitchFamily="34" charset="0"/>
                          <a:cs typeface="Arial" pitchFamily="34" charset="0"/>
                        </a:rPr>
                        <a:t>BTC (</a:t>
                      </a:r>
                      <a:r>
                        <a:rPr lang="en-US" sz="2000" dirty="0" err="1" smtClean="0">
                          <a:effectLst/>
                          <a:latin typeface="Arial" pitchFamily="34" charset="0"/>
                          <a:cs typeface="Arial" pitchFamily="34" charset="0"/>
                        </a:rPr>
                        <a:t>ao</a:t>
                      </a:r>
                      <a:r>
                        <a:rPr lang="en-US" sz="2000" dirty="0" smtClean="0">
                          <a:effectLst/>
                          <a:latin typeface="Arial" pitchFamily="34" charset="0"/>
                          <a:cs typeface="Arial" pitchFamily="34" charset="0"/>
                        </a:rPr>
                        <a:t> </a:t>
                      </a:r>
                      <a:r>
                        <a:rPr lang="en-US" sz="2000" dirty="0" err="1">
                          <a:effectLst/>
                          <a:latin typeface="Arial" pitchFamily="34" charset="0"/>
                          <a:cs typeface="Arial" pitchFamily="34" charset="0"/>
                        </a:rPr>
                        <a:t>đất</a:t>
                      </a:r>
                      <a:r>
                        <a:rPr lang="en-US" sz="2000" dirty="0">
                          <a:effectLst/>
                          <a:latin typeface="Arial" pitchFamily="34" charset="0"/>
                          <a:cs typeface="Arial" pitchFamily="34" charset="0"/>
                        </a:rPr>
                        <a:t>, </a:t>
                      </a:r>
                      <a:r>
                        <a:rPr lang="en-US" sz="2000" dirty="0" err="1">
                          <a:effectLst/>
                          <a:latin typeface="Arial" pitchFamily="34" charset="0"/>
                          <a:cs typeface="Arial" pitchFamily="34" charset="0"/>
                        </a:rPr>
                        <a:t>ao</a:t>
                      </a:r>
                      <a:r>
                        <a:rPr lang="en-US" sz="2000" dirty="0">
                          <a:effectLst/>
                          <a:latin typeface="Arial" pitchFamily="34" charset="0"/>
                          <a:cs typeface="Arial" pitchFamily="34" charset="0"/>
                        </a:rPr>
                        <a:t> </a:t>
                      </a:r>
                      <a:r>
                        <a:rPr lang="en-US" sz="2000" dirty="0" err="1">
                          <a:effectLst/>
                          <a:latin typeface="Arial" pitchFamily="34" charset="0"/>
                          <a:cs typeface="Arial" pitchFamily="34" charset="0"/>
                        </a:rPr>
                        <a:t>bạt</a:t>
                      </a:r>
                      <a:r>
                        <a:rPr lang="en-US" sz="2000" dirty="0">
                          <a:effectLst/>
                          <a:latin typeface="Arial" pitchFamily="34" charset="0"/>
                          <a:cs typeface="Arial" pitchFamily="34" charset="0"/>
                        </a:rPr>
                        <a:t>)</a:t>
                      </a:r>
                      <a:endParaRPr lang="vi-VN" sz="20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23.443</a:t>
                      </a:r>
                      <a:endParaRPr lang="vi-VN" sz="20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500"/>
                        </a:spcAft>
                      </a:pPr>
                      <a:r>
                        <a:rPr lang="en-US" sz="2000">
                          <a:effectLst/>
                          <a:latin typeface="Arial" pitchFamily="34" charset="0"/>
                          <a:cs typeface="Arial" pitchFamily="34" charset="0"/>
                        </a:rPr>
                        <a:t>20 – 50 </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4 - 6</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60</a:t>
                      </a:r>
                      <a:endParaRPr lang="vi-VN" sz="2000">
                        <a:effectLst/>
                        <a:latin typeface="Arial" pitchFamily="34" charset="0"/>
                        <a:ea typeface="Calibri"/>
                        <a:cs typeface="Arial" pitchFamily="34" charset="0"/>
                      </a:endParaRPr>
                    </a:p>
                  </a:txBody>
                  <a:tcPr marL="68580" marR="68580" marT="0" marB="0"/>
                </a:tc>
                <a:extLst>
                  <a:ext uri="{0D108BD9-81ED-4DB2-BD59-A6C34878D82A}">
                    <a16:rowId xmlns="" xmlns:a16="http://schemas.microsoft.com/office/drawing/2014/main" val="10002"/>
                  </a:ext>
                </a:extLst>
              </a:tr>
              <a:tr h="687782">
                <a:tc>
                  <a:txBody>
                    <a:bodyPr/>
                    <a:lstStyle/>
                    <a:p>
                      <a:pPr algn="ctr">
                        <a:lnSpc>
                          <a:spcPct val="115000"/>
                        </a:lnSpc>
                        <a:spcAft>
                          <a:spcPts val="500"/>
                        </a:spcAft>
                      </a:pPr>
                      <a:r>
                        <a:rPr lang="en-US" sz="2000" dirty="0">
                          <a:solidFill>
                            <a:srgbClr val="FF0000"/>
                          </a:solidFill>
                          <a:effectLst/>
                          <a:latin typeface="Arial" pitchFamily="34" charset="0"/>
                          <a:cs typeface="Arial" pitchFamily="34" charset="0"/>
                        </a:rPr>
                        <a:t>2</a:t>
                      </a:r>
                      <a:endParaRPr lang="vi-VN" sz="2000" dirty="0">
                        <a:solidFill>
                          <a:srgbClr val="FF0000"/>
                        </a:solidFill>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2000" dirty="0" err="1">
                          <a:solidFill>
                            <a:srgbClr val="FF0000"/>
                          </a:solidFill>
                          <a:effectLst/>
                          <a:latin typeface="Arial" pitchFamily="34" charset="0"/>
                          <a:cs typeface="Arial" pitchFamily="34" charset="0"/>
                        </a:rPr>
                        <a:t>Nuôi</a:t>
                      </a:r>
                      <a:r>
                        <a:rPr lang="en-US" sz="2000" dirty="0">
                          <a:solidFill>
                            <a:srgbClr val="FF0000"/>
                          </a:solidFill>
                          <a:effectLst/>
                          <a:latin typeface="Arial" pitchFamily="34" charset="0"/>
                          <a:cs typeface="Arial" pitchFamily="34" charset="0"/>
                        </a:rPr>
                        <a:t> </a:t>
                      </a:r>
                      <a:r>
                        <a:rPr lang="en-US" sz="2000" dirty="0" err="1">
                          <a:solidFill>
                            <a:srgbClr val="FF0000"/>
                          </a:solidFill>
                          <a:effectLst/>
                          <a:latin typeface="Arial" pitchFamily="34" charset="0"/>
                          <a:cs typeface="Arial" pitchFamily="34" charset="0"/>
                        </a:rPr>
                        <a:t>thâm</a:t>
                      </a:r>
                      <a:r>
                        <a:rPr lang="en-US" sz="2000" dirty="0">
                          <a:solidFill>
                            <a:srgbClr val="FF0000"/>
                          </a:solidFill>
                          <a:effectLst/>
                          <a:latin typeface="Arial" pitchFamily="34" charset="0"/>
                          <a:cs typeface="Arial" pitchFamily="34" charset="0"/>
                        </a:rPr>
                        <a:t> </a:t>
                      </a:r>
                      <a:r>
                        <a:rPr lang="en-US" sz="2000" dirty="0" err="1">
                          <a:solidFill>
                            <a:srgbClr val="FF0000"/>
                          </a:solidFill>
                          <a:effectLst/>
                          <a:latin typeface="Arial" pitchFamily="34" charset="0"/>
                          <a:cs typeface="Arial" pitchFamily="34" charset="0"/>
                        </a:rPr>
                        <a:t>canh</a:t>
                      </a:r>
                      <a:r>
                        <a:rPr lang="en-US" sz="2000" dirty="0">
                          <a:solidFill>
                            <a:srgbClr val="FF0000"/>
                          </a:solidFill>
                          <a:effectLst/>
                          <a:latin typeface="Arial" pitchFamily="34" charset="0"/>
                          <a:cs typeface="Arial" pitchFamily="34" charset="0"/>
                        </a:rPr>
                        <a:t> (</a:t>
                      </a:r>
                      <a:r>
                        <a:rPr lang="en-US" sz="2000" dirty="0" err="1">
                          <a:solidFill>
                            <a:srgbClr val="FF0000"/>
                          </a:solidFill>
                          <a:effectLst/>
                          <a:latin typeface="Arial" pitchFamily="34" charset="0"/>
                          <a:cs typeface="Arial" pitchFamily="34" charset="0"/>
                        </a:rPr>
                        <a:t>ao</a:t>
                      </a:r>
                      <a:r>
                        <a:rPr lang="en-US" sz="2000" dirty="0">
                          <a:solidFill>
                            <a:srgbClr val="FF0000"/>
                          </a:solidFill>
                          <a:effectLst/>
                          <a:latin typeface="Arial" pitchFamily="34" charset="0"/>
                          <a:cs typeface="Arial" pitchFamily="34" charset="0"/>
                        </a:rPr>
                        <a:t> </a:t>
                      </a:r>
                      <a:r>
                        <a:rPr lang="en-US" sz="2000" dirty="0" err="1">
                          <a:solidFill>
                            <a:srgbClr val="FF0000"/>
                          </a:solidFill>
                          <a:effectLst/>
                          <a:latin typeface="Arial" pitchFamily="34" charset="0"/>
                          <a:cs typeface="Arial" pitchFamily="34" charset="0"/>
                        </a:rPr>
                        <a:t>bạt</a:t>
                      </a:r>
                      <a:r>
                        <a:rPr lang="en-US" sz="2000" dirty="0">
                          <a:solidFill>
                            <a:srgbClr val="FF0000"/>
                          </a:solidFill>
                          <a:effectLst/>
                          <a:latin typeface="Arial" pitchFamily="34" charset="0"/>
                          <a:cs typeface="Arial" pitchFamily="34" charset="0"/>
                        </a:rPr>
                        <a:t>) </a:t>
                      </a:r>
                      <a:endParaRPr lang="vi-VN" sz="2000" dirty="0">
                        <a:solidFill>
                          <a:srgbClr val="FF000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solidFill>
                            <a:srgbClr val="FF0000"/>
                          </a:solidFill>
                          <a:effectLst/>
                          <a:latin typeface="Arial" pitchFamily="34" charset="0"/>
                          <a:cs typeface="Arial" pitchFamily="34" charset="0"/>
                        </a:rPr>
                        <a:t>8340</a:t>
                      </a:r>
                      <a:endParaRPr lang="vi-VN" sz="2000">
                        <a:solidFill>
                          <a:srgbClr val="FF0000"/>
                        </a:solidFill>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500"/>
                        </a:spcAft>
                      </a:pPr>
                      <a:r>
                        <a:rPr lang="en-US" sz="2000" dirty="0">
                          <a:solidFill>
                            <a:srgbClr val="FF0000"/>
                          </a:solidFill>
                          <a:effectLst/>
                          <a:latin typeface="Arial" pitchFamily="34" charset="0"/>
                          <a:cs typeface="Arial" pitchFamily="34" charset="0"/>
                        </a:rPr>
                        <a:t>70 –200</a:t>
                      </a:r>
                      <a:endParaRPr lang="vi-VN" sz="2000" dirty="0">
                        <a:solidFill>
                          <a:srgbClr val="FF000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dirty="0">
                          <a:solidFill>
                            <a:srgbClr val="FF0000"/>
                          </a:solidFill>
                          <a:effectLst/>
                          <a:latin typeface="Arial" pitchFamily="34" charset="0"/>
                          <a:cs typeface="Arial" pitchFamily="34" charset="0"/>
                        </a:rPr>
                        <a:t>10 – 25 </a:t>
                      </a:r>
                      <a:endParaRPr lang="vi-VN" sz="2000" dirty="0">
                        <a:solidFill>
                          <a:srgbClr val="FF000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dirty="0">
                          <a:solidFill>
                            <a:srgbClr val="FF0000"/>
                          </a:solidFill>
                          <a:effectLst/>
                          <a:latin typeface="Arial" pitchFamily="34" charset="0"/>
                          <a:cs typeface="Arial" pitchFamily="34" charset="0"/>
                        </a:rPr>
                        <a:t>35</a:t>
                      </a:r>
                      <a:endParaRPr lang="vi-VN" sz="2000" dirty="0">
                        <a:solidFill>
                          <a:srgbClr val="FF0000"/>
                        </a:solidFill>
                        <a:effectLst/>
                        <a:latin typeface="Arial" pitchFamily="34" charset="0"/>
                        <a:ea typeface="Calibri"/>
                        <a:cs typeface="Arial" pitchFamily="34" charset="0"/>
                      </a:endParaRPr>
                    </a:p>
                  </a:txBody>
                  <a:tcPr marL="68580" marR="68580" marT="0" marB="0"/>
                </a:tc>
                <a:extLst>
                  <a:ext uri="{0D108BD9-81ED-4DB2-BD59-A6C34878D82A}">
                    <a16:rowId xmlns="" xmlns:a16="http://schemas.microsoft.com/office/drawing/2014/main" val="10003"/>
                  </a:ext>
                </a:extLst>
              </a:tr>
              <a:tr h="1046964">
                <a:tc>
                  <a:txBody>
                    <a:bodyPr/>
                    <a:lstStyle/>
                    <a:p>
                      <a:pPr algn="ctr">
                        <a:lnSpc>
                          <a:spcPct val="115000"/>
                        </a:lnSpc>
                        <a:spcAft>
                          <a:spcPts val="500"/>
                        </a:spcAft>
                      </a:pPr>
                      <a:r>
                        <a:rPr lang="en-US" sz="2000">
                          <a:effectLst/>
                          <a:latin typeface="Arial" pitchFamily="34" charset="0"/>
                          <a:cs typeface="Arial" pitchFamily="34" charset="0"/>
                        </a:rPr>
                        <a:t>3</a:t>
                      </a:r>
                      <a:endParaRPr lang="vi-VN" sz="20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2000">
                          <a:effectLst/>
                          <a:latin typeface="Arial" pitchFamily="34" charset="0"/>
                          <a:cs typeface="Arial" pitchFamily="34" charset="0"/>
                        </a:rPr>
                        <a:t>Nuôi siêu thâm canh (ao bạt)</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895</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250 – 300</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30 - 40</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5</a:t>
                      </a:r>
                      <a:endParaRPr lang="vi-VN" sz="2000">
                        <a:effectLst/>
                        <a:latin typeface="Arial" pitchFamily="34" charset="0"/>
                        <a:ea typeface="Calibri"/>
                        <a:cs typeface="Arial" pitchFamily="34" charset="0"/>
                      </a:endParaRPr>
                    </a:p>
                  </a:txBody>
                  <a:tcPr marL="68580" marR="68580" marT="0" marB="0"/>
                </a:tc>
                <a:extLst>
                  <a:ext uri="{0D108BD9-81ED-4DB2-BD59-A6C34878D82A}">
                    <a16:rowId xmlns="" xmlns:a16="http://schemas.microsoft.com/office/drawing/2014/main" val="10004"/>
                  </a:ext>
                </a:extLst>
              </a:tr>
              <a:tr h="328600">
                <a:tc>
                  <a:txBody>
                    <a:bodyPr/>
                    <a:lstStyle/>
                    <a:p>
                      <a:pPr algn="ctr">
                        <a:lnSpc>
                          <a:spcPct val="115000"/>
                        </a:lnSpc>
                        <a:spcAft>
                          <a:spcPts val="500"/>
                        </a:spcAft>
                      </a:pPr>
                      <a:r>
                        <a:rPr lang="en-US" sz="2000">
                          <a:effectLst/>
                          <a:latin typeface="Arial" pitchFamily="34" charset="0"/>
                          <a:cs typeface="Arial" pitchFamily="34" charset="0"/>
                        </a:rPr>
                        <a:t>II</a:t>
                      </a:r>
                      <a:endParaRPr lang="vi-VN" sz="20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2000">
                          <a:effectLst/>
                          <a:latin typeface="Arial" pitchFamily="34" charset="0"/>
                          <a:cs typeface="Arial" pitchFamily="34" charset="0"/>
                        </a:rPr>
                        <a:t>Tôm sú</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vi-VN" sz="2000">
                          <a:effectLst/>
                          <a:latin typeface="Arial" pitchFamily="34" charset="0"/>
                          <a:cs typeface="Arial" pitchFamily="34" charset="0"/>
                        </a:rPr>
                        <a:t>23.482</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 </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 </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 </a:t>
                      </a:r>
                      <a:endParaRPr lang="vi-VN" sz="2000">
                        <a:effectLst/>
                        <a:latin typeface="Arial" pitchFamily="34" charset="0"/>
                        <a:ea typeface="Calibri"/>
                        <a:cs typeface="Arial" pitchFamily="34" charset="0"/>
                      </a:endParaRPr>
                    </a:p>
                  </a:txBody>
                  <a:tcPr marL="68580" marR="68580" marT="0" marB="0"/>
                </a:tc>
                <a:extLst>
                  <a:ext uri="{0D108BD9-81ED-4DB2-BD59-A6C34878D82A}">
                    <a16:rowId xmlns="" xmlns:a16="http://schemas.microsoft.com/office/drawing/2014/main" val="10005"/>
                  </a:ext>
                </a:extLst>
              </a:tr>
              <a:tr h="328600">
                <a:tc>
                  <a:txBody>
                    <a:bodyPr/>
                    <a:lstStyle/>
                    <a:p>
                      <a:pPr algn="ctr">
                        <a:lnSpc>
                          <a:spcPct val="115000"/>
                        </a:lnSpc>
                        <a:spcAft>
                          <a:spcPts val="500"/>
                        </a:spcAft>
                      </a:pPr>
                      <a:r>
                        <a:rPr lang="en-US" sz="2000">
                          <a:effectLst/>
                          <a:latin typeface="Arial" pitchFamily="34" charset="0"/>
                          <a:cs typeface="Arial" pitchFamily="34" charset="0"/>
                        </a:rPr>
                        <a:t>III</a:t>
                      </a:r>
                      <a:endParaRPr lang="vi-VN" sz="20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2000">
                          <a:effectLst/>
                          <a:latin typeface="Arial" pitchFamily="34" charset="0"/>
                          <a:cs typeface="Arial" pitchFamily="34" charset="0"/>
                        </a:rPr>
                        <a:t>Tổng toàn tỉnh</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af-ZA" sz="2000">
                          <a:effectLst/>
                          <a:latin typeface="Arial" pitchFamily="34" charset="0"/>
                          <a:cs typeface="Arial" pitchFamily="34" charset="0"/>
                        </a:rPr>
                        <a:t>56.160</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 </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 </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dirty="0">
                          <a:effectLst/>
                          <a:latin typeface="Arial" pitchFamily="34" charset="0"/>
                          <a:cs typeface="Arial" pitchFamily="34" charset="0"/>
                        </a:rPr>
                        <a:t> </a:t>
                      </a:r>
                      <a:endParaRPr lang="vi-VN" sz="2000" dirty="0">
                        <a:effectLst/>
                        <a:latin typeface="Arial" pitchFamily="34" charset="0"/>
                        <a:ea typeface="Calibri"/>
                        <a:cs typeface="Arial" pitchFamily="34" charset="0"/>
                      </a:endParaRPr>
                    </a:p>
                  </a:txBody>
                  <a:tcPr marL="68580" marR="68580" marT="0" marB="0"/>
                </a:tc>
                <a:extLst>
                  <a:ext uri="{0D108BD9-81ED-4DB2-BD59-A6C34878D82A}">
                    <a16:rowId xmlns="" xmlns:a16="http://schemas.microsoft.com/office/drawing/2014/main" val="10006"/>
                  </a:ext>
                </a:extLst>
              </a:tr>
            </a:tbl>
          </a:graphicData>
        </a:graphic>
      </p:graphicFrame>
      <p:sp>
        <p:nvSpPr>
          <p:cNvPr id="6" name="Rectangle 1"/>
          <p:cNvSpPr>
            <a:spLocks noChangeArrowheads="1"/>
          </p:cNvSpPr>
          <p:nvPr/>
        </p:nvSpPr>
        <p:spPr bwMode="auto">
          <a:xfrm>
            <a:off x="0" y="64881"/>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342900" algn="ctr"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a:ln>
                  <a:noFill/>
                </a:ln>
                <a:solidFill>
                  <a:srgbClr val="000000"/>
                </a:solidFill>
                <a:effectLst/>
                <a:latin typeface="Arial" charset="0"/>
                <a:ea typeface="Arial" charset="0"/>
                <a:cs typeface="Arial" charset="0"/>
              </a:rPr>
              <a:t>B</a:t>
            </a:r>
            <a:r>
              <a:rPr kumimoji="0" lang="vi-VN" sz="2400" b="1" i="0" u="none" strike="noStrike" cap="none" normalizeH="0" baseline="0" dirty="0" bmk="">
                <a:ln>
                  <a:noFill/>
                </a:ln>
                <a:solidFill>
                  <a:srgbClr val="000000"/>
                </a:solidFill>
                <a:effectLst/>
                <a:latin typeface="Arial" charset="0"/>
                <a:ea typeface="Arial" charset="0"/>
                <a:cs typeface="Arial" charset="0"/>
              </a:rPr>
              <a:t>ảng </a:t>
            </a:r>
            <a:r>
              <a:rPr lang="vi-VN" sz="2400" b="1" dirty="0" bmk="_Toc33781409">
                <a:solidFill>
                  <a:srgbClr val="000000"/>
                </a:solidFill>
                <a:latin typeface="Arial" charset="0"/>
                <a:ea typeface="Arial" charset="0"/>
                <a:cs typeface="Arial" charset="0"/>
              </a:rPr>
              <a:t>3</a:t>
            </a:r>
            <a:r>
              <a:rPr kumimoji="0" lang="vi-VN" sz="2400" b="1" i="0" u="none" strike="noStrike" cap="none" normalizeH="0" baseline="0" dirty="0" bmk="_Toc33781409">
                <a:ln>
                  <a:noFill/>
                </a:ln>
                <a:solidFill>
                  <a:srgbClr val="000000"/>
                </a:solidFill>
                <a:effectLst/>
                <a:latin typeface="Arial" charset="0"/>
                <a:ea typeface="Arial" charset="0"/>
                <a:cs typeface="Arial" charset="0"/>
              </a:rPr>
              <a:t>: Thực trạng nuôi tôm nước lợ tại tỉnh Sóc</a:t>
            </a:r>
            <a:r>
              <a:rPr kumimoji="0" lang="vi-VN" sz="2400" b="1" i="0" u="none" strike="noStrike" cap="none" normalizeH="0" dirty="0" bmk="_Toc33781409">
                <a:ln>
                  <a:noFill/>
                </a:ln>
                <a:solidFill>
                  <a:srgbClr val="000000"/>
                </a:solidFill>
                <a:effectLst/>
                <a:latin typeface="Arial" charset="0"/>
                <a:ea typeface="Arial" charset="0"/>
                <a:cs typeface="Arial" charset="0"/>
              </a:rPr>
              <a:t> Trăng </a:t>
            </a:r>
            <a:r>
              <a:rPr kumimoji="0" lang="vi-VN" sz="2400" b="1" i="0" u="none" strike="noStrike" cap="none" normalizeH="0" baseline="0" dirty="0" bmk="_Toc33781409">
                <a:ln>
                  <a:noFill/>
                </a:ln>
                <a:solidFill>
                  <a:srgbClr val="000000"/>
                </a:solidFill>
                <a:effectLst/>
                <a:latin typeface="Arial" charset="0"/>
                <a:ea typeface="Arial" charset="0"/>
                <a:cs typeface="Arial" charset="0"/>
              </a:rPr>
              <a:t>năm </a:t>
            </a:r>
            <a:r>
              <a:rPr kumimoji="0" lang="vi-VN" sz="2400" b="1" i="0" u="none" strike="noStrike" cap="none" normalizeH="0" baseline="0" dirty="0" smtClean="0" bmk="_Toc33781409">
                <a:ln>
                  <a:noFill/>
                </a:ln>
                <a:solidFill>
                  <a:srgbClr val="000000"/>
                </a:solidFill>
                <a:effectLst/>
                <a:latin typeface="Arial" charset="0"/>
                <a:ea typeface="Arial" charset="0"/>
                <a:cs typeface="Arial" charset="0"/>
              </a:rPr>
              <a:t>2018</a:t>
            </a:r>
            <a:endParaRPr kumimoji="0" lang="en-US" sz="2400" b="0" i="0" u="none" strike="noStrike" cap="none" normalizeH="0" baseline="0" dirty="0">
              <a:ln>
                <a:noFill/>
              </a:ln>
              <a:solidFill>
                <a:schemeClr val="tx1"/>
              </a:solidFill>
              <a:effectLst/>
              <a:latin typeface="Arial" charset="0"/>
              <a:ea typeface="Arial" charset="0"/>
              <a:cs typeface="Arial" charset="0"/>
            </a:endParaRPr>
          </a:p>
        </p:txBody>
      </p:sp>
    </p:spTree>
    <p:extLst>
      <p:ext uri="{BB962C8B-B14F-4D97-AF65-F5344CB8AC3E}">
        <p14:creationId xmlns:p14="http://schemas.microsoft.com/office/powerpoint/2010/main" val="14585479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3FEEAC-6021-184A-936A-D26E75467C87}" type="slidenum">
              <a:rPr lang="en-US" smtClean="0"/>
              <a:t>63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679993901"/>
              </p:ext>
            </p:extLst>
          </p:nvPr>
        </p:nvGraphicFramePr>
        <p:xfrm>
          <a:off x="0" y="1234439"/>
          <a:ext cx="9143999" cy="6164658"/>
        </p:xfrm>
        <a:graphic>
          <a:graphicData uri="http://schemas.openxmlformats.org/drawingml/2006/table">
            <a:tbl>
              <a:tblPr firstRow="1" firstCol="1" bandRow="1">
                <a:tableStyleId>{5C22544A-7EE6-4342-B048-85BDC9FD1C3A}</a:tableStyleId>
              </a:tblPr>
              <a:tblGrid>
                <a:gridCol w="621792">
                  <a:extLst>
                    <a:ext uri="{9D8B030D-6E8A-4147-A177-3AD203B41FA5}">
                      <a16:colId xmlns="" xmlns:a16="http://schemas.microsoft.com/office/drawing/2014/main" val="20000"/>
                    </a:ext>
                  </a:extLst>
                </a:gridCol>
                <a:gridCol w="1779422">
                  <a:extLst>
                    <a:ext uri="{9D8B030D-6E8A-4147-A177-3AD203B41FA5}">
                      <a16:colId xmlns="" xmlns:a16="http://schemas.microsoft.com/office/drawing/2014/main" val="20001"/>
                    </a:ext>
                  </a:extLst>
                </a:gridCol>
                <a:gridCol w="1367942">
                  <a:extLst>
                    <a:ext uri="{9D8B030D-6E8A-4147-A177-3AD203B41FA5}">
                      <a16:colId xmlns="" xmlns:a16="http://schemas.microsoft.com/office/drawing/2014/main" val="20002"/>
                    </a:ext>
                  </a:extLst>
                </a:gridCol>
                <a:gridCol w="1770278">
                  <a:extLst>
                    <a:ext uri="{9D8B030D-6E8A-4147-A177-3AD203B41FA5}">
                      <a16:colId xmlns="" xmlns:a16="http://schemas.microsoft.com/office/drawing/2014/main" val="20003"/>
                    </a:ext>
                  </a:extLst>
                </a:gridCol>
                <a:gridCol w="1874520">
                  <a:extLst>
                    <a:ext uri="{9D8B030D-6E8A-4147-A177-3AD203B41FA5}">
                      <a16:colId xmlns="" xmlns:a16="http://schemas.microsoft.com/office/drawing/2014/main" val="20004"/>
                    </a:ext>
                  </a:extLst>
                </a:gridCol>
                <a:gridCol w="1730045">
                  <a:extLst>
                    <a:ext uri="{9D8B030D-6E8A-4147-A177-3AD203B41FA5}">
                      <a16:colId xmlns="" xmlns:a16="http://schemas.microsoft.com/office/drawing/2014/main" val="20005"/>
                    </a:ext>
                  </a:extLst>
                </a:gridCol>
              </a:tblGrid>
              <a:tr h="696546">
                <a:tc>
                  <a:txBody>
                    <a:bodyPr/>
                    <a:lstStyle/>
                    <a:p>
                      <a:pPr algn="ctr">
                        <a:lnSpc>
                          <a:spcPct val="115000"/>
                        </a:lnSpc>
                        <a:spcAft>
                          <a:spcPts val="500"/>
                        </a:spcAft>
                      </a:pPr>
                      <a:r>
                        <a:rPr lang="en-US" sz="2400">
                          <a:effectLst/>
                          <a:latin typeface="Arial" pitchFamily="34" charset="0"/>
                          <a:cs typeface="Arial" pitchFamily="34" charset="0"/>
                        </a:rPr>
                        <a:t>TT</a:t>
                      </a:r>
                      <a:endParaRPr lang="vi-VN" sz="24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400">
                          <a:effectLst/>
                          <a:latin typeface="Arial" pitchFamily="34" charset="0"/>
                          <a:cs typeface="Arial" pitchFamily="34" charset="0"/>
                        </a:rPr>
                        <a:t>Hạng mục</a:t>
                      </a:r>
                      <a:endParaRPr lang="vi-VN" sz="24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400">
                          <a:effectLst/>
                          <a:latin typeface="Arial" pitchFamily="34" charset="0"/>
                          <a:cs typeface="Arial" pitchFamily="34" charset="0"/>
                        </a:rPr>
                        <a:t>Diện tích (ha)</a:t>
                      </a:r>
                      <a:endParaRPr lang="vi-VN" sz="24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400">
                          <a:effectLst/>
                          <a:latin typeface="Arial" pitchFamily="34" charset="0"/>
                          <a:cs typeface="Arial" pitchFamily="34" charset="0"/>
                        </a:rPr>
                        <a:t>Mật độ nuôi (con/m</a:t>
                      </a:r>
                      <a:r>
                        <a:rPr lang="en-US" sz="2400" baseline="30000">
                          <a:effectLst/>
                          <a:latin typeface="Arial" pitchFamily="34" charset="0"/>
                          <a:cs typeface="Arial" pitchFamily="34" charset="0"/>
                        </a:rPr>
                        <a:t>2</a:t>
                      </a:r>
                      <a:r>
                        <a:rPr lang="en-US" sz="2400">
                          <a:effectLst/>
                          <a:latin typeface="Arial" pitchFamily="34" charset="0"/>
                          <a:cs typeface="Arial" pitchFamily="34" charset="0"/>
                        </a:rPr>
                        <a:t>)</a:t>
                      </a:r>
                      <a:endParaRPr lang="vi-VN" sz="24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400">
                          <a:effectLst/>
                          <a:latin typeface="Arial" pitchFamily="34" charset="0"/>
                          <a:cs typeface="Arial" pitchFamily="34" charset="0"/>
                        </a:rPr>
                        <a:t>Năng suất TB (tấn/ha)</a:t>
                      </a:r>
                      <a:endParaRPr lang="vi-VN" sz="24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400">
                          <a:effectLst/>
                          <a:latin typeface="Arial" pitchFamily="34" charset="0"/>
                          <a:cs typeface="Arial" pitchFamily="34" charset="0"/>
                        </a:rPr>
                        <a:t>Tỉ lệ hộ nuôi (%)</a:t>
                      </a:r>
                      <a:endParaRPr lang="vi-VN" sz="2400">
                        <a:effectLst/>
                        <a:latin typeface="Arial" pitchFamily="34" charset="0"/>
                        <a:ea typeface="Calibri"/>
                        <a:cs typeface="Arial" pitchFamily="34" charset="0"/>
                      </a:endParaRPr>
                    </a:p>
                  </a:txBody>
                  <a:tcPr marL="68580" marR="68580" marT="0" marB="0"/>
                </a:tc>
                <a:extLst>
                  <a:ext uri="{0D108BD9-81ED-4DB2-BD59-A6C34878D82A}">
                    <a16:rowId xmlns="" xmlns:a16="http://schemas.microsoft.com/office/drawing/2014/main" val="10000"/>
                  </a:ext>
                </a:extLst>
              </a:tr>
              <a:tr h="696546">
                <a:tc>
                  <a:txBody>
                    <a:bodyPr/>
                    <a:lstStyle/>
                    <a:p>
                      <a:pPr algn="ctr">
                        <a:lnSpc>
                          <a:spcPct val="115000"/>
                        </a:lnSpc>
                        <a:spcAft>
                          <a:spcPts val="500"/>
                        </a:spcAft>
                      </a:pPr>
                      <a:r>
                        <a:rPr lang="en-US" sz="2400">
                          <a:effectLst/>
                          <a:latin typeface="Arial" pitchFamily="34" charset="0"/>
                          <a:cs typeface="Arial" pitchFamily="34" charset="0"/>
                        </a:rPr>
                        <a:t>I</a:t>
                      </a:r>
                      <a:endParaRPr lang="vi-VN" sz="24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2400" dirty="0" err="1">
                          <a:effectLst/>
                          <a:latin typeface="Arial" pitchFamily="34" charset="0"/>
                          <a:cs typeface="Arial" pitchFamily="34" charset="0"/>
                        </a:rPr>
                        <a:t>Tôm</a:t>
                      </a:r>
                      <a:r>
                        <a:rPr lang="en-US" sz="2400" dirty="0">
                          <a:effectLst/>
                          <a:latin typeface="Arial" pitchFamily="34" charset="0"/>
                          <a:cs typeface="Arial" pitchFamily="34" charset="0"/>
                        </a:rPr>
                        <a:t> </a:t>
                      </a:r>
                      <a:r>
                        <a:rPr lang="en-US" sz="2400" dirty="0" err="1">
                          <a:effectLst/>
                          <a:latin typeface="Arial" pitchFamily="34" charset="0"/>
                          <a:cs typeface="Arial" pitchFamily="34" charset="0"/>
                        </a:rPr>
                        <a:t>thẻ</a:t>
                      </a:r>
                      <a:r>
                        <a:rPr lang="en-US" sz="2400" dirty="0">
                          <a:effectLst/>
                          <a:latin typeface="Arial" pitchFamily="34" charset="0"/>
                          <a:cs typeface="Arial" pitchFamily="34" charset="0"/>
                        </a:rPr>
                        <a:t> </a:t>
                      </a:r>
                      <a:r>
                        <a:rPr lang="en-US" sz="2400" dirty="0" err="1">
                          <a:effectLst/>
                          <a:latin typeface="Arial" pitchFamily="34" charset="0"/>
                          <a:cs typeface="Arial" pitchFamily="34" charset="0"/>
                        </a:rPr>
                        <a:t>chân</a:t>
                      </a:r>
                      <a:r>
                        <a:rPr lang="en-US" sz="2400" dirty="0">
                          <a:effectLst/>
                          <a:latin typeface="Arial" pitchFamily="34" charset="0"/>
                          <a:cs typeface="Arial" pitchFamily="34" charset="0"/>
                        </a:rPr>
                        <a:t> </a:t>
                      </a:r>
                      <a:r>
                        <a:rPr lang="en-US" sz="2400" dirty="0" err="1">
                          <a:effectLst/>
                          <a:latin typeface="Arial" pitchFamily="34" charset="0"/>
                          <a:cs typeface="Arial" pitchFamily="34" charset="0"/>
                        </a:rPr>
                        <a:t>trắng</a:t>
                      </a:r>
                      <a:endParaRPr lang="vi-VN" sz="24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af-ZA" sz="2400">
                          <a:effectLst/>
                          <a:latin typeface="Arial" pitchFamily="34" charset="0"/>
                          <a:cs typeface="Arial" pitchFamily="34" charset="0"/>
                        </a:rPr>
                        <a:t>1.255</a:t>
                      </a:r>
                      <a:endParaRPr lang="vi-VN" sz="24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400">
                          <a:effectLst/>
                          <a:latin typeface="Arial" pitchFamily="34" charset="0"/>
                          <a:cs typeface="Arial" pitchFamily="34" charset="0"/>
                        </a:rPr>
                        <a:t> </a:t>
                      </a:r>
                      <a:endParaRPr lang="vi-VN" sz="24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400">
                          <a:effectLst/>
                          <a:latin typeface="Arial" pitchFamily="34" charset="0"/>
                          <a:cs typeface="Arial" pitchFamily="34" charset="0"/>
                        </a:rPr>
                        <a:t> </a:t>
                      </a:r>
                      <a:endParaRPr lang="vi-VN" sz="24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400">
                          <a:effectLst/>
                          <a:latin typeface="Arial" pitchFamily="34" charset="0"/>
                          <a:cs typeface="Arial" pitchFamily="34" charset="0"/>
                        </a:rPr>
                        <a:t>100</a:t>
                      </a:r>
                      <a:endParaRPr lang="vi-VN" sz="2400">
                        <a:effectLst/>
                        <a:latin typeface="Arial" pitchFamily="34" charset="0"/>
                        <a:ea typeface="Calibri"/>
                        <a:cs typeface="Arial" pitchFamily="34" charset="0"/>
                      </a:endParaRPr>
                    </a:p>
                  </a:txBody>
                  <a:tcPr marL="68580" marR="68580" marT="0" marB="0"/>
                </a:tc>
                <a:extLst>
                  <a:ext uri="{0D108BD9-81ED-4DB2-BD59-A6C34878D82A}">
                    <a16:rowId xmlns="" xmlns:a16="http://schemas.microsoft.com/office/drawing/2014/main" val="10001"/>
                  </a:ext>
                </a:extLst>
              </a:tr>
              <a:tr h="1044820">
                <a:tc>
                  <a:txBody>
                    <a:bodyPr/>
                    <a:lstStyle/>
                    <a:p>
                      <a:pPr algn="ctr">
                        <a:lnSpc>
                          <a:spcPct val="115000"/>
                        </a:lnSpc>
                        <a:spcAft>
                          <a:spcPts val="500"/>
                        </a:spcAft>
                      </a:pPr>
                      <a:r>
                        <a:rPr lang="en-US" sz="2400">
                          <a:effectLst/>
                          <a:latin typeface="Arial" pitchFamily="34" charset="0"/>
                          <a:cs typeface="Arial" pitchFamily="34" charset="0"/>
                        </a:rPr>
                        <a:t>1</a:t>
                      </a:r>
                      <a:endParaRPr lang="vi-VN" sz="24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2400">
                          <a:effectLst/>
                          <a:latin typeface="Arial" pitchFamily="34" charset="0"/>
                          <a:cs typeface="Arial" pitchFamily="34" charset="0"/>
                        </a:rPr>
                        <a:t>Nuôi bán thâm canh (ao đất)</a:t>
                      </a:r>
                      <a:endParaRPr lang="vi-VN" sz="24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400">
                          <a:effectLst/>
                          <a:latin typeface="Arial" pitchFamily="34" charset="0"/>
                          <a:cs typeface="Arial" pitchFamily="34" charset="0"/>
                        </a:rPr>
                        <a:t>705</a:t>
                      </a:r>
                      <a:endParaRPr lang="vi-VN" sz="24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400">
                          <a:effectLst/>
                          <a:latin typeface="Arial" pitchFamily="34" charset="0"/>
                          <a:cs typeface="Arial" pitchFamily="34" charset="0"/>
                        </a:rPr>
                        <a:t>20 – 50 </a:t>
                      </a:r>
                      <a:endParaRPr lang="vi-VN" sz="24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400">
                          <a:effectLst/>
                          <a:latin typeface="Arial" pitchFamily="34" charset="0"/>
                          <a:cs typeface="Arial" pitchFamily="34" charset="0"/>
                        </a:rPr>
                        <a:t>4 - </a:t>
                      </a:r>
                      <a:r>
                        <a:rPr lang="vi-VN" sz="2400">
                          <a:effectLst/>
                          <a:latin typeface="Arial" pitchFamily="34" charset="0"/>
                          <a:cs typeface="Arial" pitchFamily="34" charset="0"/>
                        </a:rPr>
                        <a:t>7</a:t>
                      </a:r>
                      <a:endParaRPr lang="vi-VN" sz="24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400">
                          <a:effectLst/>
                          <a:latin typeface="Arial" pitchFamily="34" charset="0"/>
                          <a:cs typeface="Arial" pitchFamily="34" charset="0"/>
                        </a:rPr>
                        <a:t> </a:t>
                      </a:r>
                      <a:endParaRPr lang="vi-VN" sz="2400">
                        <a:effectLst/>
                        <a:latin typeface="Arial" pitchFamily="34" charset="0"/>
                        <a:ea typeface="Calibri"/>
                        <a:cs typeface="Arial" pitchFamily="34" charset="0"/>
                      </a:endParaRPr>
                    </a:p>
                  </a:txBody>
                  <a:tcPr marL="68580" marR="68580" marT="0" marB="0"/>
                </a:tc>
                <a:extLst>
                  <a:ext uri="{0D108BD9-81ED-4DB2-BD59-A6C34878D82A}">
                    <a16:rowId xmlns="" xmlns:a16="http://schemas.microsoft.com/office/drawing/2014/main" val="10002"/>
                  </a:ext>
                </a:extLst>
              </a:tr>
              <a:tr h="696546">
                <a:tc>
                  <a:txBody>
                    <a:bodyPr/>
                    <a:lstStyle/>
                    <a:p>
                      <a:pPr algn="ctr">
                        <a:lnSpc>
                          <a:spcPct val="115000"/>
                        </a:lnSpc>
                        <a:spcAft>
                          <a:spcPts val="500"/>
                        </a:spcAft>
                      </a:pPr>
                      <a:r>
                        <a:rPr lang="en-US" sz="2400" dirty="0">
                          <a:solidFill>
                            <a:srgbClr val="FF0000"/>
                          </a:solidFill>
                          <a:effectLst/>
                          <a:latin typeface="Arial" pitchFamily="34" charset="0"/>
                          <a:cs typeface="Arial" pitchFamily="34" charset="0"/>
                        </a:rPr>
                        <a:t>2</a:t>
                      </a:r>
                      <a:endParaRPr lang="vi-VN" sz="2400" dirty="0">
                        <a:solidFill>
                          <a:srgbClr val="FF0000"/>
                        </a:solidFill>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2400">
                          <a:solidFill>
                            <a:srgbClr val="FF0000"/>
                          </a:solidFill>
                          <a:effectLst/>
                          <a:latin typeface="Arial" pitchFamily="34" charset="0"/>
                          <a:cs typeface="Arial" pitchFamily="34" charset="0"/>
                        </a:rPr>
                        <a:t>Nuôi thâm canh (ao bạt) </a:t>
                      </a:r>
                      <a:endParaRPr lang="vi-VN" sz="2400">
                        <a:solidFill>
                          <a:srgbClr val="FF000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400">
                          <a:solidFill>
                            <a:srgbClr val="FF0000"/>
                          </a:solidFill>
                          <a:effectLst/>
                          <a:latin typeface="Arial" pitchFamily="34" charset="0"/>
                          <a:cs typeface="Arial" pitchFamily="34" charset="0"/>
                        </a:rPr>
                        <a:t>550</a:t>
                      </a:r>
                      <a:endParaRPr lang="vi-VN" sz="2400">
                        <a:solidFill>
                          <a:srgbClr val="FF000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400">
                          <a:solidFill>
                            <a:srgbClr val="FF0000"/>
                          </a:solidFill>
                          <a:effectLst/>
                          <a:latin typeface="Arial" pitchFamily="34" charset="0"/>
                          <a:cs typeface="Arial" pitchFamily="34" charset="0"/>
                        </a:rPr>
                        <a:t>70 – 150</a:t>
                      </a:r>
                      <a:endParaRPr lang="vi-VN" sz="2400">
                        <a:solidFill>
                          <a:srgbClr val="FF000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400">
                          <a:solidFill>
                            <a:srgbClr val="FF0000"/>
                          </a:solidFill>
                          <a:effectLst/>
                          <a:latin typeface="Arial" pitchFamily="34" charset="0"/>
                          <a:cs typeface="Arial" pitchFamily="34" charset="0"/>
                        </a:rPr>
                        <a:t>10 – </a:t>
                      </a:r>
                      <a:r>
                        <a:rPr lang="vi-VN" sz="2400">
                          <a:solidFill>
                            <a:srgbClr val="FF0000"/>
                          </a:solidFill>
                          <a:effectLst/>
                          <a:latin typeface="Arial" pitchFamily="34" charset="0"/>
                          <a:cs typeface="Arial" pitchFamily="34" charset="0"/>
                        </a:rPr>
                        <a:t>15 </a:t>
                      </a:r>
                      <a:endParaRPr lang="vi-VN" sz="2400">
                        <a:solidFill>
                          <a:srgbClr val="FF000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400" dirty="0">
                          <a:solidFill>
                            <a:srgbClr val="FF0000"/>
                          </a:solidFill>
                          <a:effectLst/>
                          <a:latin typeface="Arial" pitchFamily="34" charset="0"/>
                          <a:cs typeface="Arial" pitchFamily="34" charset="0"/>
                        </a:rPr>
                        <a:t> </a:t>
                      </a:r>
                      <a:endParaRPr lang="vi-VN" sz="2400" dirty="0">
                        <a:solidFill>
                          <a:srgbClr val="FF0000"/>
                        </a:solidFill>
                        <a:effectLst/>
                        <a:latin typeface="Arial" pitchFamily="34" charset="0"/>
                        <a:ea typeface="Calibri"/>
                        <a:cs typeface="Arial" pitchFamily="34" charset="0"/>
                      </a:endParaRPr>
                    </a:p>
                  </a:txBody>
                  <a:tcPr marL="68580" marR="68580" marT="0" marB="0"/>
                </a:tc>
                <a:extLst>
                  <a:ext uri="{0D108BD9-81ED-4DB2-BD59-A6C34878D82A}">
                    <a16:rowId xmlns="" xmlns:a16="http://schemas.microsoft.com/office/drawing/2014/main" val="10003"/>
                  </a:ext>
                </a:extLst>
              </a:tr>
              <a:tr h="348274">
                <a:tc>
                  <a:txBody>
                    <a:bodyPr/>
                    <a:lstStyle/>
                    <a:p>
                      <a:pPr algn="ctr">
                        <a:lnSpc>
                          <a:spcPct val="115000"/>
                        </a:lnSpc>
                        <a:spcAft>
                          <a:spcPts val="500"/>
                        </a:spcAft>
                      </a:pPr>
                      <a:r>
                        <a:rPr lang="en-US" sz="2400">
                          <a:effectLst/>
                          <a:latin typeface="Arial" pitchFamily="34" charset="0"/>
                          <a:cs typeface="Arial" pitchFamily="34" charset="0"/>
                        </a:rPr>
                        <a:t>II</a:t>
                      </a:r>
                      <a:endParaRPr lang="vi-VN" sz="24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2400">
                          <a:effectLst/>
                          <a:latin typeface="Arial" pitchFamily="34" charset="0"/>
                          <a:cs typeface="Arial" pitchFamily="34" charset="0"/>
                        </a:rPr>
                        <a:t>Tôm sú</a:t>
                      </a:r>
                      <a:endParaRPr lang="vi-VN" sz="24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400">
                          <a:effectLst/>
                          <a:latin typeface="Arial" pitchFamily="34" charset="0"/>
                          <a:cs typeface="Arial" pitchFamily="34" charset="0"/>
                        </a:rPr>
                        <a:t>968</a:t>
                      </a:r>
                      <a:endParaRPr lang="vi-VN" sz="24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400">
                          <a:effectLst/>
                          <a:latin typeface="Arial" pitchFamily="34" charset="0"/>
                          <a:cs typeface="Arial" pitchFamily="34" charset="0"/>
                        </a:rPr>
                        <a:t> </a:t>
                      </a:r>
                      <a:endParaRPr lang="vi-VN" sz="24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400">
                          <a:effectLst/>
                          <a:latin typeface="Arial" pitchFamily="34" charset="0"/>
                          <a:cs typeface="Arial" pitchFamily="34" charset="0"/>
                        </a:rPr>
                        <a:t> </a:t>
                      </a:r>
                      <a:endParaRPr lang="vi-VN" sz="24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400">
                          <a:effectLst/>
                          <a:latin typeface="Arial" pitchFamily="34" charset="0"/>
                          <a:cs typeface="Arial" pitchFamily="34" charset="0"/>
                        </a:rPr>
                        <a:t>100</a:t>
                      </a:r>
                      <a:endParaRPr lang="vi-VN" sz="2400">
                        <a:effectLst/>
                        <a:latin typeface="Arial" pitchFamily="34" charset="0"/>
                        <a:ea typeface="Calibri"/>
                        <a:cs typeface="Arial" pitchFamily="34" charset="0"/>
                      </a:endParaRPr>
                    </a:p>
                  </a:txBody>
                  <a:tcPr marL="68580" marR="68580" marT="0" marB="0"/>
                </a:tc>
                <a:extLst>
                  <a:ext uri="{0D108BD9-81ED-4DB2-BD59-A6C34878D82A}">
                    <a16:rowId xmlns="" xmlns:a16="http://schemas.microsoft.com/office/drawing/2014/main" val="10004"/>
                  </a:ext>
                </a:extLst>
              </a:tr>
              <a:tr h="348274">
                <a:tc>
                  <a:txBody>
                    <a:bodyPr/>
                    <a:lstStyle/>
                    <a:p>
                      <a:pPr algn="ctr">
                        <a:lnSpc>
                          <a:spcPct val="115000"/>
                        </a:lnSpc>
                        <a:spcAft>
                          <a:spcPts val="500"/>
                        </a:spcAft>
                      </a:pPr>
                      <a:r>
                        <a:rPr lang="en-US" sz="2400">
                          <a:effectLst/>
                          <a:latin typeface="Arial" pitchFamily="34" charset="0"/>
                          <a:cs typeface="Arial" pitchFamily="34" charset="0"/>
                        </a:rPr>
                        <a:t>1</a:t>
                      </a:r>
                      <a:endParaRPr lang="vi-VN" sz="24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2400">
                          <a:effectLst/>
                          <a:latin typeface="Arial" pitchFamily="34" charset="0"/>
                          <a:cs typeface="Arial" pitchFamily="34" charset="0"/>
                        </a:rPr>
                        <a:t>Nuôi QCCT</a:t>
                      </a:r>
                      <a:endParaRPr lang="vi-VN" sz="24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af-ZA" sz="2400">
                          <a:effectLst/>
                          <a:latin typeface="Arial" pitchFamily="34" charset="0"/>
                          <a:cs typeface="Arial" pitchFamily="34" charset="0"/>
                        </a:rPr>
                        <a:t>968</a:t>
                      </a:r>
                      <a:endParaRPr lang="vi-VN" sz="24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400">
                          <a:effectLst/>
                          <a:latin typeface="Arial" pitchFamily="34" charset="0"/>
                          <a:cs typeface="Arial" pitchFamily="34" charset="0"/>
                        </a:rPr>
                        <a:t>2 - 10</a:t>
                      </a:r>
                      <a:endParaRPr lang="vi-VN" sz="24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400">
                          <a:effectLst/>
                          <a:latin typeface="Arial" pitchFamily="34" charset="0"/>
                          <a:cs typeface="Arial" pitchFamily="34" charset="0"/>
                        </a:rPr>
                        <a:t>0,78</a:t>
                      </a:r>
                      <a:endParaRPr lang="vi-VN" sz="24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400">
                          <a:effectLst/>
                          <a:latin typeface="Arial" pitchFamily="34" charset="0"/>
                          <a:cs typeface="Arial" pitchFamily="34" charset="0"/>
                        </a:rPr>
                        <a:t>100</a:t>
                      </a:r>
                      <a:endParaRPr lang="vi-VN" sz="2400">
                        <a:effectLst/>
                        <a:latin typeface="Arial" pitchFamily="34" charset="0"/>
                        <a:ea typeface="Calibri"/>
                        <a:cs typeface="Arial" pitchFamily="34" charset="0"/>
                      </a:endParaRPr>
                    </a:p>
                  </a:txBody>
                  <a:tcPr marL="68580" marR="68580" marT="0" marB="0"/>
                </a:tc>
                <a:extLst>
                  <a:ext uri="{0D108BD9-81ED-4DB2-BD59-A6C34878D82A}">
                    <a16:rowId xmlns="" xmlns:a16="http://schemas.microsoft.com/office/drawing/2014/main" val="10005"/>
                  </a:ext>
                </a:extLst>
              </a:tr>
              <a:tr h="696546">
                <a:tc>
                  <a:txBody>
                    <a:bodyPr/>
                    <a:lstStyle/>
                    <a:p>
                      <a:pPr algn="ctr">
                        <a:lnSpc>
                          <a:spcPct val="115000"/>
                        </a:lnSpc>
                        <a:spcAft>
                          <a:spcPts val="500"/>
                        </a:spcAft>
                      </a:pPr>
                      <a:r>
                        <a:rPr lang="en-US" sz="2400">
                          <a:effectLst/>
                          <a:latin typeface="Arial" pitchFamily="34" charset="0"/>
                          <a:cs typeface="Arial" pitchFamily="34" charset="0"/>
                        </a:rPr>
                        <a:t>III</a:t>
                      </a:r>
                      <a:endParaRPr lang="vi-VN" sz="24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2400" dirty="0" err="1" smtClean="0">
                          <a:effectLst/>
                          <a:latin typeface="Arial" pitchFamily="34" charset="0"/>
                          <a:cs typeface="Arial" pitchFamily="34" charset="0"/>
                        </a:rPr>
                        <a:t>Tổng</a:t>
                      </a:r>
                      <a:endParaRPr lang="vi-VN" sz="24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af-ZA" sz="2400">
                          <a:effectLst/>
                          <a:latin typeface="Arial" pitchFamily="34" charset="0"/>
                          <a:cs typeface="Arial" pitchFamily="34" charset="0"/>
                        </a:rPr>
                        <a:t>2.323</a:t>
                      </a:r>
                      <a:endParaRPr lang="vi-VN" sz="24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400">
                          <a:effectLst/>
                          <a:latin typeface="Arial" pitchFamily="34" charset="0"/>
                          <a:cs typeface="Arial" pitchFamily="34" charset="0"/>
                        </a:rPr>
                        <a:t> </a:t>
                      </a:r>
                      <a:endParaRPr lang="vi-VN" sz="24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400">
                          <a:effectLst/>
                          <a:latin typeface="Arial" pitchFamily="34" charset="0"/>
                          <a:cs typeface="Arial" pitchFamily="34" charset="0"/>
                        </a:rPr>
                        <a:t> </a:t>
                      </a:r>
                      <a:endParaRPr lang="vi-VN" sz="24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400" dirty="0">
                          <a:effectLst/>
                          <a:latin typeface="Arial" pitchFamily="34" charset="0"/>
                          <a:cs typeface="Arial" pitchFamily="34" charset="0"/>
                        </a:rPr>
                        <a:t> </a:t>
                      </a:r>
                      <a:endParaRPr lang="vi-VN" sz="2400" dirty="0">
                        <a:effectLst/>
                        <a:latin typeface="Arial" pitchFamily="34" charset="0"/>
                        <a:ea typeface="Calibri"/>
                        <a:cs typeface="Arial" pitchFamily="34" charset="0"/>
                      </a:endParaRPr>
                    </a:p>
                  </a:txBody>
                  <a:tcPr marL="68580" marR="68580" marT="0" marB="0"/>
                </a:tc>
                <a:extLst>
                  <a:ext uri="{0D108BD9-81ED-4DB2-BD59-A6C34878D82A}">
                    <a16:rowId xmlns="" xmlns:a16="http://schemas.microsoft.com/office/drawing/2014/main" val="10006"/>
                  </a:ext>
                </a:extLst>
              </a:tr>
            </a:tbl>
          </a:graphicData>
        </a:graphic>
      </p:graphicFrame>
      <p:sp>
        <p:nvSpPr>
          <p:cNvPr id="6" name="Rectangle 1"/>
          <p:cNvSpPr>
            <a:spLocks noChangeArrowheads="1"/>
          </p:cNvSpPr>
          <p:nvPr/>
        </p:nvSpPr>
        <p:spPr bwMode="auto">
          <a:xfrm>
            <a:off x="0" y="159688"/>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342900" algn="ctr"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a:ln>
                  <a:noFill/>
                </a:ln>
                <a:solidFill>
                  <a:srgbClr val="000000"/>
                </a:solidFill>
                <a:effectLst/>
                <a:latin typeface="Arial" charset="0"/>
                <a:ea typeface="Arial" charset="0"/>
                <a:cs typeface="Arial" charset="0"/>
              </a:rPr>
              <a:t>B</a:t>
            </a:r>
            <a:r>
              <a:rPr kumimoji="0" lang="vi-VN" sz="2400" b="1" i="0" u="none" strike="noStrike" cap="none" normalizeH="0" baseline="0" dirty="0" bmk="">
                <a:ln>
                  <a:noFill/>
                </a:ln>
                <a:solidFill>
                  <a:srgbClr val="000000"/>
                </a:solidFill>
                <a:effectLst/>
                <a:latin typeface="Arial" charset="0"/>
                <a:ea typeface="Arial" charset="0"/>
                <a:cs typeface="Arial" charset="0"/>
              </a:rPr>
              <a:t>ảng </a:t>
            </a:r>
            <a:r>
              <a:rPr lang="vi-VN" sz="2400" b="1" dirty="0" bmk="_Toc33781409">
                <a:solidFill>
                  <a:srgbClr val="000000"/>
                </a:solidFill>
                <a:latin typeface="Arial" charset="0"/>
                <a:ea typeface="Arial" charset="0"/>
                <a:cs typeface="Arial" charset="0"/>
              </a:rPr>
              <a:t>4</a:t>
            </a:r>
            <a:r>
              <a:rPr kumimoji="0" lang="vi-VN" sz="2400" b="1" i="0" u="none" strike="noStrike" cap="none" normalizeH="0" baseline="0" dirty="0" bmk="_Toc33781409">
                <a:ln>
                  <a:noFill/>
                </a:ln>
                <a:solidFill>
                  <a:srgbClr val="000000"/>
                </a:solidFill>
                <a:effectLst/>
                <a:latin typeface="Arial" charset="0"/>
                <a:ea typeface="Arial" charset="0"/>
                <a:cs typeface="Arial" charset="0"/>
              </a:rPr>
              <a:t>: Thực trạng nuôi tôm nước lợ tại tỉnh Hà</a:t>
            </a:r>
            <a:r>
              <a:rPr kumimoji="0" lang="vi-VN" sz="2400" b="1" i="0" u="none" strike="noStrike" cap="none" normalizeH="0" dirty="0" bmk="_Toc33781409">
                <a:ln>
                  <a:noFill/>
                </a:ln>
                <a:solidFill>
                  <a:srgbClr val="000000"/>
                </a:solidFill>
                <a:effectLst/>
                <a:latin typeface="Arial" charset="0"/>
                <a:ea typeface="Arial" charset="0"/>
                <a:cs typeface="Arial" charset="0"/>
              </a:rPr>
              <a:t> Tĩnh </a:t>
            </a:r>
            <a:r>
              <a:rPr kumimoji="0" lang="vi-VN" sz="2400" b="1" i="0" u="none" strike="noStrike" cap="none" normalizeH="0" baseline="0" dirty="0" bmk="_Toc33781409">
                <a:ln>
                  <a:noFill/>
                </a:ln>
                <a:solidFill>
                  <a:srgbClr val="000000"/>
                </a:solidFill>
                <a:effectLst/>
                <a:latin typeface="Arial" charset="0"/>
                <a:ea typeface="Arial" charset="0"/>
                <a:cs typeface="Arial" charset="0"/>
              </a:rPr>
              <a:t>năm </a:t>
            </a:r>
            <a:r>
              <a:rPr kumimoji="0" lang="vi-VN" sz="2400" b="1" i="0" u="none" strike="noStrike" cap="none" normalizeH="0" baseline="0" dirty="0" smtClean="0" bmk="_Toc33781409">
                <a:ln>
                  <a:noFill/>
                </a:ln>
                <a:solidFill>
                  <a:srgbClr val="000000"/>
                </a:solidFill>
                <a:effectLst/>
                <a:latin typeface="Arial" charset="0"/>
                <a:ea typeface="Arial" charset="0"/>
                <a:cs typeface="Arial" charset="0"/>
              </a:rPr>
              <a:t>2018</a:t>
            </a:r>
            <a:endParaRPr kumimoji="0" lang="en-US" sz="2400" b="0" i="0" u="none" strike="noStrike" cap="none" normalizeH="0" baseline="0" dirty="0">
              <a:ln>
                <a:noFill/>
              </a:ln>
              <a:solidFill>
                <a:schemeClr val="tx1"/>
              </a:solidFill>
              <a:effectLst/>
              <a:latin typeface="Arial" charset="0"/>
              <a:ea typeface="Arial" charset="0"/>
              <a:cs typeface="Arial" charset="0"/>
            </a:endParaRPr>
          </a:p>
        </p:txBody>
      </p:sp>
    </p:spTree>
    <p:extLst>
      <p:ext uri="{BB962C8B-B14F-4D97-AF65-F5344CB8AC3E}">
        <p14:creationId xmlns:p14="http://schemas.microsoft.com/office/powerpoint/2010/main" val="2889432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3FEEAC-6021-184A-936A-D26E75467C87}" type="slidenum">
              <a:rPr lang="en-US" smtClean="0"/>
              <a:t>64</a:t>
            </a:fld>
            <a:endParaRPr lang="en-US"/>
          </a:p>
        </p:txBody>
      </p:sp>
      <p:sp>
        <p:nvSpPr>
          <p:cNvPr id="5" name="Rectangle 1"/>
          <p:cNvSpPr>
            <a:spLocks noChangeArrowheads="1"/>
          </p:cNvSpPr>
          <p:nvPr/>
        </p:nvSpPr>
        <p:spPr bwMode="auto">
          <a:xfrm>
            <a:off x="608377" y="138499"/>
            <a:ext cx="79069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vi-VN" b="1" i="0" u="none" strike="noStrike" cap="none" normalizeH="0" baseline="0" dirty="0">
                <a:ln>
                  <a:noFill/>
                </a:ln>
                <a:solidFill>
                  <a:srgbClr val="000000"/>
                </a:solidFill>
                <a:effectLst/>
                <a:ea typeface="Times New Roman" pitchFamily="18" charset="0"/>
                <a:cs typeface="Arial" pitchFamily="34" charset="0"/>
              </a:rPr>
              <a:t>B</a:t>
            </a:r>
            <a:r>
              <a:rPr kumimoji="0" lang="vi-VN" b="1" i="0" u="none" strike="noStrike" cap="none" normalizeH="0" baseline="0" dirty="0" bmk="">
                <a:ln>
                  <a:noFill/>
                </a:ln>
                <a:solidFill>
                  <a:srgbClr val="000000"/>
                </a:solidFill>
                <a:effectLst/>
                <a:ea typeface="Times New Roman" pitchFamily="18" charset="0"/>
                <a:cs typeface="Arial" pitchFamily="34" charset="0"/>
              </a:rPr>
              <a:t>ảng </a:t>
            </a:r>
            <a:r>
              <a:rPr lang="vi-VN" b="1" dirty="0" bmk="_Toc33781411">
                <a:solidFill>
                  <a:srgbClr val="000000"/>
                </a:solidFill>
                <a:ea typeface="Times New Roman" pitchFamily="18" charset="0"/>
                <a:cs typeface="Arial" pitchFamily="34" charset="0"/>
              </a:rPr>
              <a:t>5</a:t>
            </a:r>
            <a:r>
              <a:rPr kumimoji="0" lang="vi-VN" b="1" i="0" u="none" strike="noStrike" cap="none" normalizeH="0" baseline="0" dirty="0" bmk="_Toc33781411">
                <a:ln>
                  <a:noFill/>
                </a:ln>
                <a:solidFill>
                  <a:srgbClr val="000000"/>
                </a:solidFill>
                <a:effectLst/>
                <a:ea typeface="Times New Roman" pitchFamily="18" charset="0"/>
                <a:cs typeface="Arial" pitchFamily="34" charset="0"/>
              </a:rPr>
              <a:t>: Thực trạng nuôi tôm nước lợ tại tỉnh Tiền Giang năm 2018</a:t>
            </a:r>
            <a:r>
              <a:rPr kumimoji="0" lang="vi-VN" b="1" i="0" u="none" strike="noStrike" cap="none" normalizeH="0" baseline="0" dirty="0">
                <a:ln>
                  <a:noFill/>
                </a:ln>
                <a:solidFill>
                  <a:srgbClr val="000000"/>
                </a:solidFill>
                <a:effectLst/>
                <a:ea typeface="Times New Roman" pitchFamily="18" charset="0"/>
                <a:cs typeface="Arial" pitchFamily="34" charset="0"/>
              </a:rPr>
              <a:t> </a:t>
            </a:r>
            <a:endParaRPr kumimoji="0" lang="vi-VN" b="0" i="0" u="none" strike="noStrike" cap="none" normalizeH="0" baseline="0" dirty="0">
              <a:ln>
                <a:noFill/>
              </a:ln>
              <a:solidFill>
                <a:schemeClr val="tx1"/>
              </a:solidFill>
              <a:effectLst/>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378547855"/>
              </p:ext>
            </p:extLst>
          </p:nvPr>
        </p:nvGraphicFramePr>
        <p:xfrm>
          <a:off x="0" y="646331"/>
          <a:ext cx="9143999" cy="6611035"/>
        </p:xfrm>
        <a:graphic>
          <a:graphicData uri="http://schemas.openxmlformats.org/drawingml/2006/table">
            <a:tbl>
              <a:tblPr firstRow="1" firstCol="1" bandRow="1">
                <a:tableStyleId>{5C22544A-7EE6-4342-B048-85BDC9FD1C3A}</a:tableStyleId>
              </a:tblPr>
              <a:tblGrid>
                <a:gridCol w="524972">
                  <a:extLst>
                    <a:ext uri="{9D8B030D-6E8A-4147-A177-3AD203B41FA5}">
                      <a16:colId xmlns="" xmlns:a16="http://schemas.microsoft.com/office/drawing/2014/main" val="20000"/>
                    </a:ext>
                  </a:extLst>
                </a:gridCol>
                <a:gridCol w="1496256">
                  <a:extLst>
                    <a:ext uri="{9D8B030D-6E8A-4147-A177-3AD203B41FA5}">
                      <a16:colId xmlns="" xmlns:a16="http://schemas.microsoft.com/office/drawing/2014/main" val="20001"/>
                    </a:ext>
                  </a:extLst>
                </a:gridCol>
                <a:gridCol w="1148716">
                  <a:extLst>
                    <a:ext uri="{9D8B030D-6E8A-4147-A177-3AD203B41FA5}">
                      <a16:colId xmlns="" xmlns:a16="http://schemas.microsoft.com/office/drawing/2014/main" val="20002"/>
                    </a:ext>
                  </a:extLst>
                </a:gridCol>
                <a:gridCol w="1487112">
                  <a:extLst>
                    <a:ext uri="{9D8B030D-6E8A-4147-A177-3AD203B41FA5}">
                      <a16:colId xmlns="" xmlns:a16="http://schemas.microsoft.com/office/drawing/2014/main" val="20003"/>
                    </a:ext>
                  </a:extLst>
                </a:gridCol>
                <a:gridCol w="1576740">
                  <a:extLst>
                    <a:ext uri="{9D8B030D-6E8A-4147-A177-3AD203B41FA5}">
                      <a16:colId xmlns="" xmlns:a16="http://schemas.microsoft.com/office/drawing/2014/main" val="20004"/>
                    </a:ext>
                  </a:extLst>
                </a:gridCol>
                <a:gridCol w="1456016">
                  <a:extLst>
                    <a:ext uri="{9D8B030D-6E8A-4147-A177-3AD203B41FA5}">
                      <a16:colId xmlns="" xmlns:a16="http://schemas.microsoft.com/office/drawing/2014/main" val="20005"/>
                    </a:ext>
                  </a:extLst>
                </a:gridCol>
                <a:gridCol w="1454187">
                  <a:extLst>
                    <a:ext uri="{9D8B030D-6E8A-4147-A177-3AD203B41FA5}">
                      <a16:colId xmlns="" xmlns:a16="http://schemas.microsoft.com/office/drawing/2014/main" val="20006"/>
                    </a:ext>
                  </a:extLst>
                </a:gridCol>
              </a:tblGrid>
              <a:tr h="971561">
                <a:tc>
                  <a:txBody>
                    <a:bodyPr/>
                    <a:lstStyle/>
                    <a:p>
                      <a:pPr algn="ctr">
                        <a:lnSpc>
                          <a:spcPct val="115000"/>
                        </a:lnSpc>
                        <a:spcAft>
                          <a:spcPts val="500"/>
                        </a:spcAft>
                      </a:pPr>
                      <a:r>
                        <a:rPr lang="en-US" sz="2000">
                          <a:effectLst/>
                          <a:latin typeface="Arial" pitchFamily="34" charset="0"/>
                          <a:cs typeface="Arial" pitchFamily="34" charset="0"/>
                        </a:rPr>
                        <a:t>TT</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Hạng mục</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dirty="0" err="1">
                          <a:effectLst/>
                          <a:latin typeface="Arial" pitchFamily="34" charset="0"/>
                          <a:cs typeface="Arial" pitchFamily="34" charset="0"/>
                        </a:rPr>
                        <a:t>Diện</a:t>
                      </a:r>
                      <a:r>
                        <a:rPr lang="en-US" sz="2000" dirty="0">
                          <a:effectLst/>
                          <a:latin typeface="Arial" pitchFamily="34" charset="0"/>
                          <a:cs typeface="Arial" pitchFamily="34" charset="0"/>
                        </a:rPr>
                        <a:t> </a:t>
                      </a:r>
                      <a:r>
                        <a:rPr lang="en-US" sz="2000" dirty="0" err="1">
                          <a:effectLst/>
                          <a:latin typeface="Arial" pitchFamily="34" charset="0"/>
                          <a:cs typeface="Arial" pitchFamily="34" charset="0"/>
                        </a:rPr>
                        <a:t>tích</a:t>
                      </a:r>
                      <a:r>
                        <a:rPr lang="en-US" sz="2000" dirty="0">
                          <a:effectLst/>
                          <a:latin typeface="Arial" pitchFamily="34" charset="0"/>
                          <a:cs typeface="Arial" pitchFamily="34" charset="0"/>
                        </a:rPr>
                        <a:t> (ha)</a:t>
                      </a:r>
                      <a:endParaRPr lang="vi-VN" sz="20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Mật độ nuôi (con/m</a:t>
                      </a:r>
                      <a:r>
                        <a:rPr lang="en-US" sz="2000" baseline="30000">
                          <a:effectLst/>
                          <a:latin typeface="Arial" pitchFamily="34" charset="0"/>
                          <a:cs typeface="Arial" pitchFamily="34" charset="0"/>
                        </a:rPr>
                        <a:t>2</a:t>
                      </a:r>
                      <a:r>
                        <a:rPr lang="en-US" sz="2000">
                          <a:effectLst/>
                          <a:latin typeface="Arial" pitchFamily="34" charset="0"/>
                          <a:cs typeface="Arial" pitchFamily="34" charset="0"/>
                        </a:rPr>
                        <a:t>)</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Năng suất TB (tấn/ha)</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Sản lượng (tấn)</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Tỉ lệ hộ nuôi (%)</a:t>
                      </a:r>
                      <a:endParaRPr lang="vi-VN" sz="2000">
                        <a:effectLst/>
                        <a:latin typeface="Arial" pitchFamily="34" charset="0"/>
                        <a:ea typeface="Calibri"/>
                        <a:cs typeface="Arial" pitchFamily="34" charset="0"/>
                      </a:endParaRPr>
                    </a:p>
                  </a:txBody>
                  <a:tcPr marL="68580" marR="68580" marT="0" marB="0"/>
                </a:tc>
                <a:extLst>
                  <a:ext uri="{0D108BD9-81ED-4DB2-BD59-A6C34878D82A}">
                    <a16:rowId xmlns="" xmlns:a16="http://schemas.microsoft.com/office/drawing/2014/main" val="10000"/>
                  </a:ext>
                </a:extLst>
              </a:tr>
              <a:tr h="638268">
                <a:tc>
                  <a:txBody>
                    <a:bodyPr/>
                    <a:lstStyle/>
                    <a:p>
                      <a:pPr algn="ctr">
                        <a:lnSpc>
                          <a:spcPct val="115000"/>
                        </a:lnSpc>
                        <a:spcAft>
                          <a:spcPts val="500"/>
                        </a:spcAft>
                      </a:pPr>
                      <a:r>
                        <a:rPr lang="en-US" sz="2000">
                          <a:effectLst/>
                          <a:latin typeface="Arial" pitchFamily="34" charset="0"/>
                          <a:cs typeface="Arial" pitchFamily="34" charset="0"/>
                        </a:rPr>
                        <a:t>I</a:t>
                      </a:r>
                      <a:endParaRPr lang="vi-VN" sz="20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2000">
                          <a:effectLst/>
                          <a:latin typeface="Arial" pitchFamily="34" charset="0"/>
                          <a:cs typeface="Arial" pitchFamily="34" charset="0"/>
                        </a:rPr>
                        <a:t>Tôm thẻ chân trắng</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2.458</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 </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 </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17.674</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100</a:t>
                      </a:r>
                      <a:endParaRPr lang="vi-VN" sz="2000">
                        <a:effectLst/>
                        <a:latin typeface="Arial" pitchFamily="34" charset="0"/>
                        <a:ea typeface="Calibri"/>
                        <a:cs typeface="Arial" pitchFamily="34" charset="0"/>
                      </a:endParaRPr>
                    </a:p>
                  </a:txBody>
                  <a:tcPr marL="68580" marR="68580" marT="0" marB="0"/>
                </a:tc>
                <a:extLst>
                  <a:ext uri="{0D108BD9-81ED-4DB2-BD59-A6C34878D82A}">
                    <a16:rowId xmlns="" xmlns:a16="http://schemas.microsoft.com/office/drawing/2014/main" val="10001"/>
                  </a:ext>
                </a:extLst>
              </a:tr>
              <a:tr h="747560">
                <a:tc>
                  <a:txBody>
                    <a:bodyPr/>
                    <a:lstStyle/>
                    <a:p>
                      <a:pPr algn="ctr">
                        <a:lnSpc>
                          <a:spcPct val="115000"/>
                        </a:lnSpc>
                        <a:spcAft>
                          <a:spcPts val="500"/>
                        </a:spcAft>
                      </a:pPr>
                      <a:r>
                        <a:rPr lang="en-US" sz="2000">
                          <a:effectLst/>
                          <a:latin typeface="Arial" pitchFamily="34" charset="0"/>
                          <a:cs typeface="Arial" pitchFamily="34" charset="0"/>
                        </a:rPr>
                        <a:t>1</a:t>
                      </a:r>
                      <a:endParaRPr lang="vi-VN" sz="20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2000" dirty="0" err="1">
                          <a:effectLst/>
                          <a:latin typeface="Arial" pitchFamily="34" charset="0"/>
                          <a:cs typeface="Arial" pitchFamily="34" charset="0"/>
                        </a:rPr>
                        <a:t>Nuôi</a:t>
                      </a:r>
                      <a:r>
                        <a:rPr lang="en-US" sz="2000" dirty="0">
                          <a:effectLst/>
                          <a:latin typeface="Arial" pitchFamily="34" charset="0"/>
                          <a:cs typeface="Arial" pitchFamily="34" charset="0"/>
                        </a:rPr>
                        <a:t> </a:t>
                      </a:r>
                      <a:r>
                        <a:rPr lang="en-US" sz="2000" dirty="0" smtClean="0">
                          <a:effectLst/>
                          <a:latin typeface="Arial" pitchFamily="34" charset="0"/>
                          <a:cs typeface="Arial" pitchFamily="34" charset="0"/>
                        </a:rPr>
                        <a:t>BTC (</a:t>
                      </a:r>
                      <a:r>
                        <a:rPr lang="en-US" sz="2000" dirty="0" err="1" smtClean="0">
                          <a:effectLst/>
                          <a:latin typeface="Arial" pitchFamily="34" charset="0"/>
                          <a:cs typeface="Arial" pitchFamily="34" charset="0"/>
                        </a:rPr>
                        <a:t>ao</a:t>
                      </a:r>
                      <a:r>
                        <a:rPr lang="en-US" sz="2000" dirty="0" smtClean="0">
                          <a:effectLst/>
                          <a:latin typeface="Arial" pitchFamily="34" charset="0"/>
                          <a:cs typeface="Arial" pitchFamily="34" charset="0"/>
                        </a:rPr>
                        <a:t> </a:t>
                      </a:r>
                      <a:r>
                        <a:rPr lang="en-US" sz="2000" dirty="0" err="1" smtClean="0">
                          <a:effectLst/>
                          <a:latin typeface="Arial" pitchFamily="34" charset="0"/>
                          <a:cs typeface="Arial" pitchFamily="34" charset="0"/>
                        </a:rPr>
                        <a:t>đất</a:t>
                      </a:r>
                      <a:r>
                        <a:rPr lang="en-US" sz="2000" dirty="0" smtClean="0">
                          <a:effectLst/>
                          <a:latin typeface="Arial" pitchFamily="34" charset="0"/>
                          <a:cs typeface="Arial" pitchFamily="34" charset="0"/>
                        </a:rPr>
                        <a:t>/</a:t>
                      </a:r>
                      <a:r>
                        <a:rPr lang="en-US" sz="2000" dirty="0" err="1" smtClean="0">
                          <a:effectLst/>
                          <a:latin typeface="Arial" pitchFamily="34" charset="0"/>
                          <a:cs typeface="Arial" pitchFamily="34" charset="0"/>
                        </a:rPr>
                        <a:t>bạt</a:t>
                      </a:r>
                      <a:r>
                        <a:rPr lang="en-US" sz="2000" dirty="0">
                          <a:effectLst/>
                          <a:latin typeface="Arial" pitchFamily="34" charset="0"/>
                          <a:cs typeface="Arial" pitchFamily="34" charset="0"/>
                        </a:rPr>
                        <a:t>)</a:t>
                      </a:r>
                      <a:endParaRPr lang="vi-VN" sz="20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1308</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20 – 80</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3,5 - </a:t>
                      </a:r>
                      <a:r>
                        <a:rPr lang="vi-VN" sz="2000">
                          <a:effectLst/>
                          <a:latin typeface="Arial" pitchFamily="34" charset="0"/>
                          <a:cs typeface="Arial" pitchFamily="34" charset="0"/>
                        </a:rPr>
                        <a:t>7</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 </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68</a:t>
                      </a:r>
                      <a:endParaRPr lang="vi-VN" sz="2000">
                        <a:effectLst/>
                        <a:latin typeface="Arial" pitchFamily="34" charset="0"/>
                        <a:ea typeface="Calibri"/>
                        <a:cs typeface="Arial" pitchFamily="34" charset="0"/>
                      </a:endParaRPr>
                    </a:p>
                  </a:txBody>
                  <a:tcPr marL="68580" marR="68580" marT="0" marB="0"/>
                </a:tc>
                <a:extLst>
                  <a:ext uri="{0D108BD9-81ED-4DB2-BD59-A6C34878D82A}">
                    <a16:rowId xmlns="" xmlns:a16="http://schemas.microsoft.com/office/drawing/2014/main" val="10002"/>
                  </a:ext>
                </a:extLst>
              </a:tr>
              <a:tr h="784029">
                <a:tc>
                  <a:txBody>
                    <a:bodyPr/>
                    <a:lstStyle/>
                    <a:p>
                      <a:pPr algn="ctr">
                        <a:lnSpc>
                          <a:spcPct val="115000"/>
                        </a:lnSpc>
                        <a:spcAft>
                          <a:spcPts val="500"/>
                        </a:spcAft>
                      </a:pPr>
                      <a:r>
                        <a:rPr lang="en-US" sz="2000" dirty="0">
                          <a:solidFill>
                            <a:srgbClr val="FF0000"/>
                          </a:solidFill>
                          <a:effectLst/>
                          <a:latin typeface="Arial" pitchFamily="34" charset="0"/>
                          <a:cs typeface="Arial" pitchFamily="34" charset="0"/>
                        </a:rPr>
                        <a:t>2</a:t>
                      </a:r>
                      <a:endParaRPr lang="vi-VN" sz="2000" dirty="0">
                        <a:solidFill>
                          <a:srgbClr val="FF0000"/>
                        </a:solidFill>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2000" dirty="0" err="1">
                          <a:solidFill>
                            <a:srgbClr val="FF0000"/>
                          </a:solidFill>
                          <a:effectLst/>
                          <a:latin typeface="Arial" pitchFamily="34" charset="0"/>
                          <a:cs typeface="Arial" pitchFamily="34" charset="0"/>
                        </a:rPr>
                        <a:t>Nuôi</a:t>
                      </a:r>
                      <a:r>
                        <a:rPr lang="en-US" sz="2000" dirty="0">
                          <a:solidFill>
                            <a:srgbClr val="FF0000"/>
                          </a:solidFill>
                          <a:effectLst/>
                          <a:latin typeface="Arial" pitchFamily="34" charset="0"/>
                          <a:cs typeface="Arial" pitchFamily="34" charset="0"/>
                        </a:rPr>
                        <a:t> </a:t>
                      </a:r>
                      <a:r>
                        <a:rPr lang="en-US" sz="2000" dirty="0" smtClean="0">
                          <a:solidFill>
                            <a:srgbClr val="FF0000"/>
                          </a:solidFill>
                          <a:effectLst/>
                          <a:latin typeface="Arial" pitchFamily="34" charset="0"/>
                          <a:cs typeface="Arial" pitchFamily="34" charset="0"/>
                        </a:rPr>
                        <a:t>TC (</a:t>
                      </a:r>
                      <a:r>
                        <a:rPr lang="en-US" sz="2000" dirty="0" err="1" smtClean="0">
                          <a:solidFill>
                            <a:srgbClr val="FF0000"/>
                          </a:solidFill>
                          <a:effectLst/>
                          <a:latin typeface="Arial" pitchFamily="34" charset="0"/>
                          <a:cs typeface="Arial" pitchFamily="34" charset="0"/>
                        </a:rPr>
                        <a:t>ao</a:t>
                      </a:r>
                      <a:r>
                        <a:rPr lang="en-US" sz="2000" dirty="0" smtClean="0">
                          <a:solidFill>
                            <a:srgbClr val="FF0000"/>
                          </a:solidFill>
                          <a:effectLst/>
                          <a:latin typeface="Arial" pitchFamily="34" charset="0"/>
                          <a:cs typeface="Arial" pitchFamily="34" charset="0"/>
                        </a:rPr>
                        <a:t> </a:t>
                      </a:r>
                      <a:r>
                        <a:rPr lang="en-US" sz="2000" dirty="0" err="1">
                          <a:solidFill>
                            <a:srgbClr val="FF0000"/>
                          </a:solidFill>
                          <a:effectLst/>
                          <a:latin typeface="Arial" pitchFamily="34" charset="0"/>
                          <a:cs typeface="Arial" pitchFamily="34" charset="0"/>
                        </a:rPr>
                        <a:t>bạt</a:t>
                      </a:r>
                      <a:r>
                        <a:rPr lang="en-US" sz="2000" dirty="0">
                          <a:solidFill>
                            <a:srgbClr val="FF0000"/>
                          </a:solidFill>
                          <a:effectLst/>
                          <a:latin typeface="Arial" pitchFamily="34" charset="0"/>
                          <a:cs typeface="Arial" pitchFamily="34" charset="0"/>
                        </a:rPr>
                        <a:t>) </a:t>
                      </a:r>
                      <a:endParaRPr lang="vi-VN" sz="2000" dirty="0">
                        <a:solidFill>
                          <a:srgbClr val="FF000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dirty="0">
                          <a:solidFill>
                            <a:srgbClr val="FF0000"/>
                          </a:solidFill>
                          <a:effectLst/>
                          <a:latin typeface="Arial" pitchFamily="34" charset="0"/>
                          <a:cs typeface="Arial" pitchFamily="34" charset="0"/>
                        </a:rPr>
                        <a:t>1150</a:t>
                      </a:r>
                      <a:endParaRPr lang="vi-VN" sz="2000" dirty="0">
                        <a:solidFill>
                          <a:srgbClr val="FF000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dirty="0">
                          <a:solidFill>
                            <a:srgbClr val="FF0000"/>
                          </a:solidFill>
                          <a:effectLst/>
                          <a:latin typeface="Arial" pitchFamily="34" charset="0"/>
                          <a:cs typeface="Arial" pitchFamily="34" charset="0"/>
                        </a:rPr>
                        <a:t>90 – 150</a:t>
                      </a:r>
                      <a:endParaRPr lang="vi-VN" sz="2000" dirty="0">
                        <a:solidFill>
                          <a:srgbClr val="FF000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dirty="0">
                          <a:solidFill>
                            <a:srgbClr val="FF0000"/>
                          </a:solidFill>
                          <a:effectLst/>
                          <a:latin typeface="Arial" pitchFamily="34" charset="0"/>
                          <a:cs typeface="Arial" pitchFamily="34" charset="0"/>
                        </a:rPr>
                        <a:t>10 – 30 </a:t>
                      </a:r>
                      <a:endParaRPr lang="vi-VN" sz="2000" dirty="0">
                        <a:solidFill>
                          <a:srgbClr val="FF000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dirty="0">
                          <a:solidFill>
                            <a:srgbClr val="FF0000"/>
                          </a:solidFill>
                          <a:effectLst/>
                          <a:latin typeface="Arial" pitchFamily="34" charset="0"/>
                          <a:cs typeface="Arial" pitchFamily="34" charset="0"/>
                        </a:rPr>
                        <a:t> </a:t>
                      </a:r>
                      <a:endParaRPr lang="vi-VN" sz="2000" dirty="0">
                        <a:solidFill>
                          <a:srgbClr val="FF000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dirty="0">
                          <a:solidFill>
                            <a:srgbClr val="FF0000"/>
                          </a:solidFill>
                          <a:effectLst/>
                          <a:latin typeface="Arial" pitchFamily="34" charset="0"/>
                          <a:cs typeface="Arial" pitchFamily="34" charset="0"/>
                        </a:rPr>
                        <a:t>32</a:t>
                      </a:r>
                      <a:endParaRPr lang="vi-VN" sz="2000" dirty="0">
                        <a:solidFill>
                          <a:srgbClr val="FF0000"/>
                        </a:solidFill>
                        <a:effectLst/>
                        <a:latin typeface="Arial" pitchFamily="34" charset="0"/>
                        <a:ea typeface="Calibri"/>
                        <a:cs typeface="Arial" pitchFamily="34" charset="0"/>
                      </a:endParaRPr>
                    </a:p>
                  </a:txBody>
                  <a:tcPr marL="68580" marR="68580" marT="0" marB="0"/>
                </a:tc>
                <a:extLst>
                  <a:ext uri="{0D108BD9-81ED-4DB2-BD59-A6C34878D82A}">
                    <a16:rowId xmlns="" xmlns:a16="http://schemas.microsoft.com/office/drawing/2014/main" val="10003"/>
                  </a:ext>
                </a:extLst>
              </a:tr>
              <a:tr h="316380">
                <a:tc>
                  <a:txBody>
                    <a:bodyPr/>
                    <a:lstStyle/>
                    <a:p>
                      <a:pPr algn="ctr">
                        <a:lnSpc>
                          <a:spcPct val="115000"/>
                        </a:lnSpc>
                        <a:spcAft>
                          <a:spcPts val="500"/>
                        </a:spcAft>
                      </a:pPr>
                      <a:r>
                        <a:rPr lang="en-US" sz="2000">
                          <a:effectLst/>
                          <a:latin typeface="Arial" pitchFamily="34" charset="0"/>
                          <a:cs typeface="Arial" pitchFamily="34" charset="0"/>
                        </a:rPr>
                        <a:t>II</a:t>
                      </a:r>
                      <a:endParaRPr lang="vi-VN" sz="20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2000">
                          <a:effectLst/>
                          <a:latin typeface="Arial" pitchFamily="34" charset="0"/>
                          <a:cs typeface="Arial" pitchFamily="34" charset="0"/>
                        </a:rPr>
                        <a:t>Tôm sú</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1.937</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 </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 </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1.876</a:t>
                      </a:r>
                      <a:endParaRPr lang="vi-VN" sz="2000">
                        <a:effectLst/>
                        <a:latin typeface="Arial" pitchFamily="34" charset="0"/>
                        <a:ea typeface="Calibri"/>
                        <a:cs typeface="Arial" pitchFamily="34" charset="0"/>
                      </a:endParaRPr>
                    </a:p>
                  </a:txBody>
                  <a:tcPr marL="68580" marR="68580" marT="0" marB="0"/>
                </a:tc>
                <a:tc>
                  <a:txBody>
                    <a:bodyPr/>
                    <a:lstStyle/>
                    <a:p>
                      <a:pPr>
                        <a:lnSpc>
                          <a:spcPct val="115000"/>
                        </a:lnSpc>
                      </a:pPr>
                      <a:endParaRPr lang="vi-VN" sz="2000">
                        <a:effectLst/>
                        <a:latin typeface="Arial" pitchFamily="34" charset="0"/>
                        <a:cs typeface="Arial" pitchFamily="34" charset="0"/>
                      </a:endParaRPr>
                    </a:p>
                  </a:txBody>
                  <a:tcPr marL="68580" marR="68580" marT="0" marB="0"/>
                </a:tc>
                <a:extLst>
                  <a:ext uri="{0D108BD9-81ED-4DB2-BD59-A6C34878D82A}">
                    <a16:rowId xmlns="" xmlns:a16="http://schemas.microsoft.com/office/drawing/2014/main" val="10004"/>
                  </a:ext>
                </a:extLst>
              </a:tr>
              <a:tr h="638268">
                <a:tc>
                  <a:txBody>
                    <a:bodyPr/>
                    <a:lstStyle/>
                    <a:p>
                      <a:pPr algn="ctr">
                        <a:lnSpc>
                          <a:spcPct val="115000"/>
                        </a:lnSpc>
                        <a:spcAft>
                          <a:spcPts val="500"/>
                        </a:spcAft>
                      </a:pPr>
                      <a:r>
                        <a:rPr lang="en-US" sz="2000">
                          <a:effectLst/>
                          <a:latin typeface="Arial" pitchFamily="34" charset="0"/>
                          <a:cs typeface="Arial" pitchFamily="34" charset="0"/>
                        </a:rPr>
                        <a:t>1</a:t>
                      </a:r>
                      <a:endParaRPr lang="vi-VN" sz="20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2000">
                          <a:effectLst/>
                          <a:latin typeface="Arial" pitchFamily="34" charset="0"/>
                          <a:cs typeface="Arial" pitchFamily="34" charset="0"/>
                        </a:rPr>
                        <a:t>Nuôi TC/BTC</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146</a:t>
                      </a:r>
                      <a:endParaRPr lang="vi-VN" sz="20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500"/>
                        </a:spcAft>
                      </a:pPr>
                      <a:r>
                        <a:rPr lang="en-US" sz="2000">
                          <a:effectLst/>
                          <a:latin typeface="Arial" pitchFamily="34" charset="0"/>
                          <a:cs typeface="Arial" pitchFamily="34" charset="0"/>
                        </a:rPr>
                        <a:t>2 - 10</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0,78</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670</a:t>
                      </a:r>
                      <a:endParaRPr lang="vi-VN" sz="2000">
                        <a:effectLst/>
                        <a:latin typeface="Arial" pitchFamily="34" charset="0"/>
                        <a:ea typeface="Calibri"/>
                        <a:cs typeface="Arial" pitchFamily="34" charset="0"/>
                      </a:endParaRPr>
                    </a:p>
                  </a:txBody>
                  <a:tcPr marL="68580" marR="68580" marT="0" marB="0" anchor="ctr"/>
                </a:tc>
                <a:tc>
                  <a:txBody>
                    <a:bodyPr/>
                    <a:lstStyle/>
                    <a:p>
                      <a:pPr>
                        <a:lnSpc>
                          <a:spcPct val="115000"/>
                        </a:lnSpc>
                      </a:pPr>
                      <a:endParaRPr lang="vi-VN" sz="2000">
                        <a:effectLst/>
                        <a:latin typeface="Arial" pitchFamily="34" charset="0"/>
                        <a:cs typeface="Arial" pitchFamily="34" charset="0"/>
                      </a:endParaRPr>
                    </a:p>
                  </a:txBody>
                  <a:tcPr marL="68580" marR="68580" marT="0" marB="0"/>
                </a:tc>
                <a:extLst>
                  <a:ext uri="{0D108BD9-81ED-4DB2-BD59-A6C34878D82A}">
                    <a16:rowId xmlns="" xmlns:a16="http://schemas.microsoft.com/office/drawing/2014/main" val="10005"/>
                  </a:ext>
                </a:extLst>
              </a:tr>
              <a:tr h="638268">
                <a:tc>
                  <a:txBody>
                    <a:bodyPr/>
                    <a:lstStyle/>
                    <a:p>
                      <a:pPr algn="ctr">
                        <a:lnSpc>
                          <a:spcPct val="115000"/>
                        </a:lnSpc>
                        <a:spcAft>
                          <a:spcPts val="500"/>
                        </a:spcAft>
                      </a:pPr>
                      <a:r>
                        <a:rPr lang="en-US" sz="2000">
                          <a:effectLst/>
                          <a:latin typeface="Arial" pitchFamily="34" charset="0"/>
                          <a:cs typeface="Arial" pitchFamily="34" charset="0"/>
                        </a:rPr>
                        <a:t>2</a:t>
                      </a:r>
                      <a:endParaRPr lang="vi-VN" sz="20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2000">
                          <a:effectLst/>
                          <a:latin typeface="Arial" pitchFamily="34" charset="0"/>
                          <a:cs typeface="Arial" pitchFamily="34" charset="0"/>
                        </a:rPr>
                        <a:t>Nuôi tôm lúa</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554</a:t>
                      </a:r>
                      <a:endParaRPr lang="vi-VN" sz="20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500"/>
                        </a:spcAft>
                      </a:pPr>
                      <a:r>
                        <a:rPr lang="en-US" sz="2000">
                          <a:effectLst/>
                          <a:latin typeface="Arial" pitchFamily="34" charset="0"/>
                          <a:cs typeface="Arial" pitchFamily="34" charset="0"/>
                        </a:rPr>
                        <a:t> </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 </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200</a:t>
                      </a:r>
                      <a:endParaRPr lang="vi-VN" sz="20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500"/>
                        </a:spcAft>
                      </a:pPr>
                      <a:r>
                        <a:rPr lang="en-US" sz="2000">
                          <a:effectLst/>
                          <a:latin typeface="Arial" pitchFamily="34" charset="0"/>
                          <a:cs typeface="Arial" pitchFamily="34" charset="0"/>
                        </a:rPr>
                        <a:t> </a:t>
                      </a:r>
                      <a:endParaRPr lang="vi-VN" sz="2000">
                        <a:effectLst/>
                        <a:latin typeface="Arial" pitchFamily="34" charset="0"/>
                        <a:ea typeface="Calibri"/>
                        <a:cs typeface="Arial" pitchFamily="34" charset="0"/>
                      </a:endParaRPr>
                    </a:p>
                  </a:txBody>
                  <a:tcPr marL="68580" marR="68580" marT="0" marB="0"/>
                </a:tc>
                <a:extLst>
                  <a:ext uri="{0D108BD9-81ED-4DB2-BD59-A6C34878D82A}">
                    <a16:rowId xmlns="" xmlns:a16="http://schemas.microsoft.com/office/drawing/2014/main" val="10006"/>
                  </a:ext>
                </a:extLst>
              </a:tr>
              <a:tr h="316380">
                <a:tc>
                  <a:txBody>
                    <a:bodyPr/>
                    <a:lstStyle/>
                    <a:p>
                      <a:pPr algn="ctr">
                        <a:lnSpc>
                          <a:spcPct val="115000"/>
                        </a:lnSpc>
                        <a:spcAft>
                          <a:spcPts val="500"/>
                        </a:spcAft>
                      </a:pPr>
                      <a:r>
                        <a:rPr lang="en-US" sz="2000">
                          <a:effectLst/>
                          <a:latin typeface="Arial" pitchFamily="34" charset="0"/>
                          <a:cs typeface="Arial" pitchFamily="34" charset="0"/>
                        </a:rPr>
                        <a:t>3</a:t>
                      </a:r>
                      <a:endParaRPr lang="vi-VN" sz="20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2000">
                          <a:effectLst/>
                          <a:latin typeface="Arial" pitchFamily="34" charset="0"/>
                          <a:cs typeface="Arial" pitchFamily="34" charset="0"/>
                        </a:rPr>
                        <a:t>Tôm rừng</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0 </a:t>
                      </a:r>
                      <a:endParaRPr lang="vi-VN" sz="20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500"/>
                        </a:spcAft>
                      </a:pPr>
                      <a:r>
                        <a:rPr lang="en-US" sz="2000">
                          <a:effectLst/>
                          <a:latin typeface="Arial" pitchFamily="34" charset="0"/>
                          <a:cs typeface="Arial" pitchFamily="34" charset="0"/>
                        </a:rPr>
                        <a:t> </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 </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 0</a:t>
                      </a:r>
                      <a:endParaRPr lang="vi-VN" sz="20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500"/>
                        </a:spcAft>
                      </a:pPr>
                      <a:r>
                        <a:rPr lang="en-US" sz="2000">
                          <a:effectLst/>
                          <a:latin typeface="Arial" pitchFamily="34" charset="0"/>
                          <a:cs typeface="Arial" pitchFamily="34" charset="0"/>
                        </a:rPr>
                        <a:t> </a:t>
                      </a:r>
                      <a:endParaRPr lang="vi-VN" sz="2000">
                        <a:effectLst/>
                        <a:latin typeface="Arial" pitchFamily="34" charset="0"/>
                        <a:ea typeface="Calibri"/>
                        <a:cs typeface="Arial" pitchFamily="34" charset="0"/>
                      </a:endParaRPr>
                    </a:p>
                  </a:txBody>
                  <a:tcPr marL="68580" marR="68580" marT="0" marB="0"/>
                </a:tc>
                <a:extLst>
                  <a:ext uri="{0D108BD9-81ED-4DB2-BD59-A6C34878D82A}">
                    <a16:rowId xmlns="" xmlns:a16="http://schemas.microsoft.com/office/drawing/2014/main" val="10007"/>
                  </a:ext>
                </a:extLst>
              </a:tr>
              <a:tr h="638268">
                <a:tc>
                  <a:txBody>
                    <a:bodyPr/>
                    <a:lstStyle/>
                    <a:p>
                      <a:pPr algn="ctr">
                        <a:lnSpc>
                          <a:spcPct val="115000"/>
                        </a:lnSpc>
                        <a:spcAft>
                          <a:spcPts val="500"/>
                        </a:spcAft>
                      </a:pPr>
                      <a:r>
                        <a:rPr lang="en-US" sz="2000">
                          <a:effectLst/>
                          <a:latin typeface="Arial" pitchFamily="34" charset="0"/>
                          <a:cs typeface="Arial" pitchFamily="34" charset="0"/>
                        </a:rPr>
                        <a:t>4</a:t>
                      </a:r>
                      <a:endParaRPr lang="vi-VN" sz="20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2000">
                          <a:effectLst/>
                          <a:latin typeface="Arial" pitchFamily="34" charset="0"/>
                          <a:cs typeface="Arial" pitchFamily="34" charset="0"/>
                        </a:rPr>
                        <a:t>Nuôi QC/QCCT</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1.237</a:t>
                      </a:r>
                      <a:endParaRPr lang="vi-VN" sz="20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500"/>
                        </a:spcAft>
                      </a:pPr>
                      <a:r>
                        <a:rPr lang="en-US" sz="2000">
                          <a:effectLst/>
                          <a:latin typeface="Arial" pitchFamily="34" charset="0"/>
                          <a:cs typeface="Arial" pitchFamily="34" charset="0"/>
                        </a:rPr>
                        <a:t> </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 </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1.006</a:t>
                      </a:r>
                      <a:endParaRPr lang="vi-VN" sz="20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500"/>
                        </a:spcAft>
                      </a:pPr>
                      <a:r>
                        <a:rPr lang="en-US" sz="2000">
                          <a:effectLst/>
                          <a:latin typeface="Arial" pitchFamily="34" charset="0"/>
                          <a:cs typeface="Arial" pitchFamily="34" charset="0"/>
                        </a:rPr>
                        <a:t> </a:t>
                      </a:r>
                      <a:endParaRPr lang="vi-VN" sz="2000">
                        <a:effectLst/>
                        <a:latin typeface="Arial" pitchFamily="34" charset="0"/>
                        <a:ea typeface="Calibri"/>
                        <a:cs typeface="Arial" pitchFamily="34" charset="0"/>
                      </a:endParaRPr>
                    </a:p>
                  </a:txBody>
                  <a:tcPr marL="68580" marR="68580" marT="0" marB="0"/>
                </a:tc>
                <a:extLst>
                  <a:ext uri="{0D108BD9-81ED-4DB2-BD59-A6C34878D82A}">
                    <a16:rowId xmlns="" xmlns:a16="http://schemas.microsoft.com/office/drawing/2014/main" val="10008"/>
                  </a:ext>
                </a:extLst>
              </a:tr>
              <a:tr h="522686">
                <a:tc>
                  <a:txBody>
                    <a:bodyPr/>
                    <a:lstStyle/>
                    <a:p>
                      <a:pPr algn="ctr">
                        <a:lnSpc>
                          <a:spcPct val="115000"/>
                        </a:lnSpc>
                        <a:spcAft>
                          <a:spcPts val="500"/>
                        </a:spcAft>
                      </a:pPr>
                      <a:r>
                        <a:rPr lang="en-US" sz="2000">
                          <a:effectLst/>
                          <a:latin typeface="Arial" pitchFamily="34" charset="0"/>
                          <a:cs typeface="Arial" pitchFamily="34" charset="0"/>
                        </a:rPr>
                        <a:t>III</a:t>
                      </a:r>
                      <a:endParaRPr lang="vi-VN" sz="20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2000" dirty="0" err="1" smtClean="0">
                          <a:effectLst/>
                          <a:latin typeface="Arial" pitchFamily="34" charset="0"/>
                          <a:cs typeface="Arial" pitchFamily="34" charset="0"/>
                        </a:rPr>
                        <a:t>Tổng</a:t>
                      </a:r>
                      <a:endParaRPr lang="vi-VN" sz="20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af-ZA" sz="2000" dirty="0">
                          <a:effectLst/>
                          <a:latin typeface="Arial" pitchFamily="34" charset="0"/>
                          <a:cs typeface="Arial" pitchFamily="34" charset="0"/>
                        </a:rPr>
                        <a:t>4.395</a:t>
                      </a:r>
                      <a:endParaRPr lang="vi-VN" sz="20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 </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 </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af-ZA" sz="2000">
                          <a:effectLst/>
                          <a:latin typeface="Arial" pitchFamily="34" charset="0"/>
                          <a:cs typeface="Arial" pitchFamily="34" charset="0"/>
                        </a:rPr>
                        <a:t>19.550</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dirty="0">
                          <a:effectLst/>
                          <a:latin typeface="Arial" pitchFamily="34" charset="0"/>
                          <a:cs typeface="Arial" pitchFamily="34" charset="0"/>
                        </a:rPr>
                        <a:t> </a:t>
                      </a:r>
                      <a:endParaRPr lang="vi-VN" sz="2000" dirty="0">
                        <a:effectLst/>
                        <a:latin typeface="Arial" pitchFamily="34" charset="0"/>
                        <a:ea typeface="Calibri"/>
                        <a:cs typeface="Arial" pitchFamily="34" charset="0"/>
                      </a:endParaRPr>
                    </a:p>
                  </a:txBody>
                  <a:tcPr marL="68580" marR="68580" marT="0" marB="0"/>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8092819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3FEEAC-6021-184A-936A-D26E75467C87}" type="slidenum">
              <a:rPr lang="en-US" smtClean="0"/>
              <a:t>65</a:t>
            </a:fld>
            <a:endParaRPr lang="en-US"/>
          </a:p>
        </p:txBody>
      </p:sp>
      <p:sp>
        <p:nvSpPr>
          <p:cNvPr id="5" name="Rectangle 1"/>
          <p:cNvSpPr>
            <a:spLocks noChangeArrowheads="1"/>
          </p:cNvSpPr>
          <p:nvPr/>
        </p:nvSpPr>
        <p:spPr bwMode="auto">
          <a:xfrm>
            <a:off x="-261627" y="-181699"/>
            <a:ext cx="841679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342900" algn="ctr"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a:ln>
                  <a:noFill/>
                </a:ln>
                <a:solidFill>
                  <a:srgbClr val="000000"/>
                </a:solidFill>
                <a:effectLst/>
                <a:latin typeface="Arial" charset="0"/>
                <a:ea typeface="Arial" charset="0"/>
                <a:cs typeface="Arial" charset="0"/>
              </a:rPr>
              <a:t>B</a:t>
            </a:r>
            <a:r>
              <a:rPr kumimoji="0" lang="vi-VN" sz="2400" b="1" i="0" u="none" strike="noStrike" cap="none" normalizeH="0" baseline="0" dirty="0" bmk="">
                <a:ln>
                  <a:noFill/>
                </a:ln>
                <a:solidFill>
                  <a:srgbClr val="000000"/>
                </a:solidFill>
                <a:effectLst/>
                <a:latin typeface="Arial" charset="0"/>
                <a:ea typeface="Arial" charset="0"/>
                <a:cs typeface="Arial" charset="0"/>
              </a:rPr>
              <a:t>ảng </a:t>
            </a:r>
            <a:r>
              <a:rPr lang="vi-VN" sz="2400" b="1" dirty="0" bmk="_Toc33781411">
                <a:solidFill>
                  <a:srgbClr val="000000"/>
                </a:solidFill>
                <a:latin typeface="Arial" charset="0"/>
                <a:ea typeface="Arial" charset="0"/>
                <a:cs typeface="Arial" charset="0"/>
              </a:rPr>
              <a:t>6</a:t>
            </a:r>
            <a:r>
              <a:rPr kumimoji="0" lang="vi-VN" sz="2400" b="1" i="0" u="none" strike="noStrike" cap="none" normalizeH="0" baseline="0" dirty="0" bmk="_Toc33781411">
                <a:ln>
                  <a:noFill/>
                </a:ln>
                <a:solidFill>
                  <a:srgbClr val="000000"/>
                </a:solidFill>
                <a:effectLst/>
                <a:latin typeface="Arial" charset="0"/>
                <a:ea typeface="Arial" charset="0"/>
                <a:cs typeface="Arial" charset="0"/>
              </a:rPr>
              <a:t>: Thực trạng nuôi tôm nước lợ tại tỉnh Bến</a:t>
            </a:r>
            <a:r>
              <a:rPr kumimoji="0" lang="vi-VN" sz="2400" b="1" i="0" u="none" strike="noStrike" cap="none" normalizeH="0" dirty="0" bmk="_Toc33781411">
                <a:ln>
                  <a:noFill/>
                </a:ln>
                <a:solidFill>
                  <a:srgbClr val="000000"/>
                </a:solidFill>
                <a:effectLst/>
                <a:latin typeface="Arial" charset="0"/>
                <a:ea typeface="Arial" charset="0"/>
                <a:cs typeface="Arial" charset="0"/>
              </a:rPr>
              <a:t> Tre </a:t>
            </a:r>
            <a:endParaRPr kumimoji="0" lang="vi-VN" sz="2400" b="1" i="0" u="none" strike="noStrike" cap="none" normalizeH="0" dirty="0" smtClean="0" bmk="_Toc33781411">
              <a:ln>
                <a:noFill/>
              </a:ln>
              <a:solidFill>
                <a:srgbClr val="000000"/>
              </a:solidFill>
              <a:effectLst/>
              <a:latin typeface="Arial" charset="0"/>
              <a:ea typeface="Arial" charset="0"/>
              <a:cs typeface="Arial" charset="0"/>
            </a:endParaRPr>
          </a:p>
          <a:p>
            <a:pPr marL="0" marR="0" lvl="0" indent="342900" algn="ctr"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smtClean="0" bmk="_Toc33781411">
                <a:ln>
                  <a:noFill/>
                </a:ln>
                <a:solidFill>
                  <a:srgbClr val="000000"/>
                </a:solidFill>
                <a:effectLst/>
                <a:latin typeface="Arial" charset="0"/>
                <a:ea typeface="Arial" charset="0"/>
                <a:cs typeface="Arial" charset="0"/>
              </a:rPr>
              <a:t>năm </a:t>
            </a:r>
            <a:r>
              <a:rPr kumimoji="0" lang="vi-VN" sz="2400" b="1" i="0" u="none" strike="noStrike" cap="none" normalizeH="0" baseline="0" dirty="0" bmk="_Toc33781411">
                <a:ln>
                  <a:noFill/>
                </a:ln>
                <a:solidFill>
                  <a:srgbClr val="000000"/>
                </a:solidFill>
                <a:effectLst/>
                <a:latin typeface="Arial" charset="0"/>
                <a:ea typeface="Arial" charset="0"/>
                <a:cs typeface="Arial" charset="0"/>
              </a:rPr>
              <a:t>2018</a:t>
            </a:r>
            <a:r>
              <a:rPr kumimoji="0" lang="vi-VN" sz="2400" b="1" i="0" u="none" strike="noStrike" cap="none" normalizeH="0" baseline="0" dirty="0">
                <a:ln>
                  <a:noFill/>
                </a:ln>
                <a:solidFill>
                  <a:srgbClr val="000000"/>
                </a:solidFill>
                <a:effectLst/>
                <a:latin typeface="Arial" charset="0"/>
                <a:ea typeface="Arial" charset="0"/>
                <a:cs typeface="Arial" charset="0"/>
              </a:rPr>
              <a:t> </a:t>
            </a:r>
            <a:endParaRPr kumimoji="0" lang="vi-VN" sz="2400" b="0" i="0" u="none" strike="noStrike" cap="none" normalizeH="0" baseline="0" dirty="0">
              <a:ln>
                <a:noFill/>
              </a:ln>
              <a:solidFill>
                <a:schemeClr val="tx1"/>
              </a:solidFill>
              <a:effectLst/>
              <a:latin typeface="Arial" charset="0"/>
              <a:ea typeface="Arial" charset="0"/>
              <a:cs typeface="Arial" charset="0"/>
            </a:endParaRPr>
          </a:p>
          <a:p>
            <a:pPr lvl="0" indent="342900" algn="ctr" eaLnBrk="0" fontAlgn="base" hangingPunct="0">
              <a:spcBef>
                <a:spcPct val="0"/>
              </a:spcBef>
              <a:spcAft>
                <a:spcPct val="0"/>
              </a:spcAft>
            </a:pPr>
            <a:r>
              <a:rPr lang="en-US" sz="2400" dirty="0">
                <a:latin typeface="Arial" charset="0"/>
                <a:ea typeface="Arial" charset="0"/>
                <a:cs typeface="Arial" charset="0"/>
              </a:rPr>
              <a:t> </a:t>
            </a:r>
            <a:r>
              <a:rPr lang="en-US" sz="2400" dirty="0" smtClean="0">
                <a:latin typeface="Arial" charset="0"/>
                <a:ea typeface="Arial" charset="0"/>
                <a:cs typeface="Arial" charset="0"/>
              </a:rPr>
              <a:t> </a:t>
            </a:r>
            <a:endParaRPr kumimoji="0" lang="en-US" sz="2400" b="0" i="0" u="none" strike="noStrike" cap="none" normalizeH="0" baseline="0" dirty="0">
              <a:ln>
                <a:noFill/>
              </a:ln>
              <a:solidFill>
                <a:schemeClr val="tx1"/>
              </a:solidFill>
              <a:effectLst/>
              <a:latin typeface="Arial" charset="0"/>
              <a:ea typeface="Arial" charset="0"/>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782941584"/>
              </p:ext>
            </p:extLst>
          </p:nvPr>
        </p:nvGraphicFramePr>
        <p:xfrm>
          <a:off x="1" y="760415"/>
          <a:ext cx="9143998" cy="6309360"/>
        </p:xfrm>
        <a:graphic>
          <a:graphicData uri="http://schemas.openxmlformats.org/drawingml/2006/table">
            <a:tbl>
              <a:tblPr firstRow="1" firstCol="1" bandRow="1">
                <a:tableStyleId>{5C22544A-7EE6-4342-B048-85BDC9FD1C3A}</a:tableStyleId>
              </a:tblPr>
              <a:tblGrid>
                <a:gridCol w="526694">
                  <a:extLst>
                    <a:ext uri="{9D8B030D-6E8A-4147-A177-3AD203B41FA5}">
                      <a16:colId xmlns="" xmlns:a16="http://schemas.microsoft.com/office/drawing/2014/main" val="20000"/>
                    </a:ext>
                  </a:extLst>
                </a:gridCol>
                <a:gridCol w="1571567">
                  <a:extLst>
                    <a:ext uri="{9D8B030D-6E8A-4147-A177-3AD203B41FA5}">
                      <a16:colId xmlns="" xmlns:a16="http://schemas.microsoft.com/office/drawing/2014/main" val="20001"/>
                    </a:ext>
                  </a:extLst>
                </a:gridCol>
                <a:gridCol w="1286344">
                  <a:extLst>
                    <a:ext uri="{9D8B030D-6E8A-4147-A177-3AD203B41FA5}">
                      <a16:colId xmlns="" xmlns:a16="http://schemas.microsoft.com/office/drawing/2014/main" val="20002"/>
                    </a:ext>
                  </a:extLst>
                </a:gridCol>
                <a:gridCol w="1441836">
                  <a:extLst>
                    <a:ext uri="{9D8B030D-6E8A-4147-A177-3AD203B41FA5}">
                      <a16:colId xmlns="" xmlns:a16="http://schemas.microsoft.com/office/drawing/2014/main" val="20003"/>
                    </a:ext>
                  </a:extLst>
                </a:gridCol>
                <a:gridCol w="1583193">
                  <a:extLst>
                    <a:ext uri="{9D8B030D-6E8A-4147-A177-3AD203B41FA5}">
                      <a16:colId xmlns="" xmlns:a16="http://schemas.microsoft.com/office/drawing/2014/main" val="20004"/>
                    </a:ext>
                  </a:extLst>
                </a:gridCol>
                <a:gridCol w="1441836">
                  <a:extLst>
                    <a:ext uri="{9D8B030D-6E8A-4147-A177-3AD203B41FA5}">
                      <a16:colId xmlns="" xmlns:a16="http://schemas.microsoft.com/office/drawing/2014/main" val="20005"/>
                    </a:ext>
                  </a:extLst>
                </a:gridCol>
                <a:gridCol w="1292528">
                  <a:extLst>
                    <a:ext uri="{9D8B030D-6E8A-4147-A177-3AD203B41FA5}">
                      <a16:colId xmlns="" xmlns:a16="http://schemas.microsoft.com/office/drawing/2014/main" val="20006"/>
                    </a:ext>
                  </a:extLst>
                </a:gridCol>
              </a:tblGrid>
              <a:tr h="0">
                <a:tc>
                  <a:txBody>
                    <a:bodyPr/>
                    <a:lstStyle/>
                    <a:p>
                      <a:pPr algn="ctr">
                        <a:lnSpc>
                          <a:spcPct val="115000"/>
                        </a:lnSpc>
                        <a:spcAft>
                          <a:spcPts val="500"/>
                        </a:spcAft>
                      </a:pPr>
                      <a:r>
                        <a:rPr lang="en-US" sz="2000" dirty="0">
                          <a:effectLst/>
                          <a:latin typeface="Arial" pitchFamily="34" charset="0"/>
                          <a:cs typeface="Arial" pitchFamily="34" charset="0"/>
                        </a:rPr>
                        <a:t>TT</a:t>
                      </a:r>
                      <a:endParaRPr lang="vi-VN" sz="20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Hạng mục</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dirty="0">
                          <a:effectLst/>
                          <a:latin typeface="Arial" pitchFamily="34" charset="0"/>
                          <a:cs typeface="Arial" pitchFamily="34" charset="0"/>
                        </a:rPr>
                        <a:t>Diện tích (ha)</a:t>
                      </a:r>
                      <a:endParaRPr lang="vi-VN" sz="20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Mật độ nuôi (con/m</a:t>
                      </a:r>
                      <a:r>
                        <a:rPr lang="en-US" sz="2000" baseline="30000">
                          <a:effectLst/>
                          <a:latin typeface="Arial" pitchFamily="34" charset="0"/>
                          <a:cs typeface="Arial" pitchFamily="34" charset="0"/>
                        </a:rPr>
                        <a:t>2</a:t>
                      </a:r>
                      <a:r>
                        <a:rPr lang="en-US" sz="2000">
                          <a:effectLst/>
                          <a:latin typeface="Arial" pitchFamily="34" charset="0"/>
                          <a:cs typeface="Arial" pitchFamily="34" charset="0"/>
                        </a:rPr>
                        <a:t>)</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Năng suất TB (tấn/ha)</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Sản lượng (tấn)</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Tỉ lệ hộ nuôi (%)</a:t>
                      </a:r>
                      <a:endParaRPr lang="vi-VN" sz="2000">
                        <a:effectLst/>
                        <a:latin typeface="Arial" pitchFamily="34" charset="0"/>
                        <a:ea typeface="Calibri"/>
                        <a:cs typeface="Arial" pitchFamily="34" charset="0"/>
                      </a:endParaRPr>
                    </a:p>
                  </a:txBody>
                  <a:tcPr marL="68580" marR="68580" marT="0" marB="0"/>
                </a:tc>
                <a:extLst>
                  <a:ext uri="{0D108BD9-81ED-4DB2-BD59-A6C34878D82A}">
                    <a16:rowId xmlns="" xmlns:a16="http://schemas.microsoft.com/office/drawing/2014/main" val="10000"/>
                  </a:ext>
                </a:extLst>
              </a:tr>
              <a:tr h="0">
                <a:tc>
                  <a:txBody>
                    <a:bodyPr/>
                    <a:lstStyle/>
                    <a:p>
                      <a:pPr algn="ctr">
                        <a:lnSpc>
                          <a:spcPct val="115000"/>
                        </a:lnSpc>
                        <a:spcAft>
                          <a:spcPts val="500"/>
                        </a:spcAft>
                      </a:pPr>
                      <a:r>
                        <a:rPr lang="en-US" sz="2000">
                          <a:effectLst/>
                          <a:latin typeface="Arial" pitchFamily="34" charset="0"/>
                          <a:cs typeface="Arial" pitchFamily="34" charset="0"/>
                        </a:rPr>
                        <a:t>I</a:t>
                      </a:r>
                      <a:endParaRPr lang="vi-VN" sz="20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2000" dirty="0" err="1">
                          <a:effectLst/>
                          <a:latin typeface="Arial" pitchFamily="34" charset="0"/>
                          <a:cs typeface="Arial" pitchFamily="34" charset="0"/>
                        </a:rPr>
                        <a:t>Tôm</a:t>
                      </a:r>
                      <a:r>
                        <a:rPr lang="en-US" sz="2000" dirty="0">
                          <a:effectLst/>
                          <a:latin typeface="Arial" pitchFamily="34" charset="0"/>
                          <a:cs typeface="Arial" pitchFamily="34" charset="0"/>
                        </a:rPr>
                        <a:t> </a:t>
                      </a:r>
                      <a:r>
                        <a:rPr lang="en-US" sz="2000" dirty="0" err="1" smtClean="0">
                          <a:effectLst/>
                          <a:latin typeface="Arial" pitchFamily="34" charset="0"/>
                          <a:cs typeface="Arial" pitchFamily="34" charset="0"/>
                        </a:rPr>
                        <a:t>thẻ</a:t>
                      </a:r>
                      <a:endParaRPr lang="vi-VN" sz="20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af-ZA" sz="2000">
                          <a:effectLst/>
                          <a:latin typeface="Arial" pitchFamily="34" charset="0"/>
                          <a:cs typeface="Arial" pitchFamily="34" charset="0"/>
                        </a:rPr>
                        <a:t>10.350</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 </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 </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af-ZA" sz="2000">
                          <a:effectLst/>
                          <a:latin typeface="Arial" pitchFamily="34" charset="0"/>
                          <a:cs typeface="Arial" pitchFamily="34" charset="0"/>
                        </a:rPr>
                        <a:t>50.200</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100</a:t>
                      </a:r>
                      <a:endParaRPr lang="vi-VN" sz="2000">
                        <a:effectLst/>
                        <a:latin typeface="Arial" pitchFamily="34" charset="0"/>
                        <a:ea typeface="Calibri"/>
                        <a:cs typeface="Arial" pitchFamily="34" charset="0"/>
                      </a:endParaRPr>
                    </a:p>
                  </a:txBody>
                  <a:tcPr marL="68580" marR="68580" marT="0" marB="0"/>
                </a:tc>
                <a:extLst>
                  <a:ext uri="{0D108BD9-81ED-4DB2-BD59-A6C34878D82A}">
                    <a16:rowId xmlns="" xmlns:a16="http://schemas.microsoft.com/office/drawing/2014/main" val="10001"/>
                  </a:ext>
                </a:extLst>
              </a:tr>
              <a:tr h="0">
                <a:tc>
                  <a:txBody>
                    <a:bodyPr/>
                    <a:lstStyle/>
                    <a:p>
                      <a:pPr algn="ctr">
                        <a:lnSpc>
                          <a:spcPct val="115000"/>
                        </a:lnSpc>
                        <a:spcAft>
                          <a:spcPts val="500"/>
                        </a:spcAft>
                      </a:pPr>
                      <a:r>
                        <a:rPr lang="en-US" sz="2000">
                          <a:effectLst/>
                          <a:latin typeface="Arial" pitchFamily="34" charset="0"/>
                          <a:cs typeface="Arial" pitchFamily="34" charset="0"/>
                        </a:rPr>
                        <a:t>1</a:t>
                      </a:r>
                      <a:endParaRPr lang="vi-VN" sz="20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2000" dirty="0" err="1">
                          <a:effectLst/>
                          <a:latin typeface="Arial" pitchFamily="34" charset="0"/>
                          <a:cs typeface="Arial" pitchFamily="34" charset="0"/>
                        </a:rPr>
                        <a:t>Nuôi</a:t>
                      </a:r>
                      <a:r>
                        <a:rPr lang="en-US" sz="2000" dirty="0">
                          <a:effectLst/>
                          <a:latin typeface="Arial" pitchFamily="34" charset="0"/>
                          <a:cs typeface="Arial" pitchFamily="34" charset="0"/>
                        </a:rPr>
                        <a:t> </a:t>
                      </a:r>
                      <a:r>
                        <a:rPr lang="en-US" sz="2000" dirty="0" smtClean="0">
                          <a:effectLst/>
                          <a:latin typeface="Arial" pitchFamily="34" charset="0"/>
                          <a:cs typeface="Arial" pitchFamily="34" charset="0"/>
                        </a:rPr>
                        <a:t>BTC (</a:t>
                      </a:r>
                      <a:r>
                        <a:rPr lang="en-US" sz="2000" dirty="0" err="1" smtClean="0">
                          <a:effectLst/>
                          <a:latin typeface="Arial" pitchFamily="34" charset="0"/>
                          <a:cs typeface="Arial" pitchFamily="34" charset="0"/>
                        </a:rPr>
                        <a:t>ao</a:t>
                      </a:r>
                      <a:r>
                        <a:rPr lang="en-US" sz="2000" dirty="0" smtClean="0">
                          <a:effectLst/>
                          <a:latin typeface="Arial" pitchFamily="34" charset="0"/>
                          <a:cs typeface="Arial" pitchFamily="34" charset="0"/>
                        </a:rPr>
                        <a:t> </a:t>
                      </a:r>
                      <a:r>
                        <a:rPr lang="en-US" sz="2000" dirty="0" err="1" smtClean="0">
                          <a:effectLst/>
                          <a:latin typeface="Arial" pitchFamily="34" charset="0"/>
                          <a:cs typeface="Arial" pitchFamily="34" charset="0"/>
                        </a:rPr>
                        <a:t>đất</a:t>
                      </a:r>
                      <a:r>
                        <a:rPr lang="en-US" sz="2000" dirty="0" smtClean="0">
                          <a:effectLst/>
                          <a:latin typeface="Arial" pitchFamily="34" charset="0"/>
                          <a:cs typeface="Arial" pitchFamily="34" charset="0"/>
                        </a:rPr>
                        <a:t>/</a:t>
                      </a:r>
                      <a:r>
                        <a:rPr lang="en-US" sz="2000" dirty="0" err="1" smtClean="0">
                          <a:effectLst/>
                          <a:latin typeface="Arial" pitchFamily="34" charset="0"/>
                          <a:cs typeface="Arial" pitchFamily="34" charset="0"/>
                        </a:rPr>
                        <a:t>bạt</a:t>
                      </a:r>
                      <a:r>
                        <a:rPr lang="en-US" sz="2000" dirty="0">
                          <a:effectLst/>
                          <a:latin typeface="Arial" pitchFamily="34" charset="0"/>
                          <a:cs typeface="Arial" pitchFamily="34" charset="0"/>
                        </a:rPr>
                        <a:t>)</a:t>
                      </a:r>
                      <a:endParaRPr lang="vi-VN" sz="20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6210</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20 – 50 </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4 - </a:t>
                      </a:r>
                      <a:r>
                        <a:rPr lang="vi-VN" sz="2000">
                          <a:effectLst/>
                          <a:latin typeface="Arial" pitchFamily="34" charset="0"/>
                          <a:cs typeface="Arial" pitchFamily="34" charset="0"/>
                        </a:rPr>
                        <a:t>7</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 </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 </a:t>
                      </a:r>
                      <a:endParaRPr lang="vi-VN" sz="2000">
                        <a:effectLst/>
                        <a:latin typeface="Arial" pitchFamily="34" charset="0"/>
                        <a:ea typeface="Calibri"/>
                        <a:cs typeface="Arial" pitchFamily="34" charset="0"/>
                      </a:endParaRPr>
                    </a:p>
                  </a:txBody>
                  <a:tcPr marL="68580" marR="68580" marT="0" marB="0"/>
                </a:tc>
                <a:extLst>
                  <a:ext uri="{0D108BD9-81ED-4DB2-BD59-A6C34878D82A}">
                    <a16:rowId xmlns="" xmlns:a16="http://schemas.microsoft.com/office/drawing/2014/main" val="10002"/>
                  </a:ext>
                </a:extLst>
              </a:tr>
              <a:tr h="0">
                <a:tc>
                  <a:txBody>
                    <a:bodyPr/>
                    <a:lstStyle/>
                    <a:p>
                      <a:pPr algn="ctr">
                        <a:lnSpc>
                          <a:spcPct val="115000"/>
                        </a:lnSpc>
                        <a:spcAft>
                          <a:spcPts val="500"/>
                        </a:spcAft>
                      </a:pPr>
                      <a:r>
                        <a:rPr lang="en-US" sz="2000" dirty="0">
                          <a:solidFill>
                            <a:srgbClr val="FF0000"/>
                          </a:solidFill>
                          <a:effectLst/>
                          <a:latin typeface="Arial" pitchFamily="34" charset="0"/>
                          <a:cs typeface="Arial" pitchFamily="34" charset="0"/>
                        </a:rPr>
                        <a:t>2</a:t>
                      </a:r>
                      <a:endParaRPr lang="vi-VN" sz="2000" dirty="0">
                        <a:solidFill>
                          <a:srgbClr val="FF0000"/>
                        </a:solidFill>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2000" dirty="0" err="1">
                          <a:solidFill>
                            <a:srgbClr val="FF0000"/>
                          </a:solidFill>
                          <a:effectLst/>
                          <a:latin typeface="Arial" pitchFamily="34" charset="0"/>
                          <a:cs typeface="Arial" pitchFamily="34" charset="0"/>
                        </a:rPr>
                        <a:t>Nuôi</a:t>
                      </a:r>
                      <a:r>
                        <a:rPr lang="en-US" sz="2000" dirty="0">
                          <a:solidFill>
                            <a:srgbClr val="FF0000"/>
                          </a:solidFill>
                          <a:effectLst/>
                          <a:latin typeface="Arial" pitchFamily="34" charset="0"/>
                          <a:cs typeface="Arial" pitchFamily="34" charset="0"/>
                        </a:rPr>
                        <a:t> </a:t>
                      </a:r>
                      <a:r>
                        <a:rPr lang="en-US" sz="2000" dirty="0" smtClean="0">
                          <a:solidFill>
                            <a:srgbClr val="FF0000"/>
                          </a:solidFill>
                          <a:effectLst/>
                          <a:latin typeface="Arial" pitchFamily="34" charset="0"/>
                          <a:cs typeface="Arial" pitchFamily="34" charset="0"/>
                        </a:rPr>
                        <a:t>TC (</a:t>
                      </a:r>
                      <a:r>
                        <a:rPr lang="en-US" sz="2000" dirty="0" err="1" smtClean="0">
                          <a:solidFill>
                            <a:srgbClr val="FF0000"/>
                          </a:solidFill>
                          <a:effectLst/>
                          <a:latin typeface="Arial" pitchFamily="34" charset="0"/>
                          <a:cs typeface="Arial" pitchFamily="34" charset="0"/>
                        </a:rPr>
                        <a:t>ao</a:t>
                      </a:r>
                      <a:r>
                        <a:rPr lang="en-US" sz="2000" dirty="0" smtClean="0">
                          <a:solidFill>
                            <a:srgbClr val="FF0000"/>
                          </a:solidFill>
                          <a:effectLst/>
                          <a:latin typeface="Arial" pitchFamily="34" charset="0"/>
                          <a:cs typeface="Arial" pitchFamily="34" charset="0"/>
                        </a:rPr>
                        <a:t> </a:t>
                      </a:r>
                      <a:r>
                        <a:rPr lang="en-US" sz="2000" dirty="0" err="1">
                          <a:solidFill>
                            <a:srgbClr val="FF0000"/>
                          </a:solidFill>
                          <a:effectLst/>
                          <a:latin typeface="Arial" pitchFamily="34" charset="0"/>
                          <a:cs typeface="Arial" pitchFamily="34" charset="0"/>
                        </a:rPr>
                        <a:t>bạt</a:t>
                      </a:r>
                      <a:r>
                        <a:rPr lang="en-US" sz="2000" dirty="0">
                          <a:solidFill>
                            <a:srgbClr val="FF0000"/>
                          </a:solidFill>
                          <a:effectLst/>
                          <a:latin typeface="Arial" pitchFamily="34" charset="0"/>
                          <a:cs typeface="Arial" pitchFamily="34" charset="0"/>
                        </a:rPr>
                        <a:t>) </a:t>
                      </a:r>
                      <a:endParaRPr lang="vi-VN" sz="2000" dirty="0">
                        <a:solidFill>
                          <a:srgbClr val="FF000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dirty="0">
                          <a:solidFill>
                            <a:srgbClr val="FF0000"/>
                          </a:solidFill>
                          <a:effectLst/>
                          <a:latin typeface="Arial" pitchFamily="34" charset="0"/>
                          <a:cs typeface="Arial" pitchFamily="34" charset="0"/>
                        </a:rPr>
                        <a:t>3623</a:t>
                      </a:r>
                      <a:endParaRPr lang="vi-VN" sz="2000" dirty="0">
                        <a:solidFill>
                          <a:srgbClr val="FF000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dirty="0">
                          <a:solidFill>
                            <a:srgbClr val="FF0000"/>
                          </a:solidFill>
                          <a:effectLst/>
                          <a:latin typeface="Arial" pitchFamily="34" charset="0"/>
                          <a:cs typeface="Arial" pitchFamily="34" charset="0"/>
                        </a:rPr>
                        <a:t>70 – 150</a:t>
                      </a:r>
                      <a:endParaRPr lang="vi-VN" sz="2000" dirty="0">
                        <a:solidFill>
                          <a:srgbClr val="FF000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dirty="0">
                          <a:solidFill>
                            <a:srgbClr val="FF0000"/>
                          </a:solidFill>
                          <a:effectLst/>
                          <a:latin typeface="Arial" pitchFamily="34" charset="0"/>
                          <a:cs typeface="Arial" pitchFamily="34" charset="0"/>
                        </a:rPr>
                        <a:t>10 – </a:t>
                      </a:r>
                      <a:r>
                        <a:rPr lang="vi-VN" sz="2000" dirty="0">
                          <a:solidFill>
                            <a:srgbClr val="FF0000"/>
                          </a:solidFill>
                          <a:effectLst/>
                          <a:latin typeface="Arial" pitchFamily="34" charset="0"/>
                          <a:cs typeface="Arial" pitchFamily="34" charset="0"/>
                        </a:rPr>
                        <a:t>15 </a:t>
                      </a:r>
                      <a:endParaRPr lang="vi-VN" sz="2000" dirty="0">
                        <a:solidFill>
                          <a:srgbClr val="FF000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dirty="0">
                          <a:solidFill>
                            <a:srgbClr val="FF0000"/>
                          </a:solidFill>
                          <a:effectLst/>
                          <a:latin typeface="Arial" pitchFamily="34" charset="0"/>
                          <a:cs typeface="Arial" pitchFamily="34" charset="0"/>
                        </a:rPr>
                        <a:t> </a:t>
                      </a:r>
                      <a:endParaRPr lang="vi-VN" sz="2000" dirty="0">
                        <a:solidFill>
                          <a:srgbClr val="FF000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dirty="0">
                          <a:solidFill>
                            <a:srgbClr val="FF0000"/>
                          </a:solidFill>
                          <a:effectLst/>
                          <a:latin typeface="Arial" pitchFamily="34" charset="0"/>
                          <a:cs typeface="Arial" pitchFamily="34" charset="0"/>
                        </a:rPr>
                        <a:t> </a:t>
                      </a:r>
                      <a:endParaRPr lang="vi-VN" sz="2000" dirty="0">
                        <a:solidFill>
                          <a:srgbClr val="FF0000"/>
                        </a:solidFill>
                        <a:effectLst/>
                        <a:latin typeface="Arial" pitchFamily="34" charset="0"/>
                        <a:ea typeface="Calibri"/>
                        <a:cs typeface="Arial" pitchFamily="34" charset="0"/>
                      </a:endParaRPr>
                    </a:p>
                  </a:txBody>
                  <a:tcPr marL="68580" marR="68580" marT="0" marB="0"/>
                </a:tc>
                <a:extLst>
                  <a:ext uri="{0D108BD9-81ED-4DB2-BD59-A6C34878D82A}">
                    <a16:rowId xmlns="" xmlns:a16="http://schemas.microsoft.com/office/drawing/2014/main" val="10003"/>
                  </a:ext>
                </a:extLst>
              </a:tr>
              <a:tr h="0">
                <a:tc>
                  <a:txBody>
                    <a:bodyPr/>
                    <a:lstStyle/>
                    <a:p>
                      <a:pPr algn="ctr">
                        <a:lnSpc>
                          <a:spcPct val="115000"/>
                        </a:lnSpc>
                        <a:spcAft>
                          <a:spcPts val="500"/>
                        </a:spcAft>
                      </a:pPr>
                      <a:r>
                        <a:rPr lang="en-US" sz="2000">
                          <a:effectLst/>
                          <a:latin typeface="Arial" pitchFamily="34" charset="0"/>
                          <a:cs typeface="Arial" pitchFamily="34" charset="0"/>
                        </a:rPr>
                        <a:t>3</a:t>
                      </a:r>
                      <a:endParaRPr lang="vi-VN" sz="20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2000">
                          <a:effectLst/>
                          <a:latin typeface="Arial" pitchFamily="34" charset="0"/>
                          <a:cs typeface="Arial" pitchFamily="34" charset="0"/>
                        </a:rPr>
                        <a:t>Nuôi siêu thâm canh</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517</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200 – 300</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30 - 40</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 </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 </a:t>
                      </a:r>
                      <a:endParaRPr lang="vi-VN" sz="2000">
                        <a:effectLst/>
                        <a:latin typeface="Arial" pitchFamily="34" charset="0"/>
                        <a:ea typeface="Calibri"/>
                        <a:cs typeface="Arial" pitchFamily="34" charset="0"/>
                      </a:endParaRPr>
                    </a:p>
                  </a:txBody>
                  <a:tcPr marL="68580" marR="68580" marT="0" marB="0"/>
                </a:tc>
                <a:extLst>
                  <a:ext uri="{0D108BD9-81ED-4DB2-BD59-A6C34878D82A}">
                    <a16:rowId xmlns="" xmlns:a16="http://schemas.microsoft.com/office/drawing/2014/main" val="10004"/>
                  </a:ext>
                </a:extLst>
              </a:tr>
              <a:tr h="0">
                <a:tc>
                  <a:txBody>
                    <a:bodyPr/>
                    <a:lstStyle/>
                    <a:p>
                      <a:pPr algn="ctr">
                        <a:lnSpc>
                          <a:spcPct val="115000"/>
                        </a:lnSpc>
                        <a:spcAft>
                          <a:spcPts val="500"/>
                        </a:spcAft>
                      </a:pPr>
                      <a:r>
                        <a:rPr lang="en-US" sz="2000">
                          <a:effectLst/>
                          <a:latin typeface="Arial" pitchFamily="34" charset="0"/>
                          <a:cs typeface="Arial" pitchFamily="34" charset="0"/>
                        </a:rPr>
                        <a:t>II</a:t>
                      </a:r>
                      <a:endParaRPr lang="vi-VN" sz="20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2000">
                          <a:effectLst/>
                          <a:latin typeface="Arial" pitchFamily="34" charset="0"/>
                          <a:cs typeface="Arial" pitchFamily="34" charset="0"/>
                        </a:rPr>
                        <a:t>Tôm sú</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25.170</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 </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 </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5.800</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 </a:t>
                      </a:r>
                      <a:endParaRPr lang="vi-VN" sz="2000">
                        <a:effectLst/>
                        <a:latin typeface="Arial" pitchFamily="34" charset="0"/>
                        <a:ea typeface="Calibri"/>
                        <a:cs typeface="Arial" pitchFamily="34" charset="0"/>
                      </a:endParaRPr>
                    </a:p>
                  </a:txBody>
                  <a:tcPr marL="68580" marR="68580" marT="0" marB="0"/>
                </a:tc>
                <a:extLst>
                  <a:ext uri="{0D108BD9-81ED-4DB2-BD59-A6C34878D82A}">
                    <a16:rowId xmlns="" xmlns:a16="http://schemas.microsoft.com/office/drawing/2014/main" val="10005"/>
                  </a:ext>
                </a:extLst>
              </a:tr>
              <a:tr h="0">
                <a:tc>
                  <a:txBody>
                    <a:bodyPr/>
                    <a:lstStyle/>
                    <a:p>
                      <a:pPr algn="ctr">
                        <a:lnSpc>
                          <a:spcPct val="115000"/>
                        </a:lnSpc>
                        <a:spcAft>
                          <a:spcPts val="500"/>
                        </a:spcAft>
                      </a:pPr>
                      <a:r>
                        <a:rPr lang="en-US" sz="2000">
                          <a:effectLst/>
                          <a:latin typeface="Arial" pitchFamily="34" charset="0"/>
                          <a:cs typeface="Arial" pitchFamily="34" charset="0"/>
                        </a:rPr>
                        <a:t>1</a:t>
                      </a:r>
                      <a:endParaRPr lang="vi-VN" sz="20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2000">
                          <a:effectLst/>
                          <a:latin typeface="Arial" pitchFamily="34" charset="0"/>
                          <a:cs typeface="Arial" pitchFamily="34" charset="0"/>
                        </a:rPr>
                        <a:t>Nuôi TC/BTC</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af-ZA" sz="2000">
                          <a:effectLst/>
                          <a:latin typeface="Arial" pitchFamily="34" charset="0"/>
                          <a:cs typeface="Arial" pitchFamily="34" charset="0"/>
                        </a:rPr>
                        <a:t>1.150</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af-ZA" sz="2000">
                          <a:effectLst/>
                          <a:latin typeface="Arial" pitchFamily="34" charset="0"/>
                          <a:cs typeface="Arial" pitchFamily="34" charset="0"/>
                        </a:rPr>
                        <a:t>4 – 6</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0,78</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af-ZA" sz="2000">
                          <a:effectLst/>
                          <a:latin typeface="Arial" pitchFamily="34" charset="0"/>
                          <a:cs typeface="Arial" pitchFamily="34" charset="0"/>
                        </a:rPr>
                        <a:t>800</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 </a:t>
                      </a:r>
                      <a:endParaRPr lang="vi-VN" sz="2000">
                        <a:effectLst/>
                        <a:latin typeface="Arial" pitchFamily="34" charset="0"/>
                        <a:ea typeface="Calibri"/>
                        <a:cs typeface="Arial" pitchFamily="34" charset="0"/>
                      </a:endParaRPr>
                    </a:p>
                  </a:txBody>
                  <a:tcPr marL="68580" marR="68580" marT="0" marB="0"/>
                </a:tc>
                <a:extLst>
                  <a:ext uri="{0D108BD9-81ED-4DB2-BD59-A6C34878D82A}">
                    <a16:rowId xmlns="" xmlns:a16="http://schemas.microsoft.com/office/drawing/2014/main" val="10006"/>
                  </a:ext>
                </a:extLst>
              </a:tr>
              <a:tr h="0">
                <a:tc>
                  <a:txBody>
                    <a:bodyPr/>
                    <a:lstStyle/>
                    <a:p>
                      <a:pPr algn="ctr">
                        <a:lnSpc>
                          <a:spcPct val="115000"/>
                        </a:lnSpc>
                        <a:spcAft>
                          <a:spcPts val="500"/>
                        </a:spcAft>
                      </a:pPr>
                      <a:r>
                        <a:rPr lang="en-US" sz="2000">
                          <a:effectLst/>
                          <a:latin typeface="Arial" pitchFamily="34" charset="0"/>
                          <a:cs typeface="Arial" pitchFamily="34" charset="0"/>
                        </a:rPr>
                        <a:t>2</a:t>
                      </a:r>
                      <a:endParaRPr lang="vi-VN" sz="20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2000">
                          <a:effectLst/>
                          <a:latin typeface="Arial" pitchFamily="34" charset="0"/>
                          <a:cs typeface="Arial" pitchFamily="34" charset="0"/>
                        </a:rPr>
                        <a:t>Nuôi tôm lúa</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af-ZA" sz="2000">
                          <a:effectLst/>
                          <a:latin typeface="Arial" pitchFamily="34" charset="0"/>
                          <a:cs typeface="Arial" pitchFamily="34" charset="0"/>
                        </a:rPr>
                        <a:t>5.430</a:t>
                      </a:r>
                      <a:endParaRPr lang="vi-VN" sz="2000">
                        <a:effectLst/>
                        <a:latin typeface="Arial" pitchFamily="34" charset="0"/>
                        <a:ea typeface="Calibri"/>
                        <a:cs typeface="Arial" pitchFamily="34" charset="0"/>
                      </a:endParaRPr>
                    </a:p>
                  </a:txBody>
                  <a:tcPr marL="68580" marR="68580" marT="0" marB="0"/>
                </a:tc>
                <a:tc rowSpan="3">
                  <a:txBody>
                    <a:bodyPr/>
                    <a:lstStyle/>
                    <a:p>
                      <a:pPr algn="ctr">
                        <a:lnSpc>
                          <a:spcPct val="115000"/>
                        </a:lnSpc>
                        <a:spcAft>
                          <a:spcPts val="500"/>
                        </a:spcAft>
                      </a:pPr>
                      <a:r>
                        <a:rPr lang="af-ZA" sz="2000">
                          <a:effectLst/>
                          <a:latin typeface="Arial" pitchFamily="34" charset="0"/>
                          <a:cs typeface="Arial" pitchFamily="34" charset="0"/>
                        </a:rPr>
                        <a:t>0,2 – 0,25</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 </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af-ZA" sz="2000">
                          <a:effectLst/>
                          <a:latin typeface="Arial" pitchFamily="34" charset="0"/>
                          <a:cs typeface="Arial" pitchFamily="34" charset="0"/>
                        </a:rPr>
                        <a:t>1000</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 </a:t>
                      </a:r>
                      <a:endParaRPr lang="vi-VN" sz="2000">
                        <a:effectLst/>
                        <a:latin typeface="Arial" pitchFamily="34" charset="0"/>
                        <a:ea typeface="Calibri"/>
                        <a:cs typeface="Arial" pitchFamily="34" charset="0"/>
                      </a:endParaRPr>
                    </a:p>
                  </a:txBody>
                  <a:tcPr marL="68580" marR="68580" marT="0" marB="0"/>
                </a:tc>
                <a:extLst>
                  <a:ext uri="{0D108BD9-81ED-4DB2-BD59-A6C34878D82A}">
                    <a16:rowId xmlns="" xmlns:a16="http://schemas.microsoft.com/office/drawing/2014/main" val="10007"/>
                  </a:ext>
                </a:extLst>
              </a:tr>
              <a:tr h="0">
                <a:tc>
                  <a:txBody>
                    <a:bodyPr/>
                    <a:lstStyle/>
                    <a:p>
                      <a:pPr algn="ctr">
                        <a:lnSpc>
                          <a:spcPct val="115000"/>
                        </a:lnSpc>
                        <a:spcAft>
                          <a:spcPts val="500"/>
                        </a:spcAft>
                      </a:pPr>
                      <a:r>
                        <a:rPr lang="en-US" sz="2000">
                          <a:effectLst/>
                          <a:latin typeface="Arial" pitchFamily="34" charset="0"/>
                          <a:cs typeface="Arial" pitchFamily="34" charset="0"/>
                        </a:rPr>
                        <a:t>3</a:t>
                      </a:r>
                      <a:endParaRPr lang="vi-VN" sz="20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2000">
                          <a:effectLst/>
                          <a:latin typeface="Arial" pitchFamily="34" charset="0"/>
                          <a:cs typeface="Arial" pitchFamily="34" charset="0"/>
                        </a:rPr>
                        <a:t>Tôm rừng</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af-ZA" sz="2000">
                          <a:effectLst/>
                          <a:latin typeface="Arial" pitchFamily="34" charset="0"/>
                          <a:cs typeface="Arial" pitchFamily="34" charset="0"/>
                        </a:rPr>
                        <a:t>3.400</a:t>
                      </a:r>
                      <a:endParaRPr lang="vi-VN" sz="2000">
                        <a:effectLst/>
                        <a:latin typeface="Arial" pitchFamily="34" charset="0"/>
                        <a:ea typeface="Calibri"/>
                        <a:cs typeface="Arial" pitchFamily="34" charset="0"/>
                      </a:endParaRPr>
                    </a:p>
                  </a:txBody>
                  <a:tcPr marL="68580" marR="68580" marT="0" marB="0"/>
                </a:tc>
                <a:tc vMerge="1">
                  <a:txBody>
                    <a:bodyPr/>
                    <a:lstStyle/>
                    <a:p>
                      <a:endParaRPr lang="vi-VN"/>
                    </a:p>
                  </a:txBody>
                  <a:tcPr/>
                </a:tc>
                <a:tc>
                  <a:txBody>
                    <a:bodyPr/>
                    <a:lstStyle/>
                    <a:p>
                      <a:pPr algn="ctr">
                        <a:lnSpc>
                          <a:spcPct val="115000"/>
                        </a:lnSpc>
                        <a:spcAft>
                          <a:spcPts val="500"/>
                        </a:spcAft>
                      </a:pPr>
                      <a:r>
                        <a:rPr lang="en-US" sz="2000">
                          <a:effectLst/>
                          <a:latin typeface="Arial" pitchFamily="34" charset="0"/>
                          <a:cs typeface="Arial" pitchFamily="34" charset="0"/>
                        </a:rPr>
                        <a:t> </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af-ZA" sz="2000">
                          <a:effectLst/>
                          <a:latin typeface="Arial" pitchFamily="34" charset="0"/>
                          <a:cs typeface="Arial" pitchFamily="34" charset="0"/>
                        </a:rPr>
                        <a:t>800</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 </a:t>
                      </a:r>
                      <a:endParaRPr lang="vi-VN" sz="2000">
                        <a:effectLst/>
                        <a:latin typeface="Arial" pitchFamily="34" charset="0"/>
                        <a:ea typeface="Calibri"/>
                        <a:cs typeface="Arial" pitchFamily="34" charset="0"/>
                      </a:endParaRPr>
                    </a:p>
                  </a:txBody>
                  <a:tcPr marL="68580" marR="68580" marT="0" marB="0"/>
                </a:tc>
                <a:extLst>
                  <a:ext uri="{0D108BD9-81ED-4DB2-BD59-A6C34878D82A}">
                    <a16:rowId xmlns="" xmlns:a16="http://schemas.microsoft.com/office/drawing/2014/main" val="10008"/>
                  </a:ext>
                </a:extLst>
              </a:tr>
              <a:tr h="0">
                <a:tc>
                  <a:txBody>
                    <a:bodyPr/>
                    <a:lstStyle/>
                    <a:p>
                      <a:pPr algn="ctr">
                        <a:lnSpc>
                          <a:spcPct val="115000"/>
                        </a:lnSpc>
                        <a:spcAft>
                          <a:spcPts val="500"/>
                        </a:spcAft>
                      </a:pPr>
                      <a:r>
                        <a:rPr lang="en-US" sz="2000">
                          <a:effectLst/>
                          <a:latin typeface="Arial" pitchFamily="34" charset="0"/>
                          <a:cs typeface="Arial" pitchFamily="34" charset="0"/>
                        </a:rPr>
                        <a:t>4</a:t>
                      </a:r>
                      <a:endParaRPr lang="vi-VN" sz="20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2000">
                          <a:effectLst/>
                          <a:latin typeface="Arial" pitchFamily="34" charset="0"/>
                          <a:cs typeface="Arial" pitchFamily="34" charset="0"/>
                        </a:rPr>
                        <a:t>Nuôi QC/QCCT</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af-ZA" sz="2000">
                          <a:effectLst/>
                          <a:latin typeface="Arial" pitchFamily="34" charset="0"/>
                          <a:cs typeface="Arial" pitchFamily="34" charset="0"/>
                        </a:rPr>
                        <a:t>15.770</a:t>
                      </a:r>
                      <a:endParaRPr lang="vi-VN" sz="2000">
                        <a:effectLst/>
                        <a:latin typeface="Arial" pitchFamily="34" charset="0"/>
                        <a:ea typeface="Calibri"/>
                        <a:cs typeface="Arial" pitchFamily="34" charset="0"/>
                      </a:endParaRPr>
                    </a:p>
                  </a:txBody>
                  <a:tcPr marL="68580" marR="68580" marT="0" marB="0"/>
                </a:tc>
                <a:tc vMerge="1">
                  <a:txBody>
                    <a:bodyPr/>
                    <a:lstStyle/>
                    <a:p>
                      <a:endParaRPr lang="vi-VN"/>
                    </a:p>
                  </a:txBody>
                  <a:tcPr/>
                </a:tc>
                <a:tc>
                  <a:txBody>
                    <a:bodyPr/>
                    <a:lstStyle/>
                    <a:p>
                      <a:pPr algn="ctr">
                        <a:lnSpc>
                          <a:spcPct val="115000"/>
                        </a:lnSpc>
                        <a:spcAft>
                          <a:spcPts val="500"/>
                        </a:spcAft>
                      </a:pPr>
                      <a:r>
                        <a:rPr lang="en-US" sz="2000">
                          <a:effectLst/>
                          <a:latin typeface="Arial" pitchFamily="34" charset="0"/>
                          <a:cs typeface="Arial" pitchFamily="34" charset="0"/>
                        </a:rPr>
                        <a:t> </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af-ZA" sz="2000">
                          <a:effectLst/>
                          <a:latin typeface="Arial" pitchFamily="34" charset="0"/>
                          <a:cs typeface="Arial" pitchFamily="34" charset="0"/>
                        </a:rPr>
                        <a:t>3200</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 </a:t>
                      </a:r>
                      <a:endParaRPr lang="vi-VN" sz="2000">
                        <a:effectLst/>
                        <a:latin typeface="Arial" pitchFamily="34" charset="0"/>
                        <a:ea typeface="Calibri"/>
                        <a:cs typeface="Arial" pitchFamily="34" charset="0"/>
                      </a:endParaRPr>
                    </a:p>
                  </a:txBody>
                  <a:tcPr marL="68580" marR="68580" marT="0" marB="0"/>
                </a:tc>
                <a:extLst>
                  <a:ext uri="{0D108BD9-81ED-4DB2-BD59-A6C34878D82A}">
                    <a16:rowId xmlns="" xmlns:a16="http://schemas.microsoft.com/office/drawing/2014/main" val="10009"/>
                  </a:ext>
                </a:extLst>
              </a:tr>
              <a:tr h="0">
                <a:tc>
                  <a:txBody>
                    <a:bodyPr/>
                    <a:lstStyle/>
                    <a:p>
                      <a:pPr algn="ctr">
                        <a:lnSpc>
                          <a:spcPct val="115000"/>
                        </a:lnSpc>
                        <a:spcAft>
                          <a:spcPts val="500"/>
                        </a:spcAft>
                      </a:pPr>
                      <a:r>
                        <a:rPr lang="en-US" sz="2000">
                          <a:effectLst/>
                          <a:latin typeface="Arial" pitchFamily="34" charset="0"/>
                          <a:cs typeface="Arial" pitchFamily="34" charset="0"/>
                        </a:rPr>
                        <a:t>III</a:t>
                      </a:r>
                      <a:endParaRPr lang="vi-VN" sz="20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2000" dirty="0" err="1" smtClean="0">
                          <a:effectLst/>
                          <a:latin typeface="Arial" pitchFamily="34" charset="0"/>
                          <a:cs typeface="Arial" pitchFamily="34" charset="0"/>
                        </a:rPr>
                        <a:t>Tổng</a:t>
                      </a:r>
                      <a:endParaRPr lang="vi-VN" sz="20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af-ZA" sz="2000" dirty="0">
                          <a:effectLst/>
                          <a:latin typeface="Arial" pitchFamily="34" charset="0"/>
                          <a:cs typeface="Arial" pitchFamily="34" charset="0"/>
                        </a:rPr>
                        <a:t>35.520</a:t>
                      </a:r>
                      <a:endParaRPr lang="vi-VN" sz="20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 </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 </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a:effectLst/>
                          <a:latin typeface="Arial" pitchFamily="34" charset="0"/>
                          <a:cs typeface="Arial" pitchFamily="34" charset="0"/>
                        </a:rPr>
                        <a:t>56.000</a:t>
                      </a:r>
                      <a:endParaRPr lang="vi-VN" sz="20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2000" dirty="0">
                          <a:effectLst/>
                          <a:latin typeface="Arial" pitchFamily="34" charset="0"/>
                          <a:cs typeface="Arial" pitchFamily="34" charset="0"/>
                        </a:rPr>
                        <a:t> </a:t>
                      </a:r>
                      <a:endParaRPr lang="vi-VN" sz="2000" dirty="0">
                        <a:effectLst/>
                        <a:latin typeface="Arial" pitchFamily="34" charset="0"/>
                        <a:ea typeface="Calibri"/>
                        <a:cs typeface="Arial" pitchFamily="34" charset="0"/>
                      </a:endParaRPr>
                    </a:p>
                  </a:txBody>
                  <a:tcPr marL="68580" marR="68580" marT="0" marB="0"/>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15875450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216" y="159810"/>
            <a:ext cx="8850594" cy="779489"/>
          </a:xfrm>
        </p:spPr>
        <p:txBody>
          <a:bodyPr>
            <a:noAutofit/>
          </a:bodyPr>
          <a:lstStyle/>
          <a:p>
            <a:pPr marL="0" indent="0" algn="ctr">
              <a:buNone/>
            </a:pPr>
            <a:r>
              <a:rPr lang="vi-VN" dirty="0" smtClean="0">
                <a:latin typeface="Arial" charset="0"/>
                <a:ea typeface="Arial" charset="0"/>
                <a:cs typeface="Arial" charset="0"/>
              </a:rPr>
              <a:t>Đề xuất hướng phát triển:</a:t>
            </a:r>
          </a:p>
          <a:p>
            <a:pPr marL="0" indent="0" algn="ctr">
              <a:buNone/>
            </a:pPr>
            <a:r>
              <a:rPr lang="vi-VN" dirty="0">
                <a:latin typeface="Arial" charset="0"/>
                <a:ea typeface="Arial" charset="0"/>
                <a:cs typeface="Arial" charset="0"/>
              </a:rPr>
              <a:t>C</a:t>
            </a:r>
            <a:r>
              <a:rPr lang="vi-VN" smtClean="0">
                <a:latin typeface="Arial" charset="0"/>
                <a:ea typeface="Arial" charset="0"/>
                <a:cs typeface="Arial" charset="0"/>
              </a:rPr>
              <a:t>ông </a:t>
            </a:r>
            <a:r>
              <a:rPr lang="vi-VN" dirty="0" smtClean="0">
                <a:latin typeface="Arial" charset="0"/>
                <a:ea typeface="Arial" charset="0"/>
                <a:cs typeface="Arial" charset="0"/>
              </a:rPr>
              <a:t>nghệ nuôi tôm thẻ chân trắng thâm canh 3 giai đoạn, giảm chất thải</a:t>
            </a:r>
          </a:p>
          <a:p>
            <a:pPr marL="0" indent="0" algn="ctr">
              <a:buNone/>
            </a:pPr>
            <a:endParaRPr lang="vi-VN" dirty="0">
              <a:latin typeface="Arial" charset="0"/>
              <a:ea typeface="Arial" charset="0"/>
              <a:cs typeface="Arial" charset="0"/>
            </a:endParaRPr>
          </a:p>
        </p:txBody>
      </p:sp>
      <p:pic>
        <p:nvPicPr>
          <p:cNvPr id="10247" name="Picture 7"/>
          <p:cNvPicPr>
            <a:picLocks noChangeAspect="1" noChangeArrowheads="1"/>
          </p:cNvPicPr>
          <p:nvPr/>
        </p:nvPicPr>
        <p:blipFill rotWithShape="1">
          <a:blip r:embed="rId2">
            <a:extLst>
              <a:ext uri="{28A0092B-C50C-407E-A947-70E740481C1C}">
                <a14:useLocalDpi xmlns:a14="http://schemas.microsoft.com/office/drawing/2010/main"/>
              </a:ext>
            </a:extLst>
          </a:blip>
          <a:srcRect t="12149" b="6940"/>
          <a:stretch/>
        </p:blipFill>
        <p:spPr bwMode="auto">
          <a:xfrm>
            <a:off x="124216" y="1906292"/>
            <a:ext cx="9019784" cy="478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96231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b="1" dirty="0" smtClean="0">
                <a:latin typeface="Arial" charset="0"/>
                <a:ea typeface="Arial" charset="0"/>
                <a:cs typeface="Arial" charset="0"/>
              </a:rPr>
              <a:t>KẾT LUẬN VÀ ĐỀ XUẤT</a:t>
            </a:r>
            <a:endParaRPr lang="en-US" b="1" dirty="0">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5D3FEEAC-6021-184A-936A-D26E75467C87}" type="slidenum">
              <a:rPr lang="en-US" smtClean="0"/>
              <a:t>67</a:t>
            </a:fld>
            <a:endParaRPr lang="en-US"/>
          </a:p>
        </p:txBody>
      </p:sp>
    </p:spTree>
    <p:extLst>
      <p:ext uri="{BB962C8B-B14F-4D97-AF65-F5344CB8AC3E}">
        <p14:creationId xmlns:p14="http://schemas.microsoft.com/office/powerpoint/2010/main" val="5146688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435" y="72483"/>
            <a:ext cx="8876579" cy="620992"/>
          </a:xfrm>
        </p:spPr>
        <p:txBody>
          <a:bodyPr>
            <a:normAutofit/>
          </a:bodyPr>
          <a:lstStyle/>
          <a:p>
            <a:pPr algn="ctr"/>
            <a:r>
              <a:rPr lang="en-US" sz="2400" dirty="0" err="1" smtClean="0">
                <a:latin typeface="Arial" charset="0"/>
                <a:ea typeface="Arial" charset="0"/>
                <a:cs typeface="Arial" charset="0"/>
              </a:rPr>
              <a:t>Kết</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luận</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Sản</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phẩm</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dạng</a:t>
            </a:r>
            <a:r>
              <a:rPr lang="en-US" sz="2400" dirty="0" smtClean="0">
                <a:latin typeface="Arial" charset="0"/>
                <a:ea typeface="Arial" charset="0"/>
                <a:cs typeface="Arial" charset="0"/>
              </a:rPr>
              <a:t> I - </a:t>
            </a:r>
            <a:r>
              <a:rPr lang="en-US" sz="2400" dirty="0" err="1" smtClean="0">
                <a:latin typeface="Arial" charset="0"/>
                <a:ea typeface="Arial" charset="0"/>
                <a:cs typeface="Arial" charset="0"/>
              </a:rPr>
              <a:t>Công</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nghệ</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tôm</a:t>
            </a:r>
            <a:r>
              <a:rPr lang="en-US" sz="2400" dirty="0" smtClean="0">
                <a:latin typeface="Arial" charset="0"/>
                <a:ea typeface="Arial" charset="0"/>
                <a:cs typeface="Arial" charset="0"/>
              </a:rPr>
              <a:t> vi </a:t>
            </a:r>
            <a:r>
              <a:rPr lang="en-US" sz="2400" dirty="0" err="1" smtClean="0">
                <a:latin typeface="Arial" charset="0"/>
                <a:ea typeface="Arial" charset="0"/>
                <a:cs typeface="Arial" charset="0"/>
              </a:rPr>
              <a:t>khuẩn</a:t>
            </a:r>
            <a:endParaRPr lang="en-US" sz="2400" dirty="0">
              <a:latin typeface="Arial" charset="0"/>
              <a:ea typeface="Arial" charset="0"/>
              <a:cs typeface="Arial"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28943028"/>
              </p:ext>
            </p:extLst>
          </p:nvPr>
        </p:nvGraphicFramePr>
        <p:xfrm>
          <a:off x="0" y="820574"/>
          <a:ext cx="9143999" cy="6340971"/>
        </p:xfrm>
        <a:graphic>
          <a:graphicData uri="http://schemas.openxmlformats.org/drawingml/2006/table">
            <a:tbl>
              <a:tblPr firstRow="1" firstCol="1" bandRow="1">
                <a:tableStyleId>{5C22544A-7EE6-4342-B048-85BDC9FD1C3A}</a:tableStyleId>
              </a:tblPr>
              <a:tblGrid>
                <a:gridCol w="512064">
                  <a:extLst>
                    <a:ext uri="{9D8B030D-6E8A-4147-A177-3AD203B41FA5}">
                      <a16:colId xmlns="" xmlns:a16="http://schemas.microsoft.com/office/drawing/2014/main" val="20000"/>
                    </a:ext>
                  </a:extLst>
                </a:gridCol>
                <a:gridCol w="2448763">
                  <a:extLst>
                    <a:ext uri="{9D8B030D-6E8A-4147-A177-3AD203B41FA5}">
                      <a16:colId xmlns="" xmlns:a16="http://schemas.microsoft.com/office/drawing/2014/main" val="20001"/>
                    </a:ext>
                  </a:extLst>
                </a:gridCol>
                <a:gridCol w="2190902">
                  <a:extLst>
                    <a:ext uri="{9D8B030D-6E8A-4147-A177-3AD203B41FA5}">
                      <a16:colId xmlns="" xmlns:a16="http://schemas.microsoft.com/office/drawing/2014/main" val="20002"/>
                    </a:ext>
                  </a:extLst>
                </a:gridCol>
                <a:gridCol w="1997049">
                  <a:extLst>
                    <a:ext uri="{9D8B030D-6E8A-4147-A177-3AD203B41FA5}">
                      <a16:colId xmlns="" xmlns:a16="http://schemas.microsoft.com/office/drawing/2014/main" val="20003"/>
                    </a:ext>
                  </a:extLst>
                </a:gridCol>
                <a:gridCol w="1995221">
                  <a:extLst>
                    <a:ext uri="{9D8B030D-6E8A-4147-A177-3AD203B41FA5}">
                      <a16:colId xmlns="" xmlns:a16="http://schemas.microsoft.com/office/drawing/2014/main" val="20004"/>
                    </a:ext>
                  </a:extLst>
                </a:gridCol>
              </a:tblGrid>
              <a:tr h="243908">
                <a:tc>
                  <a:txBody>
                    <a:bodyPr/>
                    <a:lstStyle/>
                    <a:p>
                      <a:pPr marL="0" marR="0" algn="just">
                        <a:spcBef>
                          <a:spcPts val="0"/>
                        </a:spcBef>
                        <a:spcAft>
                          <a:spcPts val="0"/>
                        </a:spcAft>
                      </a:pPr>
                      <a:r>
                        <a:rPr lang="en-US" sz="1600">
                          <a:effectLst/>
                          <a:latin typeface="Arial" charset="0"/>
                          <a:ea typeface="Arial" charset="0"/>
                          <a:cs typeface="Arial" charset="0"/>
                        </a:rPr>
                        <a:t>Stt</a:t>
                      </a:r>
                    </a:p>
                  </a:txBody>
                  <a:tcPr marL="65488" marR="65488" marT="0" marB="0" anchor="ctr"/>
                </a:tc>
                <a:tc>
                  <a:txBody>
                    <a:bodyPr/>
                    <a:lstStyle/>
                    <a:p>
                      <a:pPr marL="0" marR="0" algn="just">
                        <a:spcBef>
                          <a:spcPts val="0"/>
                        </a:spcBef>
                        <a:spcAft>
                          <a:spcPts val="0"/>
                        </a:spcAft>
                      </a:pPr>
                      <a:r>
                        <a:rPr lang="en-US" sz="1600">
                          <a:effectLst/>
                          <a:latin typeface="Arial" charset="0"/>
                          <a:ea typeface="Arial" charset="0"/>
                          <a:cs typeface="Arial" charset="0"/>
                        </a:rPr>
                        <a:t>Tên sản phẩm</a:t>
                      </a:r>
                    </a:p>
                  </a:txBody>
                  <a:tcPr marL="65488" marR="65488" marT="0" marB="0" anchor="ctr"/>
                </a:tc>
                <a:tc>
                  <a:txBody>
                    <a:bodyPr/>
                    <a:lstStyle/>
                    <a:p>
                      <a:pPr marL="0" marR="0" algn="just">
                        <a:spcBef>
                          <a:spcPts val="0"/>
                        </a:spcBef>
                        <a:spcAft>
                          <a:spcPts val="0"/>
                        </a:spcAft>
                      </a:pPr>
                      <a:r>
                        <a:rPr lang="en-US" sz="1600">
                          <a:effectLst/>
                          <a:latin typeface="Arial" charset="0"/>
                          <a:ea typeface="Arial" charset="0"/>
                          <a:cs typeface="Arial" charset="0"/>
                        </a:rPr>
                        <a:t>Yêu cầu</a:t>
                      </a:r>
                    </a:p>
                  </a:txBody>
                  <a:tcPr marL="65488" marR="65488" marT="0" marB="0" anchor="ctr"/>
                </a:tc>
                <a:tc>
                  <a:txBody>
                    <a:bodyPr/>
                    <a:lstStyle/>
                    <a:p>
                      <a:pPr marL="0" marR="0" algn="just">
                        <a:spcBef>
                          <a:spcPts val="0"/>
                        </a:spcBef>
                        <a:spcAft>
                          <a:spcPts val="0"/>
                        </a:spcAft>
                      </a:pPr>
                      <a:r>
                        <a:rPr lang="en-US" sz="1600">
                          <a:effectLst/>
                          <a:latin typeface="Arial" charset="0"/>
                          <a:ea typeface="Arial" charset="0"/>
                          <a:cs typeface="Arial" charset="0"/>
                        </a:rPr>
                        <a:t>Sản phẩm của đề tài</a:t>
                      </a:r>
                    </a:p>
                  </a:txBody>
                  <a:tcPr marL="65488" marR="65488" marT="0" marB="0" anchor="ctr"/>
                </a:tc>
                <a:tc>
                  <a:txBody>
                    <a:bodyPr/>
                    <a:lstStyle/>
                    <a:p>
                      <a:pPr marL="0" marR="0" algn="just">
                        <a:spcBef>
                          <a:spcPts val="0"/>
                        </a:spcBef>
                        <a:spcAft>
                          <a:spcPts val="0"/>
                        </a:spcAft>
                      </a:pPr>
                      <a:r>
                        <a:rPr lang="en-US" sz="1600">
                          <a:effectLst/>
                          <a:latin typeface="Arial" charset="0"/>
                          <a:ea typeface="Arial" charset="0"/>
                          <a:cs typeface="Arial" charset="0"/>
                        </a:rPr>
                        <a:t>Nhận xét</a:t>
                      </a:r>
                    </a:p>
                  </a:txBody>
                  <a:tcPr marL="65488" marR="65488" marT="0" marB="0" anchor="ctr"/>
                </a:tc>
                <a:extLst>
                  <a:ext uri="{0D108BD9-81ED-4DB2-BD59-A6C34878D82A}">
                    <a16:rowId xmlns="" xmlns:a16="http://schemas.microsoft.com/office/drawing/2014/main" val="10000"/>
                  </a:ext>
                </a:extLst>
              </a:tr>
              <a:tr h="243908">
                <a:tc>
                  <a:txBody>
                    <a:bodyPr/>
                    <a:lstStyle/>
                    <a:p>
                      <a:pPr marL="0" marR="0" algn="just">
                        <a:spcBef>
                          <a:spcPts val="0"/>
                        </a:spcBef>
                        <a:spcAft>
                          <a:spcPts val="0"/>
                        </a:spcAft>
                      </a:pPr>
                      <a:r>
                        <a:rPr lang="en-US" sz="1600">
                          <a:effectLst/>
                          <a:latin typeface="Arial" charset="0"/>
                          <a:ea typeface="Arial" charset="0"/>
                          <a:cs typeface="Arial" charset="0"/>
                        </a:rPr>
                        <a:t>A</a:t>
                      </a:r>
                    </a:p>
                  </a:txBody>
                  <a:tcPr marL="65488" marR="65488" marT="0" marB="0"/>
                </a:tc>
                <a:tc gridSpan="3">
                  <a:txBody>
                    <a:bodyPr/>
                    <a:lstStyle/>
                    <a:p>
                      <a:pPr marL="0" marR="0" algn="just">
                        <a:spcBef>
                          <a:spcPts val="0"/>
                        </a:spcBef>
                        <a:spcAft>
                          <a:spcPts val="0"/>
                        </a:spcAft>
                      </a:pPr>
                      <a:r>
                        <a:rPr lang="en-US" sz="1600">
                          <a:effectLst/>
                          <a:latin typeface="Arial" charset="0"/>
                          <a:ea typeface="Arial" charset="0"/>
                          <a:cs typeface="Arial" charset="0"/>
                        </a:rPr>
                        <a:t>Sản phẩm dạng 1</a:t>
                      </a:r>
                    </a:p>
                  </a:txBody>
                  <a:tcPr marL="65488" marR="65488" marT="0" marB="0"/>
                </a:tc>
                <a:tc hMerge="1">
                  <a:txBody>
                    <a:bodyPr/>
                    <a:lstStyle/>
                    <a:p>
                      <a:endParaRPr lang="en-US"/>
                    </a:p>
                  </a:txBody>
                  <a:tcPr/>
                </a:tc>
                <a:tc hMerge="1">
                  <a:txBody>
                    <a:bodyPr/>
                    <a:lstStyle/>
                    <a:p>
                      <a:endParaRPr lang="en-US"/>
                    </a:p>
                  </a:txBody>
                  <a:tcPr/>
                </a:tc>
                <a:tc>
                  <a:txBody>
                    <a:bodyPr/>
                    <a:lstStyle/>
                    <a:p>
                      <a:pPr marL="0" marR="0" algn="just">
                        <a:spcBef>
                          <a:spcPts val="0"/>
                        </a:spcBef>
                        <a:spcAft>
                          <a:spcPts val="0"/>
                        </a:spcAft>
                      </a:pPr>
                      <a:r>
                        <a:rPr lang="en-US" sz="1600">
                          <a:effectLst/>
                          <a:latin typeface="Arial" charset="0"/>
                          <a:ea typeface="Arial" charset="0"/>
                          <a:cs typeface="Arial" charset="0"/>
                        </a:rPr>
                        <a:t> </a:t>
                      </a:r>
                    </a:p>
                  </a:txBody>
                  <a:tcPr marL="65488" marR="65488" marT="0" marB="0"/>
                </a:tc>
                <a:extLst>
                  <a:ext uri="{0D108BD9-81ED-4DB2-BD59-A6C34878D82A}">
                    <a16:rowId xmlns="" xmlns:a16="http://schemas.microsoft.com/office/drawing/2014/main" val="10001"/>
                  </a:ext>
                </a:extLst>
              </a:tr>
              <a:tr h="487813">
                <a:tc>
                  <a:txBody>
                    <a:bodyPr/>
                    <a:lstStyle/>
                    <a:p>
                      <a:pPr marL="0" marR="0" algn="just">
                        <a:spcBef>
                          <a:spcPts val="0"/>
                        </a:spcBef>
                        <a:spcAft>
                          <a:spcPts val="0"/>
                        </a:spcAft>
                      </a:pPr>
                      <a:r>
                        <a:rPr lang="en-US" sz="1600">
                          <a:effectLst/>
                          <a:latin typeface="Arial" charset="0"/>
                          <a:ea typeface="Arial" charset="0"/>
                          <a:cs typeface="Arial" charset="0"/>
                        </a:rPr>
                        <a:t>1</a:t>
                      </a:r>
                    </a:p>
                  </a:txBody>
                  <a:tcPr marL="65488" marR="65488" marT="0" marB="0"/>
                </a:tc>
                <a:tc>
                  <a:txBody>
                    <a:bodyPr/>
                    <a:lstStyle/>
                    <a:p>
                      <a:pPr marL="0" marR="0" algn="just">
                        <a:spcBef>
                          <a:spcPts val="0"/>
                        </a:spcBef>
                        <a:spcAft>
                          <a:spcPts val="0"/>
                        </a:spcAft>
                      </a:pPr>
                      <a:r>
                        <a:rPr lang="en-US" sz="1600" dirty="0" err="1">
                          <a:effectLst/>
                          <a:latin typeface="Arial" charset="0"/>
                          <a:ea typeface="Arial" charset="0"/>
                          <a:cs typeface="Arial" charset="0"/>
                        </a:rPr>
                        <a:t>Năng</a:t>
                      </a:r>
                      <a:r>
                        <a:rPr lang="en-US" sz="1600" dirty="0">
                          <a:effectLst/>
                          <a:latin typeface="Arial" charset="0"/>
                          <a:ea typeface="Arial" charset="0"/>
                          <a:cs typeface="Arial" charset="0"/>
                        </a:rPr>
                        <a:t> </a:t>
                      </a:r>
                      <a:r>
                        <a:rPr lang="en-US" sz="1600" dirty="0" err="1">
                          <a:effectLst/>
                          <a:latin typeface="Arial" charset="0"/>
                          <a:ea typeface="Arial" charset="0"/>
                          <a:cs typeface="Arial" charset="0"/>
                        </a:rPr>
                        <a:t>suất</a:t>
                      </a:r>
                      <a:r>
                        <a:rPr lang="en-US" sz="1600" dirty="0">
                          <a:effectLst/>
                          <a:latin typeface="Arial" charset="0"/>
                          <a:ea typeface="Arial" charset="0"/>
                          <a:cs typeface="Arial" charset="0"/>
                        </a:rPr>
                        <a:t> </a:t>
                      </a:r>
                      <a:r>
                        <a:rPr lang="en-US" sz="1600" dirty="0" err="1">
                          <a:effectLst/>
                          <a:latin typeface="Arial" charset="0"/>
                          <a:ea typeface="Arial" charset="0"/>
                          <a:cs typeface="Arial" charset="0"/>
                        </a:rPr>
                        <a:t>tôm</a:t>
                      </a:r>
                      <a:r>
                        <a:rPr lang="en-US" sz="1600" dirty="0">
                          <a:effectLst/>
                          <a:latin typeface="Arial" charset="0"/>
                          <a:ea typeface="Arial" charset="0"/>
                          <a:cs typeface="Arial" charset="0"/>
                        </a:rPr>
                        <a:t> </a:t>
                      </a:r>
                      <a:r>
                        <a:rPr lang="en-US" sz="1600" dirty="0" err="1">
                          <a:effectLst/>
                          <a:latin typeface="Arial" charset="0"/>
                          <a:ea typeface="Arial" charset="0"/>
                          <a:cs typeface="Arial" charset="0"/>
                        </a:rPr>
                        <a:t>thẻ</a:t>
                      </a:r>
                      <a:r>
                        <a:rPr lang="en-US" sz="1600" dirty="0">
                          <a:effectLst/>
                          <a:latin typeface="Arial" charset="0"/>
                          <a:ea typeface="Arial" charset="0"/>
                          <a:cs typeface="Arial" charset="0"/>
                        </a:rPr>
                        <a:t> </a:t>
                      </a:r>
                      <a:r>
                        <a:rPr lang="en-US" sz="1600" dirty="0" err="1">
                          <a:effectLst/>
                          <a:latin typeface="Arial" charset="0"/>
                          <a:ea typeface="Arial" charset="0"/>
                          <a:cs typeface="Arial" charset="0"/>
                        </a:rPr>
                        <a:t>chân</a:t>
                      </a:r>
                      <a:r>
                        <a:rPr lang="en-US" sz="1600" dirty="0">
                          <a:effectLst/>
                          <a:latin typeface="Arial" charset="0"/>
                          <a:ea typeface="Arial" charset="0"/>
                          <a:cs typeface="Arial" charset="0"/>
                        </a:rPr>
                        <a:t> </a:t>
                      </a:r>
                      <a:r>
                        <a:rPr lang="en-US" sz="1600" dirty="0" err="1">
                          <a:effectLst/>
                          <a:latin typeface="Arial" charset="0"/>
                          <a:ea typeface="Arial" charset="0"/>
                          <a:cs typeface="Arial" charset="0"/>
                        </a:rPr>
                        <a:t>trắng</a:t>
                      </a:r>
                      <a:r>
                        <a:rPr lang="en-US" sz="1600" dirty="0">
                          <a:effectLst/>
                          <a:latin typeface="Arial" charset="0"/>
                          <a:ea typeface="Arial" charset="0"/>
                          <a:cs typeface="Arial" charset="0"/>
                        </a:rPr>
                        <a:t> (</a:t>
                      </a:r>
                      <a:r>
                        <a:rPr lang="en-US" sz="1600" dirty="0" err="1">
                          <a:effectLst/>
                          <a:latin typeface="Arial" charset="0"/>
                          <a:ea typeface="Arial" charset="0"/>
                          <a:cs typeface="Arial" charset="0"/>
                        </a:rPr>
                        <a:t>tấn</a:t>
                      </a:r>
                      <a:r>
                        <a:rPr lang="en-US" sz="1600" dirty="0">
                          <a:effectLst/>
                          <a:latin typeface="Arial" charset="0"/>
                          <a:ea typeface="Arial" charset="0"/>
                          <a:cs typeface="Arial" charset="0"/>
                        </a:rPr>
                        <a:t>/ha)</a:t>
                      </a:r>
                    </a:p>
                  </a:txBody>
                  <a:tcPr marL="65488" marR="65488" marT="0" marB="0"/>
                </a:tc>
                <a:tc>
                  <a:txBody>
                    <a:bodyPr/>
                    <a:lstStyle/>
                    <a:p>
                      <a:pPr marL="0" marR="0" algn="just">
                        <a:spcBef>
                          <a:spcPts val="0"/>
                        </a:spcBef>
                        <a:spcAft>
                          <a:spcPts val="0"/>
                        </a:spcAft>
                      </a:pPr>
                      <a:r>
                        <a:rPr lang="en-US" sz="1600" dirty="0">
                          <a:effectLst/>
                          <a:latin typeface="Arial" charset="0"/>
                          <a:ea typeface="Arial" charset="0"/>
                          <a:cs typeface="Arial" charset="0"/>
                        </a:rPr>
                        <a:t>5 </a:t>
                      </a:r>
                      <a:r>
                        <a:rPr lang="en-US" sz="1600" dirty="0" err="1">
                          <a:effectLst/>
                          <a:latin typeface="Arial" charset="0"/>
                          <a:ea typeface="Arial" charset="0"/>
                          <a:cs typeface="Arial" charset="0"/>
                        </a:rPr>
                        <a:t>tấn</a:t>
                      </a:r>
                      <a:r>
                        <a:rPr lang="en-US" sz="1600" dirty="0">
                          <a:effectLst/>
                          <a:latin typeface="Arial" charset="0"/>
                          <a:ea typeface="Arial" charset="0"/>
                          <a:cs typeface="Arial" charset="0"/>
                        </a:rPr>
                        <a:t> / 2 </a:t>
                      </a:r>
                      <a:r>
                        <a:rPr lang="en-US" sz="1600" dirty="0" err="1">
                          <a:effectLst/>
                          <a:latin typeface="Arial" charset="0"/>
                          <a:ea typeface="Arial" charset="0"/>
                          <a:cs typeface="Arial" charset="0"/>
                        </a:rPr>
                        <a:t>ao</a:t>
                      </a:r>
                      <a:r>
                        <a:rPr lang="en-US" sz="1600" dirty="0">
                          <a:effectLst/>
                          <a:latin typeface="Arial" charset="0"/>
                          <a:ea typeface="Arial" charset="0"/>
                          <a:cs typeface="Arial" charset="0"/>
                        </a:rPr>
                        <a:t> (25 </a:t>
                      </a:r>
                      <a:r>
                        <a:rPr lang="en-US" sz="1600" dirty="0" err="1">
                          <a:effectLst/>
                          <a:latin typeface="Arial" charset="0"/>
                          <a:ea typeface="Arial" charset="0"/>
                          <a:cs typeface="Arial" charset="0"/>
                        </a:rPr>
                        <a:t>tấn</a:t>
                      </a:r>
                      <a:r>
                        <a:rPr lang="en-US" sz="1600" dirty="0">
                          <a:effectLst/>
                          <a:latin typeface="Arial" charset="0"/>
                          <a:ea typeface="Arial" charset="0"/>
                          <a:cs typeface="Arial" charset="0"/>
                        </a:rPr>
                        <a:t>/ha)</a:t>
                      </a:r>
                    </a:p>
                  </a:txBody>
                  <a:tcPr marL="65488" marR="65488" marT="0" marB="0"/>
                </a:tc>
                <a:tc>
                  <a:txBody>
                    <a:bodyPr/>
                    <a:lstStyle/>
                    <a:p>
                      <a:pPr marL="0" marR="0" algn="just">
                        <a:spcBef>
                          <a:spcPts val="0"/>
                        </a:spcBef>
                        <a:spcAft>
                          <a:spcPts val="0"/>
                        </a:spcAft>
                      </a:pPr>
                      <a:r>
                        <a:rPr lang="en-US" sz="1600">
                          <a:effectLst/>
                          <a:latin typeface="Arial" charset="0"/>
                          <a:ea typeface="Arial" charset="0"/>
                          <a:cs typeface="Arial" charset="0"/>
                        </a:rPr>
                        <a:t>11,94 tấn (60 tấn/ha)</a:t>
                      </a:r>
                    </a:p>
                    <a:p>
                      <a:pPr marL="0" marR="0" algn="just">
                        <a:spcBef>
                          <a:spcPts val="0"/>
                        </a:spcBef>
                        <a:spcAft>
                          <a:spcPts val="0"/>
                        </a:spcAft>
                      </a:pPr>
                      <a:r>
                        <a:rPr lang="en-US" sz="1600">
                          <a:effectLst/>
                          <a:latin typeface="Arial" charset="0"/>
                          <a:ea typeface="Arial" charset="0"/>
                          <a:cs typeface="Arial" charset="0"/>
                        </a:rPr>
                        <a:t> </a:t>
                      </a:r>
                    </a:p>
                  </a:txBody>
                  <a:tcPr marL="65488" marR="65488" marT="0" marB="0"/>
                </a:tc>
                <a:tc>
                  <a:txBody>
                    <a:bodyPr/>
                    <a:lstStyle/>
                    <a:p>
                      <a:pPr marL="0" marR="0" algn="just">
                        <a:spcBef>
                          <a:spcPts val="0"/>
                        </a:spcBef>
                        <a:spcAft>
                          <a:spcPts val="0"/>
                        </a:spcAft>
                      </a:pPr>
                      <a:r>
                        <a:rPr lang="en-US" sz="1600">
                          <a:effectLst/>
                          <a:latin typeface="Arial" charset="0"/>
                          <a:ea typeface="Arial" charset="0"/>
                          <a:cs typeface="Arial" charset="0"/>
                        </a:rPr>
                        <a:t>Vượt yêu cầu</a:t>
                      </a:r>
                    </a:p>
                  </a:txBody>
                  <a:tcPr marL="65488" marR="65488" marT="0" marB="0"/>
                </a:tc>
                <a:extLst>
                  <a:ext uri="{0D108BD9-81ED-4DB2-BD59-A6C34878D82A}">
                    <a16:rowId xmlns="" xmlns:a16="http://schemas.microsoft.com/office/drawing/2014/main" val="10002"/>
                  </a:ext>
                </a:extLst>
              </a:tr>
              <a:tr h="487813">
                <a:tc>
                  <a:txBody>
                    <a:bodyPr/>
                    <a:lstStyle/>
                    <a:p>
                      <a:pPr marL="0" marR="0" algn="just">
                        <a:spcBef>
                          <a:spcPts val="0"/>
                        </a:spcBef>
                        <a:spcAft>
                          <a:spcPts val="0"/>
                        </a:spcAft>
                      </a:pPr>
                      <a:r>
                        <a:rPr lang="en-US" sz="1600">
                          <a:effectLst/>
                          <a:latin typeface="Arial" charset="0"/>
                          <a:ea typeface="Arial" charset="0"/>
                          <a:cs typeface="Arial" charset="0"/>
                        </a:rPr>
                        <a:t>2</a:t>
                      </a:r>
                    </a:p>
                  </a:txBody>
                  <a:tcPr marL="65488" marR="65488" marT="0" marB="0"/>
                </a:tc>
                <a:tc>
                  <a:txBody>
                    <a:bodyPr/>
                    <a:lstStyle/>
                    <a:p>
                      <a:pPr marL="0" marR="0" algn="just">
                        <a:spcBef>
                          <a:spcPts val="0"/>
                        </a:spcBef>
                        <a:spcAft>
                          <a:spcPts val="0"/>
                        </a:spcAft>
                      </a:pPr>
                      <a:r>
                        <a:rPr lang="en-US" sz="1600">
                          <a:effectLst/>
                          <a:latin typeface="Arial" charset="0"/>
                          <a:ea typeface="Arial" charset="0"/>
                          <a:cs typeface="Arial" charset="0"/>
                        </a:rPr>
                        <a:t>Tỷ lệ sống của tôm thẻ chân trắng </a:t>
                      </a:r>
                    </a:p>
                  </a:txBody>
                  <a:tcPr marL="65488" marR="65488" marT="0" marB="0"/>
                </a:tc>
                <a:tc>
                  <a:txBody>
                    <a:bodyPr/>
                    <a:lstStyle/>
                    <a:p>
                      <a:pPr marL="0" marR="0" algn="just">
                        <a:spcBef>
                          <a:spcPts val="0"/>
                        </a:spcBef>
                        <a:spcAft>
                          <a:spcPts val="0"/>
                        </a:spcAft>
                      </a:pPr>
                      <a:r>
                        <a:rPr lang="en-US" sz="1600">
                          <a:effectLst/>
                          <a:latin typeface="Arial" charset="0"/>
                          <a:ea typeface="Arial" charset="0"/>
                          <a:cs typeface="Arial" charset="0"/>
                        </a:rPr>
                        <a:t>&gt; 80</a:t>
                      </a:r>
                    </a:p>
                  </a:txBody>
                  <a:tcPr marL="65488" marR="65488" marT="0" marB="0"/>
                </a:tc>
                <a:tc>
                  <a:txBody>
                    <a:bodyPr/>
                    <a:lstStyle/>
                    <a:p>
                      <a:pPr marL="0" marR="0" algn="just">
                        <a:spcBef>
                          <a:spcPts val="0"/>
                        </a:spcBef>
                        <a:spcAft>
                          <a:spcPts val="0"/>
                        </a:spcAft>
                      </a:pPr>
                      <a:r>
                        <a:rPr lang="en-US" sz="1600">
                          <a:effectLst/>
                          <a:latin typeface="Arial" charset="0"/>
                          <a:ea typeface="Arial" charset="0"/>
                          <a:cs typeface="Arial" charset="0"/>
                        </a:rPr>
                        <a:t>75,89-81,75</a:t>
                      </a:r>
                    </a:p>
                  </a:txBody>
                  <a:tcPr marL="65488" marR="65488" marT="0" marB="0"/>
                </a:tc>
                <a:tc>
                  <a:txBody>
                    <a:bodyPr/>
                    <a:lstStyle/>
                    <a:p>
                      <a:pPr marL="0" marR="0" algn="just">
                        <a:spcBef>
                          <a:spcPts val="0"/>
                        </a:spcBef>
                        <a:spcAft>
                          <a:spcPts val="0"/>
                        </a:spcAft>
                      </a:pPr>
                      <a:r>
                        <a:rPr lang="en-US" sz="1600">
                          <a:effectLst/>
                          <a:latin typeface="Arial" charset="0"/>
                          <a:ea typeface="Arial" charset="0"/>
                          <a:cs typeface="Arial" charset="0"/>
                        </a:rPr>
                        <a:t>Đạt yêu cầu</a:t>
                      </a:r>
                    </a:p>
                  </a:txBody>
                  <a:tcPr marL="65488" marR="65488" marT="0" marB="0"/>
                </a:tc>
                <a:extLst>
                  <a:ext uri="{0D108BD9-81ED-4DB2-BD59-A6C34878D82A}">
                    <a16:rowId xmlns="" xmlns:a16="http://schemas.microsoft.com/office/drawing/2014/main" val="10003"/>
                  </a:ext>
                </a:extLst>
              </a:tr>
              <a:tr h="243908">
                <a:tc>
                  <a:txBody>
                    <a:bodyPr/>
                    <a:lstStyle/>
                    <a:p>
                      <a:pPr marL="0" marR="0" algn="just">
                        <a:spcBef>
                          <a:spcPts val="0"/>
                        </a:spcBef>
                        <a:spcAft>
                          <a:spcPts val="0"/>
                        </a:spcAft>
                      </a:pPr>
                      <a:r>
                        <a:rPr lang="en-US" sz="1600">
                          <a:effectLst/>
                          <a:latin typeface="Arial" charset="0"/>
                          <a:ea typeface="Arial" charset="0"/>
                          <a:cs typeface="Arial" charset="0"/>
                        </a:rPr>
                        <a:t>3</a:t>
                      </a:r>
                    </a:p>
                  </a:txBody>
                  <a:tcPr marL="65488" marR="65488" marT="0" marB="0"/>
                </a:tc>
                <a:tc>
                  <a:txBody>
                    <a:bodyPr/>
                    <a:lstStyle/>
                    <a:p>
                      <a:pPr marL="0" marR="0" algn="just">
                        <a:spcBef>
                          <a:spcPts val="0"/>
                        </a:spcBef>
                        <a:spcAft>
                          <a:spcPts val="0"/>
                        </a:spcAft>
                      </a:pPr>
                      <a:r>
                        <a:rPr lang="en-US" sz="1600">
                          <a:effectLst/>
                          <a:latin typeface="Arial" charset="0"/>
                          <a:ea typeface="Arial" charset="0"/>
                          <a:cs typeface="Arial" charset="0"/>
                        </a:rPr>
                        <a:t>Hệ số thức ăn FCR</a:t>
                      </a:r>
                    </a:p>
                  </a:txBody>
                  <a:tcPr marL="65488" marR="65488" marT="0" marB="0"/>
                </a:tc>
                <a:tc>
                  <a:txBody>
                    <a:bodyPr/>
                    <a:lstStyle/>
                    <a:p>
                      <a:pPr marL="0" marR="0" algn="just">
                        <a:spcBef>
                          <a:spcPts val="0"/>
                        </a:spcBef>
                        <a:spcAft>
                          <a:spcPts val="0"/>
                        </a:spcAft>
                      </a:pPr>
                      <a:r>
                        <a:rPr lang="en-US" sz="1600">
                          <a:effectLst/>
                          <a:latin typeface="Arial" charset="0"/>
                          <a:ea typeface="Arial" charset="0"/>
                          <a:cs typeface="Arial" charset="0"/>
                        </a:rPr>
                        <a:t>1,4</a:t>
                      </a:r>
                    </a:p>
                  </a:txBody>
                  <a:tcPr marL="65488" marR="65488" marT="0" marB="0"/>
                </a:tc>
                <a:tc>
                  <a:txBody>
                    <a:bodyPr/>
                    <a:lstStyle/>
                    <a:p>
                      <a:pPr marL="0" marR="0" algn="just">
                        <a:spcBef>
                          <a:spcPts val="0"/>
                        </a:spcBef>
                        <a:spcAft>
                          <a:spcPts val="0"/>
                        </a:spcAft>
                      </a:pPr>
                      <a:r>
                        <a:rPr lang="en-US" sz="1600">
                          <a:effectLst/>
                          <a:latin typeface="Arial" charset="0"/>
                          <a:ea typeface="Arial" charset="0"/>
                          <a:cs typeface="Arial" charset="0"/>
                        </a:rPr>
                        <a:t>1,42-1,43</a:t>
                      </a:r>
                    </a:p>
                  </a:txBody>
                  <a:tcPr marL="65488" marR="65488" marT="0" marB="0"/>
                </a:tc>
                <a:tc>
                  <a:txBody>
                    <a:bodyPr/>
                    <a:lstStyle/>
                    <a:p>
                      <a:pPr marL="0" marR="0" algn="just">
                        <a:spcBef>
                          <a:spcPts val="0"/>
                        </a:spcBef>
                        <a:spcAft>
                          <a:spcPts val="0"/>
                        </a:spcAft>
                      </a:pPr>
                      <a:r>
                        <a:rPr lang="en-US" sz="1600">
                          <a:effectLst/>
                          <a:latin typeface="Arial" charset="0"/>
                          <a:ea typeface="Arial" charset="0"/>
                          <a:cs typeface="Arial" charset="0"/>
                        </a:rPr>
                        <a:t>Đạt yêu cầu</a:t>
                      </a:r>
                    </a:p>
                  </a:txBody>
                  <a:tcPr marL="65488" marR="65488" marT="0" marB="0"/>
                </a:tc>
                <a:extLst>
                  <a:ext uri="{0D108BD9-81ED-4DB2-BD59-A6C34878D82A}">
                    <a16:rowId xmlns="" xmlns:a16="http://schemas.microsoft.com/office/drawing/2014/main" val="10004"/>
                  </a:ext>
                </a:extLst>
              </a:tr>
              <a:tr h="487813">
                <a:tc>
                  <a:txBody>
                    <a:bodyPr/>
                    <a:lstStyle/>
                    <a:p>
                      <a:pPr marL="0" marR="0" algn="just">
                        <a:spcBef>
                          <a:spcPts val="0"/>
                        </a:spcBef>
                        <a:spcAft>
                          <a:spcPts val="0"/>
                        </a:spcAft>
                      </a:pPr>
                      <a:r>
                        <a:rPr lang="en-US" sz="1600">
                          <a:effectLst/>
                          <a:latin typeface="Arial" charset="0"/>
                          <a:ea typeface="Arial" charset="0"/>
                          <a:cs typeface="Arial" charset="0"/>
                        </a:rPr>
                        <a:t>4</a:t>
                      </a:r>
                    </a:p>
                  </a:txBody>
                  <a:tcPr marL="65488" marR="65488" marT="0" marB="0"/>
                </a:tc>
                <a:tc>
                  <a:txBody>
                    <a:bodyPr/>
                    <a:lstStyle/>
                    <a:p>
                      <a:pPr marL="0" marR="0" algn="just">
                        <a:spcBef>
                          <a:spcPts val="0"/>
                        </a:spcBef>
                        <a:spcAft>
                          <a:spcPts val="0"/>
                        </a:spcAft>
                      </a:pPr>
                      <a:r>
                        <a:rPr lang="en-US" sz="1600">
                          <a:effectLst/>
                          <a:latin typeface="Arial" charset="0"/>
                          <a:ea typeface="Arial" charset="0"/>
                          <a:cs typeface="Arial" charset="0"/>
                        </a:rPr>
                        <a:t>Chi phí hóa chất để xử lý cải tạo ao nuôi</a:t>
                      </a:r>
                    </a:p>
                  </a:txBody>
                  <a:tcPr marL="65488" marR="65488" marT="0" marB="0"/>
                </a:tc>
                <a:tc>
                  <a:txBody>
                    <a:bodyPr/>
                    <a:lstStyle/>
                    <a:p>
                      <a:pPr marL="0" marR="0" algn="just">
                        <a:spcBef>
                          <a:spcPts val="0"/>
                        </a:spcBef>
                        <a:spcAft>
                          <a:spcPts val="0"/>
                        </a:spcAft>
                      </a:pPr>
                      <a:r>
                        <a:rPr lang="en-US" sz="1600">
                          <a:effectLst/>
                          <a:latin typeface="Arial" charset="0"/>
                          <a:ea typeface="Arial" charset="0"/>
                          <a:cs typeface="Arial" charset="0"/>
                        </a:rPr>
                        <a:t>Giảm 30% so với đối chứng</a:t>
                      </a:r>
                    </a:p>
                  </a:txBody>
                  <a:tcPr marL="65488" marR="65488" marT="0" marB="0"/>
                </a:tc>
                <a:tc>
                  <a:txBody>
                    <a:bodyPr/>
                    <a:lstStyle/>
                    <a:p>
                      <a:pPr marL="0" marR="0" algn="just">
                        <a:spcBef>
                          <a:spcPts val="0"/>
                        </a:spcBef>
                        <a:spcAft>
                          <a:spcPts val="0"/>
                        </a:spcAft>
                      </a:pPr>
                      <a:r>
                        <a:rPr lang="en-US" sz="1600">
                          <a:effectLst/>
                          <a:latin typeface="Arial" charset="0"/>
                          <a:ea typeface="Arial" charset="0"/>
                          <a:cs typeface="Arial" charset="0"/>
                        </a:rPr>
                        <a:t>Giảm 66% so với đối chứng</a:t>
                      </a:r>
                    </a:p>
                  </a:txBody>
                  <a:tcPr marL="65488" marR="65488" marT="0" marB="0"/>
                </a:tc>
                <a:tc>
                  <a:txBody>
                    <a:bodyPr/>
                    <a:lstStyle/>
                    <a:p>
                      <a:pPr marL="0" marR="0" algn="just">
                        <a:spcBef>
                          <a:spcPts val="0"/>
                        </a:spcBef>
                        <a:spcAft>
                          <a:spcPts val="0"/>
                        </a:spcAft>
                      </a:pPr>
                      <a:r>
                        <a:rPr lang="en-US" sz="1600">
                          <a:effectLst/>
                          <a:latin typeface="Arial" charset="0"/>
                          <a:ea typeface="Arial" charset="0"/>
                          <a:cs typeface="Arial" charset="0"/>
                        </a:rPr>
                        <a:t>Vượt yêu cầu</a:t>
                      </a:r>
                    </a:p>
                  </a:txBody>
                  <a:tcPr marL="65488" marR="65488" marT="0" marB="0"/>
                </a:tc>
                <a:extLst>
                  <a:ext uri="{0D108BD9-81ED-4DB2-BD59-A6C34878D82A}">
                    <a16:rowId xmlns="" xmlns:a16="http://schemas.microsoft.com/office/drawing/2014/main" val="10005"/>
                  </a:ext>
                </a:extLst>
              </a:tr>
              <a:tr h="731719">
                <a:tc>
                  <a:txBody>
                    <a:bodyPr/>
                    <a:lstStyle/>
                    <a:p>
                      <a:pPr marL="0" marR="0" algn="just">
                        <a:spcBef>
                          <a:spcPts val="0"/>
                        </a:spcBef>
                        <a:spcAft>
                          <a:spcPts val="0"/>
                        </a:spcAft>
                      </a:pPr>
                      <a:r>
                        <a:rPr lang="en-US" sz="1600">
                          <a:effectLst/>
                          <a:latin typeface="Arial" charset="0"/>
                          <a:ea typeface="Arial" charset="0"/>
                          <a:cs typeface="Arial" charset="0"/>
                        </a:rPr>
                        <a:t>5</a:t>
                      </a:r>
                    </a:p>
                  </a:txBody>
                  <a:tcPr marL="65488" marR="65488" marT="0" marB="0"/>
                </a:tc>
                <a:tc>
                  <a:txBody>
                    <a:bodyPr/>
                    <a:lstStyle/>
                    <a:p>
                      <a:pPr marL="0" marR="0" algn="just">
                        <a:spcBef>
                          <a:spcPts val="0"/>
                        </a:spcBef>
                        <a:spcAft>
                          <a:spcPts val="0"/>
                        </a:spcAft>
                      </a:pPr>
                      <a:r>
                        <a:rPr lang="en-US" sz="1600">
                          <a:effectLst/>
                          <a:latin typeface="Arial" charset="0"/>
                          <a:ea typeface="Arial" charset="0"/>
                          <a:cs typeface="Arial" charset="0"/>
                        </a:rPr>
                        <a:t>Dịch bệnh</a:t>
                      </a:r>
                    </a:p>
                  </a:txBody>
                  <a:tcPr marL="65488" marR="65488" marT="0" marB="0"/>
                </a:tc>
                <a:tc>
                  <a:txBody>
                    <a:bodyPr/>
                    <a:lstStyle/>
                    <a:p>
                      <a:pPr marL="0" marR="0" algn="just">
                        <a:spcBef>
                          <a:spcPts val="0"/>
                        </a:spcBef>
                        <a:spcAft>
                          <a:spcPts val="0"/>
                        </a:spcAft>
                      </a:pPr>
                      <a:r>
                        <a:rPr lang="en-US" sz="1600">
                          <a:effectLst/>
                          <a:latin typeface="Arial" charset="0"/>
                          <a:ea typeface="Arial" charset="0"/>
                          <a:cs typeface="Arial" charset="0"/>
                        </a:rPr>
                        <a:t>Không xảy ra dịch bệnh</a:t>
                      </a:r>
                    </a:p>
                  </a:txBody>
                  <a:tcPr marL="65488" marR="65488" marT="0" marB="0"/>
                </a:tc>
                <a:tc>
                  <a:txBody>
                    <a:bodyPr/>
                    <a:lstStyle/>
                    <a:p>
                      <a:pPr marL="0" marR="0" algn="just">
                        <a:spcBef>
                          <a:spcPts val="0"/>
                        </a:spcBef>
                        <a:spcAft>
                          <a:spcPts val="0"/>
                        </a:spcAft>
                      </a:pPr>
                      <a:r>
                        <a:rPr lang="en-US" sz="1600">
                          <a:effectLst/>
                          <a:latin typeface="Arial" charset="0"/>
                          <a:ea typeface="Arial" charset="0"/>
                          <a:cs typeface="Arial" charset="0"/>
                        </a:rPr>
                        <a:t>Không xảy ra dịch bệnh trong quá trình nuôi</a:t>
                      </a:r>
                    </a:p>
                  </a:txBody>
                  <a:tcPr marL="65488" marR="65488" marT="0" marB="0"/>
                </a:tc>
                <a:tc>
                  <a:txBody>
                    <a:bodyPr/>
                    <a:lstStyle/>
                    <a:p>
                      <a:pPr marL="0" marR="0" algn="just">
                        <a:spcBef>
                          <a:spcPts val="0"/>
                        </a:spcBef>
                        <a:spcAft>
                          <a:spcPts val="0"/>
                        </a:spcAft>
                      </a:pPr>
                      <a:r>
                        <a:rPr lang="en-US" sz="1600">
                          <a:effectLst/>
                          <a:latin typeface="Arial" charset="0"/>
                          <a:ea typeface="Arial" charset="0"/>
                          <a:cs typeface="Arial" charset="0"/>
                        </a:rPr>
                        <a:t>Đạt yêu cầu</a:t>
                      </a:r>
                    </a:p>
                  </a:txBody>
                  <a:tcPr marL="65488" marR="65488" marT="0" marB="0"/>
                </a:tc>
                <a:extLst>
                  <a:ext uri="{0D108BD9-81ED-4DB2-BD59-A6C34878D82A}">
                    <a16:rowId xmlns="" xmlns:a16="http://schemas.microsoft.com/office/drawing/2014/main" val="10006"/>
                  </a:ext>
                </a:extLst>
              </a:tr>
              <a:tr h="975625">
                <a:tc>
                  <a:txBody>
                    <a:bodyPr/>
                    <a:lstStyle/>
                    <a:p>
                      <a:pPr marL="0" marR="0" algn="just">
                        <a:spcBef>
                          <a:spcPts val="0"/>
                        </a:spcBef>
                        <a:spcAft>
                          <a:spcPts val="0"/>
                        </a:spcAft>
                      </a:pPr>
                      <a:r>
                        <a:rPr lang="en-US" sz="1600">
                          <a:effectLst/>
                          <a:latin typeface="Arial" charset="0"/>
                          <a:ea typeface="Arial" charset="0"/>
                          <a:cs typeface="Arial" charset="0"/>
                        </a:rPr>
                        <a:t>6</a:t>
                      </a:r>
                    </a:p>
                  </a:txBody>
                  <a:tcPr marL="65488" marR="65488" marT="0" marB="0"/>
                </a:tc>
                <a:tc>
                  <a:txBody>
                    <a:bodyPr/>
                    <a:lstStyle/>
                    <a:p>
                      <a:pPr marL="0" marR="0" algn="just">
                        <a:spcBef>
                          <a:spcPts val="0"/>
                        </a:spcBef>
                        <a:spcAft>
                          <a:spcPts val="0"/>
                        </a:spcAft>
                      </a:pPr>
                      <a:r>
                        <a:rPr lang="en-US" sz="1600">
                          <a:effectLst/>
                          <a:latin typeface="Arial" charset="0"/>
                          <a:ea typeface="Arial" charset="0"/>
                          <a:cs typeface="Arial" charset="0"/>
                        </a:rPr>
                        <a:t>Lợi nhuận</a:t>
                      </a:r>
                    </a:p>
                  </a:txBody>
                  <a:tcPr marL="65488" marR="65488" marT="0" marB="0"/>
                </a:tc>
                <a:tc>
                  <a:txBody>
                    <a:bodyPr/>
                    <a:lstStyle/>
                    <a:p>
                      <a:pPr marL="0" marR="0" algn="just">
                        <a:spcBef>
                          <a:spcPts val="0"/>
                        </a:spcBef>
                        <a:spcAft>
                          <a:spcPts val="0"/>
                        </a:spcAft>
                      </a:pPr>
                      <a:r>
                        <a:rPr lang="en-US" sz="1600">
                          <a:effectLst/>
                          <a:latin typeface="Arial" charset="0"/>
                          <a:ea typeface="Arial" charset="0"/>
                          <a:cs typeface="Arial" charset="0"/>
                        </a:rPr>
                        <a:t>Tăng 10% so với đối chứng</a:t>
                      </a:r>
                    </a:p>
                  </a:txBody>
                  <a:tcPr marL="65488" marR="65488" marT="0" marB="0"/>
                </a:tc>
                <a:tc>
                  <a:txBody>
                    <a:bodyPr/>
                    <a:lstStyle/>
                    <a:p>
                      <a:pPr marL="0" marR="0" algn="just">
                        <a:spcBef>
                          <a:spcPts val="0"/>
                        </a:spcBef>
                        <a:spcAft>
                          <a:spcPts val="0"/>
                        </a:spcAft>
                      </a:pPr>
                      <a:r>
                        <a:rPr lang="en-US" sz="1600">
                          <a:effectLst/>
                          <a:latin typeface="Arial" charset="0"/>
                          <a:ea typeface="Arial" charset="0"/>
                          <a:cs typeface="Arial" charset="0"/>
                        </a:rPr>
                        <a:t>IRR = 128%, thời gian hoàn vốn 0.84, lợi nhuận tăng so với đối chứng</a:t>
                      </a:r>
                    </a:p>
                  </a:txBody>
                  <a:tcPr marL="65488" marR="65488" marT="0" marB="0"/>
                </a:tc>
                <a:tc>
                  <a:txBody>
                    <a:bodyPr/>
                    <a:lstStyle/>
                    <a:p>
                      <a:pPr marL="0" marR="0" algn="just">
                        <a:spcBef>
                          <a:spcPts val="0"/>
                        </a:spcBef>
                        <a:spcAft>
                          <a:spcPts val="0"/>
                        </a:spcAft>
                      </a:pPr>
                      <a:r>
                        <a:rPr lang="en-US" sz="1600">
                          <a:effectLst/>
                          <a:latin typeface="Arial" charset="0"/>
                          <a:ea typeface="Arial" charset="0"/>
                          <a:cs typeface="Arial" charset="0"/>
                        </a:rPr>
                        <a:t>Đạt yêu cầu</a:t>
                      </a:r>
                    </a:p>
                  </a:txBody>
                  <a:tcPr marL="65488" marR="65488" marT="0" marB="0"/>
                </a:tc>
                <a:extLst>
                  <a:ext uri="{0D108BD9-81ED-4DB2-BD59-A6C34878D82A}">
                    <a16:rowId xmlns="" xmlns:a16="http://schemas.microsoft.com/office/drawing/2014/main" val="10007"/>
                  </a:ext>
                </a:extLst>
              </a:tr>
              <a:tr h="975625">
                <a:tc>
                  <a:txBody>
                    <a:bodyPr/>
                    <a:lstStyle/>
                    <a:p>
                      <a:pPr marL="0" marR="0" algn="just">
                        <a:spcBef>
                          <a:spcPts val="0"/>
                        </a:spcBef>
                        <a:spcAft>
                          <a:spcPts val="0"/>
                        </a:spcAft>
                      </a:pPr>
                      <a:r>
                        <a:rPr lang="en-US" sz="1600">
                          <a:effectLst/>
                          <a:latin typeface="Arial" charset="0"/>
                          <a:ea typeface="Arial" charset="0"/>
                          <a:cs typeface="Arial" charset="0"/>
                        </a:rPr>
                        <a:t>7</a:t>
                      </a:r>
                    </a:p>
                  </a:txBody>
                  <a:tcPr marL="65488" marR="65488" marT="0" marB="0"/>
                </a:tc>
                <a:tc>
                  <a:txBody>
                    <a:bodyPr/>
                    <a:lstStyle/>
                    <a:p>
                      <a:pPr marL="0" marR="0" algn="just">
                        <a:spcBef>
                          <a:spcPts val="0"/>
                        </a:spcBef>
                        <a:spcAft>
                          <a:spcPts val="0"/>
                        </a:spcAft>
                      </a:pPr>
                      <a:r>
                        <a:rPr lang="en-US" sz="1600">
                          <a:effectLst/>
                          <a:latin typeface="Arial" charset="0"/>
                          <a:ea typeface="Arial" charset="0"/>
                          <a:cs typeface="Arial" charset="0"/>
                        </a:rPr>
                        <a:t>Nước thải được xử lý </a:t>
                      </a:r>
                    </a:p>
                  </a:txBody>
                  <a:tcPr marL="65488" marR="65488" marT="0" marB="0"/>
                </a:tc>
                <a:tc>
                  <a:txBody>
                    <a:bodyPr/>
                    <a:lstStyle/>
                    <a:p>
                      <a:pPr marL="0" marR="0" algn="just">
                        <a:spcBef>
                          <a:spcPts val="0"/>
                        </a:spcBef>
                        <a:spcAft>
                          <a:spcPts val="0"/>
                        </a:spcAft>
                      </a:pPr>
                      <a:r>
                        <a:rPr lang="en-US" sz="1600">
                          <a:effectLst/>
                          <a:latin typeface="Arial" charset="0"/>
                          <a:ea typeface="Arial" charset="0"/>
                          <a:cs typeface="Arial" charset="0"/>
                        </a:rPr>
                        <a:t>100 % nước thải được xử lý</a:t>
                      </a:r>
                    </a:p>
                  </a:txBody>
                  <a:tcPr marL="65488" marR="65488" marT="0" marB="0"/>
                </a:tc>
                <a:tc>
                  <a:txBody>
                    <a:bodyPr/>
                    <a:lstStyle/>
                    <a:p>
                      <a:pPr marL="0" marR="0" algn="just">
                        <a:spcBef>
                          <a:spcPts val="0"/>
                        </a:spcBef>
                        <a:spcAft>
                          <a:spcPts val="0"/>
                        </a:spcAft>
                      </a:pPr>
                      <a:r>
                        <a:rPr lang="en-US" sz="1600">
                          <a:effectLst/>
                          <a:latin typeface="Arial" charset="0"/>
                          <a:ea typeface="Arial" charset="0"/>
                          <a:cs typeface="Arial" charset="0"/>
                        </a:rPr>
                        <a:t>100% nước thải được xử lý, không thải nước thải trực tiếp ra môi trường</a:t>
                      </a:r>
                    </a:p>
                  </a:txBody>
                  <a:tcPr marL="65488" marR="65488" marT="0" marB="0"/>
                </a:tc>
                <a:tc>
                  <a:txBody>
                    <a:bodyPr/>
                    <a:lstStyle/>
                    <a:p>
                      <a:pPr marL="0" marR="0" algn="just">
                        <a:spcBef>
                          <a:spcPts val="0"/>
                        </a:spcBef>
                        <a:spcAft>
                          <a:spcPts val="0"/>
                        </a:spcAft>
                      </a:pPr>
                      <a:r>
                        <a:rPr lang="en-US" sz="1600">
                          <a:effectLst/>
                          <a:latin typeface="Arial" charset="0"/>
                          <a:ea typeface="Arial" charset="0"/>
                          <a:cs typeface="Arial" charset="0"/>
                        </a:rPr>
                        <a:t>Đạt yêu cầu</a:t>
                      </a:r>
                    </a:p>
                  </a:txBody>
                  <a:tcPr marL="65488" marR="65488" marT="0" marB="0"/>
                </a:tc>
                <a:extLst>
                  <a:ext uri="{0D108BD9-81ED-4DB2-BD59-A6C34878D82A}">
                    <a16:rowId xmlns="" xmlns:a16="http://schemas.microsoft.com/office/drawing/2014/main" val="10008"/>
                  </a:ext>
                </a:extLst>
              </a:tr>
              <a:tr h="731719">
                <a:tc>
                  <a:txBody>
                    <a:bodyPr/>
                    <a:lstStyle/>
                    <a:p>
                      <a:pPr marL="0" marR="0" algn="just">
                        <a:spcBef>
                          <a:spcPts val="0"/>
                        </a:spcBef>
                        <a:spcAft>
                          <a:spcPts val="0"/>
                        </a:spcAft>
                      </a:pPr>
                      <a:r>
                        <a:rPr lang="en-US" sz="1600">
                          <a:effectLst/>
                          <a:latin typeface="Arial" charset="0"/>
                          <a:ea typeface="Arial" charset="0"/>
                          <a:cs typeface="Arial" charset="0"/>
                        </a:rPr>
                        <a:t>8</a:t>
                      </a:r>
                    </a:p>
                  </a:txBody>
                  <a:tcPr marL="65488" marR="65488" marT="0" marB="0"/>
                </a:tc>
                <a:tc>
                  <a:txBody>
                    <a:bodyPr/>
                    <a:lstStyle/>
                    <a:p>
                      <a:pPr marL="0" marR="0" algn="just">
                        <a:spcBef>
                          <a:spcPts val="0"/>
                        </a:spcBef>
                        <a:spcAft>
                          <a:spcPts val="0"/>
                        </a:spcAft>
                      </a:pPr>
                      <a:r>
                        <a:rPr lang="en-US" sz="1600" dirty="0" err="1">
                          <a:effectLst/>
                          <a:latin typeface="Arial" charset="0"/>
                          <a:ea typeface="Arial" charset="0"/>
                          <a:cs typeface="Arial" charset="0"/>
                        </a:rPr>
                        <a:t>Bùn</a:t>
                      </a:r>
                      <a:r>
                        <a:rPr lang="en-US" sz="1600" dirty="0">
                          <a:effectLst/>
                          <a:latin typeface="Arial" charset="0"/>
                          <a:ea typeface="Arial" charset="0"/>
                          <a:cs typeface="Arial" charset="0"/>
                        </a:rPr>
                        <a:t> </a:t>
                      </a:r>
                      <a:r>
                        <a:rPr lang="en-US" sz="1600" dirty="0" err="1">
                          <a:effectLst/>
                          <a:latin typeface="Arial" charset="0"/>
                          <a:ea typeface="Arial" charset="0"/>
                          <a:cs typeface="Arial" charset="0"/>
                        </a:rPr>
                        <a:t>thải</a:t>
                      </a:r>
                      <a:r>
                        <a:rPr lang="en-US" sz="1600" dirty="0">
                          <a:effectLst/>
                          <a:latin typeface="Arial" charset="0"/>
                          <a:ea typeface="Arial" charset="0"/>
                          <a:cs typeface="Arial" charset="0"/>
                        </a:rPr>
                        <a:t> </a:t>
                      </a:r>
                      <a:r>
                        <a:rPr lang="en-US" sz="1600" dirty="0" err="1">
                          <a:effectLst/>
                          <a:latin typeface="Arial" charset="0"/>
                          <a:ea typeface="Arial" charset="0"/>
                          <a:cs typeface="Arial" charset="0"/>
                        </a:rPr>
                        <a:t>được</a:t>
                      </a:r>
                      <a:r>
                        <a:rPr lang="en-US" sz="1600" dirty="0">
                          <a:effectLst/>
                          <a:latin typeface="Arial" charset="0"/>
                          <a:ea typeface="Arial" charset="0"/>
                          <a:cs typeface="Arial" charset="0"/>
                        </a:rPr>
                        <a:t> </a:t>
                      </a:r>
                      <a:r>
                        <a:rPr lang="en-US" sz="1600" dirty="0" err="1">
                          <a:effectLst/>
                          <a:latin typeface="Arial" charset="0"/>
                          <a:ea typeface="Arial" charset="0"/>
                          <a:cs typeface="Arial" charset="0"/>
                        </a:rPr>
                        <a:t>xử</a:t>
                      </a:r>
                      <a:r>
                        <a:rPr lang="en-US" sz="1600" dirty="0">
                          <a:effectLst/>
                          <a:latin typeface="Arial" charset="0"/>
                          <a:ea typeface="Arial" charset="0"/>
                          <a:cs typeface="Arial" charset="0"/>
                        </a:rPr>
                        <a:t> </a:t>
                      </a:r>
                      <a:r>
                        <a:rPr lang="en-US" sz="1600" dirty="0" err="1">
                          <a:effectLst/>
                          <a:latin typeface="Arial" charset="0"/>
                          <a:ea typeface="Arial" charset="0"/>
                          <a:cs typeface="Arial" charset="0"/>
                        </a:rPr>
                        <a:t>lý</a:t>
                      </a:r>
                      <a:r>
                        <a:rPr lang="en-US" sz="1600" dirty="0">
                          <a:effectLst/>
                          <a:latin typeface="Arial" charset="0"/>
                          <a:ea typeface="Arial" charset="0"/>
                          <a:cs typeface="Arial" charset="0"/>
                        </a:rPr>
                        <a:t> (</a:t>
                      </a:r>
                      <a:r>
                        <a:rPr lang="en-US" sz="1600" dirty="0" err="1">
                          <a:effectLst/>
                          <a:latin typeface="Arial" charset="0"/>
                          <a:ea typeface="Arial" charset="0"/>
                          <a:cs typeface="Arial" charset="0"/>
                        </a:rPr>
                        <a:t>không</a:t>
                      </a:r>
                      <a:r>
                        <a:rPr lang="en-US" sz="1600" dirty="0">
                          <a:effectLst/>
                          <a:latin typeface="Arial" charset="0"/>
                          <a:ea typeface="Arial" charset="0"/>
                          <a:cs typeface="Arial" charset="0"/>
                        </a:rPr>
                        <a:t> </a:t>
                      </a:r>
                      <a:r>
                        <a:rPr lang="en-US" sz="1600" dirty="0" err="1">
                          <a:effectLst/>
                          <a:latin typeface="Arial" charset="0"/>
                          <a:ea typeface="Arial" charset="0"/>
                          <a:cs typeface="Arial" charset="0"/>
                        </a:rPr>
                        <a:t>thải</a:t>
                      </a:r>
                      <a:r>
                        <a:rPr lang="en-US" sz="1600" dirty="0">
                          <a:effectLst/>
                          <a:latin typeface="Arial" charset="0"/>
                          <a:ea typeface="Arial" charset="0"/>
                          <a:cs typeface="Arial" charset="0"/>
                        </a:rPr>
                        <a:t> </a:t>
                      </a:r>
                      <a:r>
                        <a:rPr lang="en-US" sz="1600" dirty="0" err="1">
                          <a:effectLst/>
                          <a:latin typeface="Arial" charset="0"/>
                          <a:ea typeface="Arial" charset="0"/>
                          <a:cs typeface="Arial" charset="0"/>
                        </a:rPr>
                        <a:t>bùn</a:t>
                      </a:r>
                      <a:r>
                        <a:rPr lang="en-US" sz="1600" dirty="0">
                          <a:effectLst/>
                          <a:latin typeface="Arial" charset="0"/>
                          <a:ea typeface="Arial" charset="0"/>
                          <a:cs typeface="Arial" charset="0"/>
                        </a:rPr>
                        <a:t> </a:t>
                      </a:r>
                      <a:r>
                        <a:rPr lang="en-US" sz="1600" dirty="0" err="1">
                          <a:effectLst/>
                          <a:latin typeface="Arial" charset="0"/>
                          <a:ea typeface="Arial" charset="0"/>
                          <a:cs typeface="Arial" charset="0"/>
                        </a:rPr>
                        <a:t>từ</a:t>
                      </a:r>
                      <a:r>
                        <a:rPr lang="en-US" sz="1600" dirty="0">
                          <a:effectLst/>
                          <a:latin typeface="Arial" charset="0"/>
                          <a:ea typeface="Arial" charset="0"/>
                          <a:cs typeface="Arial" charset="0"/>
                        </a:rPr>
                        <a:t> </a:t>
                      </a:r>
                      <a:r>
                        <a:rPr lang="en-US" sz="1600" dirty="0" err="1">
                          <a:effectLst/>
                          <a:latin typeface="Arial" charset="0"/>
                          <a:ea typeface="Arial" charset="0"/>
                          <a:cs typeface="Arial" charset="0"/>
                        </a:rPr>
                        <a:t>ao</a:t>
                      </a:r>
                      <a:r>
                        <a:rPr lang="en-US" sz="1600" dirty="0">
                          <a:effectLst/>
                          <a:latin typeface="Arial" charset="0"/>
                          <a:ea typeface="Arial" charset="0"/>
                          <a:cs typeface="Arial" charset="0"/>
                        </a:rPr>
                        <a:t> </a:t>
                      </a:r>
                      <a:r>
                        <a:rPr lang="en-US" sz="1600" dirty="0" err="1">
                          <a:effectLst/>
                          <a:latin typeface="Arial" charset="0"/>
                          <a:ea typeface="Arial" charset="0"/>
                          <a:cs typeface="Arial" charset="0"/>
                        </a:rPr>
                        <a:t>nuôi</a:t>
                      </a:r>
                      <a:r>
                        <a:rPr lang="en-US" sz="1600" dirty="0">
                          <a:effectLst/>
                          <a:latin typeface="Arial" charset="0"/>
                          <a:ea typeface="Arial" charset="0"/>
                          <a:cs typeface="Arial" charset="0"/>
                        </a:rPr>
                        <a:t> </a:t>
                      </a:r>
                      <a:r>
                        <a:rPr lang="en-US" sz="1600" dirty="0" err="1">
                          <a:effectLst/>
                          <a:latin typeface="Arial" charset="0"/>
                          <a:ea typeface="Arial" charset="0"/>
                          <a:cs typeface="Arial" charset="0"/>
                        </a:rPr>
                        <a:t>trực</a:t>
                      </a:r>
                      <a:r>
                        <a:rPr lang="en-US" sz="1600" dirty="0">
                          <a:effectLst/>
                          <a:latin typeface="Arial" charset="0"/>
                          <a:ea typeface="Arial" charset="0"/>
                          <a:cs typeface="Arial" charset="0"/>
                        </a:rPr>
                        <a:t> </a:t>
                      </a:r>
                      <a:r>
                        <a:rPr lang="en-US" sz="1600" dirty="0" err="1">
                          <a:effectLst/>
                          <a:latin typeface="Arial" charset="0"/>
                          <a:ea typeface="Arial" charset="0"/>
                          <a:cs typeface="Arial" charset="0"/>
                        </a:rPr>
                        <a:t>tiếp</a:t>
                      </a:r>
                      <a:r>
                        <a:rPr lang="en-US" sz="1600" dirty="0">
                          <a:effectLst/>
                          <a:latin typeface="Arial" charset="0"/>
                          <a:ea typeface="Arial" charset="0"/>
                          <a:cs typeface="Arial" charset="0"/>
                        </a:rPr>
                        <a:t> </a:t>
                      </a:r>
                      <a:r>
                        <a:rPr lang="en-US" sz="1600" dirty="0" err="1">
                          <a:effectLst/>
                          <a:latin typeface="Arial" charset="0"/>
                          <a:ea typeface="Arial" charset="0"/>
                          <a:cs typeface="Arial" charset="0"/>
                        </a:rPr>
                        <a:t>ra</a:t>
                      </a:r>
                      <a:r>
                        <a:rPr lang="en-US" sz="1600" dirty="0">
                          <a:effectLst/>
                          <a:latin typeface="Arial" charset="0"/>
                          <a:ea typeface="Arial" charset="0"/>
                          <a:cs typeface="Arial" charset="0"/>
                        </a:rPr>
                        <a:t> </a:t>
                      </a:r>
                      <a:r>
                        <a:rPr lang="en-US" sz="1600" dirty="0" err="1">
                          <a:effectLst/>
                          <a:latin typeface="Arial" charset="0"/>
                          <a:ea typeface="Arial" charset="0"/>
                          <a:cs typeface="Arial" charset="0"/>
                        </a:rPr>
                        <a:t>môi</a:t>
                      </a:r>
                      <a:r>
                        <a:rPr lang="en-US" sz="1600" dirty="0">
                          <a:effectLst/>
                          <a:latin typeface="Arial" charset="0"/>
                          <a:ea typeface="Arial" charset="0"/>
                          <a:cs typeface="Arial" charset="0"/>
                        </a:rPr>
                        <a:t> </a:t>
                      </a:r>
                      <a:r>
                        <a:rPr lang="en-US" sz="1600" dirty="0" err="1">
                          <a:effectLst/>
                          <a:latin typeface="Arial" charset="0"/>
                          <a:ea typeface="Arial" charset="0"/>
                          <a:cs typeface="Arial" charset="0"/>
                        </a:rPr>
                        <a:t>trường</a:t>
                      </a:r>
                      <a:r>
                        <a:rPr lang="en-US" sz="1600" dirty="0">
                          <a:effectLst/>
                          <a:latin typeface="Arial" charset="0"/>
                          <a:ea typeface="Arial" charset="0"/>
                          <a:cs typeface="Arial" charset="0"/>
                        </a:rPr>
                        <a:t>)</a:t>
                      </a:r>
                    </a:p>
                  </a:txBody>
                  <a:tcPr marL="65488" marR="65488" marT="0" marB="0"/>
                </a:tc>
                <a:tc>
                  <a:txBody>
                    <a:bodyPr/>
                    <a:lstStyle/>
                    <a:p>
                      <a:pPr marL="0" marR="0" algn="just">
                        <a:spcBef>
                          <a:spcPts val="0"/>
                        </a:spcBef>
                        <a:spcAft>
                          <a:spcPts val="0"/>
                        </a:spcAft>
                      </a:pPr>
                      <a:r>
                        <a:rPr lang="en-US" sz="1600">
                          <a:effectLst/>
                          <a:latin typeface="Arial" charset="0"/>
                          <a:ea typeface="Arial" charset="0"/>
                          <a:cs typeface="Arial" charset="0"/>
                        </a:rPr>
                        <a:t>Giảm 30% lượng bùn thải </a:t>
                      </a:r>
                    </a:p>
                  </a:txBody>
                  <a:tcPr marL="65488" marR="65488" marT="0" marB="0"/>
                </a:tc>
                <a:tc>
                  <a:txBody>
                    <a:bodyPr/>
                    <a:lstStyle/>
                    <a:p>
                      <a:pPr marL="0" marR="0" algn="just">
                        <a:spcBef>
                          <a:spcPts val="0"/>
                        </a:spcBef>
                        <a:spcAft>
                          <a:spcPts val="0"/>
                        </a:spcAft>
                      </a:pPr>
                      <a:r>
                        <a:rPr lang="en-US" sz="1600">
                          <a:effectLst/>
                          <a:latin typeface="Arial" charset="0"/>
                          <a:ea typeface="Arial" charset="0"/>
                          <a:cs typeface="Arial" charset="0"/>
                        </a:rPr>
                        <a:t>Giảm 31,71% lượng bùn thải</a:t>
                      </a:r>
                    </a:p>
                  </a:txBody>
                  <a:tcPr marL="65488" marR="65488" marT="0" marB="0"/>
                </a:tc>
                <a:tc>
                  <a:txBody>
                    <a:bodyPr/>
                    <a:lstStyle/>
                    <a:p>
                      <a:pPr marL="0" marR="0" algn="just">
                        <a:spcBef>
                          <a:spcPts val="0"/>
                        </a:spcBef>
                        <a:spcAft>
                          <a:spcPts val="0"/>
                        </a:spcAft>
                      </a:pPr>
                      <a:r>
                        <a:rPr lang="en-US" sz="1600" dirty="0" err="1">
                          <a:effectLst/>
                          <a:latin typeface="Arial" charset="0"/>
                          <a:ea typeface="Arial" charset="0"/>
                          <a:cs typeface="Arial" charset="0"/>
                        </a:rPr>
                        <a:t>Đạt</a:t>
                      </a:r>
                      <a:r>
                        <a:rPr lang="en-US" sz="1600" dirty="0">
                          <a:effectLst/>
                          <a:latin typeface="Arial" charset="0"/>
                          <a:ea typeface="Arial" charset="0"/>
                          <a:cs typeface="Arial" charset="0"/>
                        </a:rPr>
                        <a:t> </a:t>
                      </a:r>
                      <a:r>
                        <a:rPr lang="en-US" sz="1600" dirty="0" err="1">
                          <a:effectLst/>
                          <a:latin typeface="Arial" charset="0"/>
                          <a:ea typeface="Arial" charset="0"/>
                          <a:cs typeface="Arial" charset="0"/>
                        </a:rPr>
                        <a:t>yêu</a:t>
                      </a:r>
                      <a:r>
                        <a:rPr lang="en-US" sz="1600" dirty="0">
                          <a:effectLst/>
                          <a:latin typeface="Arial" charset="0"/>
                          <a:ea typeface="Arial" charset="0"/>
                          <a:cs typeface="Arial" charset="0"/>
                        </a:rPr>
                        <a:t> </a:t>
                      </a:r>
                      <a:r>
                        <a:rPr lang="en-US" sz="1600" dirty="0" err="1">
                          <a:effectLst/>
                          <a:latin typeface="Arial" charset="0"/>
                          <a:ea typeface="Arial" charset="0"/>
                          <a:cs typeface="Arial" charset="0"/>
                        </a:rPr>
                        <a:t>cầu</a:t>
                      </a:r>
                      <a:endParaRPr lang="en-US" sz="1600" dirty="0">
                        <a:effectLst/>
                        <a:latin typeface="Arial" charset="0"/>
                        <a:ea typeface="Arial" charset="0"/>
                        <a:cs typeface="Arial" charset="0"/>
                      </a:endParaRPr>
                    </a:p>
                  </a:txBody>
                  <a:tcPr marL="65488" marR="65488" marT="0" marB="0"/>
                </a:tc>
                <a:extLst>
                  <a:ext uri="{0D108BD9-81ED-4DB2-BD59-A6C34878D82A}">
                    <a16:rowId xmlns=""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5D3FEEAC-6021-184A-936A-D26E75467C87}" type="slidenum">
              <a:rPr lang="en-US" smtClean="0"/>
              <a:t>68</a:t>
            </a:fld>
            <a:endParaRPr lang="en-US"/>
          </a:p>
        </p:txBody>
      </p:sp>
    </p:spTree>
    <p:extLst>
      <p:ext uri="{BB962C8B-B14F-4D97-AF65-F5344CB8AC3E}">
        <p14:creationId xmlns:p14="http://schemas.microsoft.com/office/powerpoint/2010/main" val="167754115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910918" cy="536028"/>
          </a:xfrm>
        </p:spPr>
        <p:txBody>
          <a:bodyPr>
            <a:normAutofit/>
          </a:bodyPr>
          <a:lstStyle/>
          <a:p>
            <a:pPr algn="ctr"/>
            <a:r>
              <a:rPr lang="en-US" sz="2400" dirty="0" err="1" smtClean="0">
                <a:latin typeface="Arial" charset="0"/>
                <a:ea typeface="Arial" charset="0"/>
                <a:cs typeface="Arial" charset="0"/>
              </a:rPr>
              <a:t>Kết</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luận</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Sản</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phẩm</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dạng</a:t>
            </a:r>
            <a:r>
              <a:rPr lang="en-US" sz="2400" dirty="0" smtClean="0">
                <a:latin typeface="Arial" charset="0"/>
                <a:ea typeface="Arial" charset="0"/>
                <a:cs typeface="Arial" charset="0"/>
              </a:rPr>
              <a:t> I - </a:t>
            </a:r>
            <a:r>
              <a:rPr lang="en-US" sz="2400" dirty="0" err="1" smtClean="0">
                <a:latin typeface="Arial" charset="0"/>
                <a:ea typeface="Arial" charset="0"/>
                <a:cs typeface="Arial" charset="0"/>
              </a:rPr>
              <a:t>Công</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nghệ</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tôm</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rô</a:t>
            </a:r>
            <a:r>
              <a:rPr lang="en-US" sz="2400" dirty="0" smtClean="0">
                <a:latin typeface="Arial" charset="0"/>
                <a:ea typeface="Arial" charset="0"/>
                <a:cs typeface="Arial" charset="0"/>
              </a:rPr>
              <a:t> phi</a:t>
            </a:r>
            <a:endParaRPr lang="en-US" sz="2400" dirty="0">
              <a:latin typeface="Arial" charset="0"/>
              <a:ea typeface="Arial" charset="0"/>
              <a:cs typeface="Arial"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08535167"/>
              </p:ext>
            </p:extLst>
          </p:nvPr>
        </p:nvGraphicFramePr>
        <p:xfrm>
          <a:off x="0" y="536029"/>
          <a:ext cx="9144000" cy="6820948"/>
        </p:xfrm>
        <a:graphic>
          <a:graphicData uri="http://schemas.openxmlformats.org/drawingml/2006/table">
            <a:tbl>
              <a:tblPr firstRow="1" firstCol="1" bandRow="1">
                <a:tableStyleId>{5C22544A-7EE6-4342-B048-85BDC9FD1C3A}</a:tableStyleId>
              </a:tblPr>
              <a:tblGrid>
                <a:gridCol w="553163">
                  <a:extLst>
                    <a:ext uri="{9D8B030D-6E8A-4147-A177-3AD203B41FA5}">
                      <a16:colId xmlns="" xmlns:a16="http://schemas.microsoft.com/office/drawing/2014/main" val="20000"/>
                    </a:ext>
                  </a:extLst>
                </a:gridCol>
                <a:gridCol w="2090169">
                  <a:extLst>
                    <a:ext uri="{9D8B030D-6E8A-4147-A177-3AD203B41FA5}">
                      <a16:colId xmlns="" xmlns:a16="http://schemas.microsoft.com/office/drawing/2014/main" val="20001"/>
                    </a:ext>
                  </a:extLst>
                </a:gridCol>
                <a:gridCol w="2144501">
                  <a:extLst>
                    <a:ext uri="{9D8B030D-6E8A-4147-A177-3AD203B41FA5}">
                      <a16:colId xmlns="" xmlns:a16="http://schemas.microsoft.com/office/drawing/2014/main" val="20002"/>
                    </a:ext>
                  </a:extLst>
                </a:gridCol>
                <a:gridCol w="2612713">
                  <a:extLst>
                    <a:ext uri="{9D8B030D-6E8A-4147-A177-3AD203B41FA5}">
                      <a16:colId xmlns="" xmlns:a16="http://schemas.microsoft.com/office/drawing/2014/main" val="20003"/>
                    </a:ext>
                  </a:extLst>
                </a:gridCol>
                <a:gridCol w="1743454">
                  <a:extLst>
                    <a:ext uri="{9D8B030D-6E8A-4147-A177-3AD203B41FA5}">
                      <a16:colId xmlns="" xmlns:a16="http://schemas.microsoft.com/office/drawing/2014/main" val="20004"/>
                    </a:ext>
                  </a:extLst>
                </a:gridCol>
              </a:tblGrid>
              <a:tr h="190521">
                <a:tc>
                  <a:txBody>
                    <a:bodyPr/>
                    <a:lstStyle/>
                    <a:p>
                      <a:pPr marL="0" marR="0" algn="just">
                        <a:lnSpc>
                          <a:spcPct val="150000"/>
                        </a:lnSpc>
                        <a:spcBef>
                          <a:spcPts val="0"/>
                        </a:spcBef>
                        <a:spcAft>
                          <a:spcPts val="0"/>
                        </a:spcAft>
                      </a:pPr>
                      <a:r>
                        <a:rPr lang="vi-VN" sz="1400">
                          <a:effectLst/>
                          <a:latin typeface="Arial" charset="0"/>
                          <a:ea typeface="Arial" charset="0"/>
                          <a:cs typeface="Arial" charset="0"/>
                        </a:rPr>
                        <a:t> </a:t>
                      </a:r>
                      <a:endParaRPr lang="en-US" sz="1400">
                        <a:effectLst/>
                        <a:latin typeface="Arial" charset="0"/>
                        <a:ea typeface="Arial" charset="0"/>
                        <a:cs typeface="Arial" charset="0"/>
                      </a:endParaRPr>
                    </a:p>
                  </a:txBody>
                  <a:tcPr marL="19753" marR="19753" marT="0" marB="0"/>
                </a:tc>
                <a:tc>
                  <a:txBody>
                    <a:bodyPr/>
                    <a:lstStyle/>
                    <a:p>
                      <a:pPr marL="0" marR="0" algn="just">
                        <a:lnSpc>
                          <a:spcPct val="150000"/>
                        </a:lnSpc>
                        <a:spcBef>
                          <a:spcPts val="0"/>
                        </a:spcBef>
                        <a:spcAft>
                          <a:spcPts val="0"/>
                        </a:spcAft>
                      </a:pPr>
                      <a:r>
                        <a:rPr lang="en-US" sz="1400">
                          <a:effectLst/>
                          <a:latin typeface="Arial" charset="0"/>
                          <a:ea typeface="Arial" charset="0"/>
                          <a:cs typeface="Arial" charset="0"/>
                        </a:rPr>
                        <a:t>Tên sản phẩm</a:t>
                      </a:r>
                    </a:p>
                  </a:txBody>
                  <a:tcPr marL="19753" marR="19753" marT="0" marB="0"/>
                </a:tc>
                <a:tc>
                  <a:txBody>
                    <a:bodyPr/>
                    <a:lstStyle/>
                    <a:p>
                      <a:pPr marL="0" marR="0" algn="just">
                        <a:lnSpc>
                          <a:spcPct val="150000"/>
                        </a:lnSpc>
                        <a:spcBef>
                          <a:spcPts val="0"/>
                        </a:spcBef>
                        <a:spcAft>
                          <a:spcPts val="0"/>
                        </a:spcAft>
                      </a:pPr>
                      <a:r>
                        <a:rPr lang="en-US" sz="1400" dirty="0" err="1">
                          <a:effectLst/>
                          <a:latin typeface="Arial" charset="0"/>
                          <a:ea typeface="Arial" charset="0"/>
                          <a:cs typeface="Arial" charset="0"/>
                        </a:rPr>
                        <a:t>Yêu</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cầu</a:t>
                      </a:r>
                      <a:endParaRPr lang="en-US" sz="1400" dirty="0">
                        <a:effectLst/>
                        <a:latin typeface="Arial" charset="0"/>
                        <a:ea typeface="Arial" charset="0"/>
                        <a:cs typeface="Arial" charset="0"/>
                      </a:endParaRPr>
                    </a:p>
                  </a:txBody>
                  <a:tcPr marL="19753" marR="19753" marT="0" marB="0"/>
                </a:tc>
                <a:tc>
                  <a:txBody>
                    <a:bodyPr/>
                    <a:lstStyle/>
                    <a:p>
                      <a:pPr marL="0" marR="0" algn="just">
                        <a:lnSpc>
                          <a:spcPct val="150000"/>
                        </a:lnSpc>
                        <a:spcBef>
                          <a:spcPts val="0"/>
                        </a:spcBef>
                        <a:spcAft>
                          <a:spcPts val="0"/>
                        </a:spcAft>
                      </a:pPr>
                      <a:r>
                        <a:rPr lang="en-US" sz="1400">
                          <a:effectLst/>
                          <a:latin typeface="Arial" charset="0"/>
                          <a:ea typeface="Arial" charset="0"/>
                          <a:cs typeface="Arial" charset="0"/>
                        </a:rPr>
                        <a:t>Sản phẩm của đề tài</a:t>
                      </a:r>
                    </a:p>
                  </a:txBody>
                  <a:tcPr marL="19753" marR="19753" marT="0" marB="0"/>
                </a:tc>
                <a:tc>
                  <a:txBody>
                    <a:bodyPr/>
                    <a:lstStyle/>
                    <a:p>
                      <a:pPr marL="0" marR="0" algn="just">
                        <a:lnSpc>
                          <a:spcPct val="150000"/>
                        </a:lnSpc>
                        <a:spcBef>
                          <a:spcPts val="0"/>
                        </a:spcBef>
                        <a:spcAft>
                          <a:spcPts val="0"/>
                        </a:spcAft>
                      </a:pPr>
                      <a:r>
                        <a:rPr lang="en-US" sz="1400">
                          <a:effectLst/>
                          <a:latin typeface="Arial" charset="0"/>
                          <a:ea typeface="Arial" charset="0"/>
                          <a:cs typeface="Arial" charset="0"/>
                        </a:rPr>
                        <a:t>Nhận xét</a:t>
                      </a:r>
                    </a:p>
                  </a:txBody>
                  <a:tcPr marL="19753" marR="19753" marT="0" marB="0"/>
                </a:tc>
                <a:extLst>
                  <a:ext uri="{0D108BD9-81ED-4DB2-BD59-A6C34878D82A}">
                    <a16:rowId xmlns="" xmlns:a16="http://schemas.microsoft.com/office/drawing/2014/main" val="10000"/>
                  </a:ext>
                </a:extLst>
              </a:tr>
              <a:tr h="190521">
                <a:tc>
                  <a:txBody>
                    <a:bodyPr/>
                    <a:lstStyle/>
                    <a:p>
                      <a:pPr marL="0" marR="0" algn="just">
                        <a:lnSpc>
                          <a:spcPct val="150000"/>
                        </a:lnSpc>
                        <a:spcBef>
                          <a:spcPts val="0"/>
                        </a:spcBef>
                        <a:spcAft>
                          <a:spcPts val="0"/>
                        </a:spcAft>
                      </a:pPr>
                      <a:r>
                        <a:rPr lang="en-US" sz="1400">
                          <a:effectLst/>
                          <a:latin typeface="Arial" charset="0"/>
                          <a:ea typeface="Arial" charset="0"/>
                          <a:cs typeface="Arial" charset="0"/>
                        </a:rPr>
                        <a:t>A</a:t>
                      </a:r>
                    </a:p>
                  </a:txBody>
                  <a:tcPr marL="19753" marR="19753" marT="0" marB="0"/>
                </a:tc>
                <a:tc gridSpan="4">
                  <a:txBody>
                    <a:bodyPr/>
                    <a:lstStyle/>
                    <a:p>
                      <a:pPr marL="0" marR="0" algn="just">
                        <a:lnSpc>
                          <a:spcPct val="150000"/>
                        </a:lnSpc>
                        <a:spcBef>
                          <a:spcPts val="0"/>
                        </a:spcBef>
                        <a:spcAft>
                          <a:spcPts val="0"/>
                        </a:spcAft>
                      </a:pPr>
                      <a:r>
                        <a:rPr lang="en-US" sz="1400" dirty="0" err="1">
                          <a:effectLst/>
                          <a:latin typeface="Arial" charset="0"/>
                          <a:ea typeface="Arial" charset="0"/>
                          <a:cs typeface="Arial" charset="0"/>
                        </a:rPr>
                        <a:t>Sản</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phẩm</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dạng</a:t>
                      </a:r>
                      <a:r>
                        <a:rPr lang="en-US" sz="1400" dirty="0">
                          <a:effectLst/>
                          <a:latin typeface="Arial" charset="0"/>
                          <a:ea typeface="Arial" charset="0"/>
                          <a:cs typeface="Arial" charset="0"/>
                        </a:rPr>
                        <a:t> 1</a:t>
                      </a:r>
                    </a:p>
                  </a:txBody>
                  <a:tcPr marL="19753" marR="19753"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584264">
                <a:tc>
                  <a:txBody>
                    <a:bodyPr/>
                    <a:lstStyle/>
                    <a:p>
                      <a:pPr marL="0" marR="0" algn="ctr">
                        <a:lnSpc>
                          <a:spcPct val="115000"/>
                        </a:lnSpc>
                        <a:spcBef>
                          <a:spcPts val="0"/>
                        </a:spcBef>
                        <a:spcAft>
                          <a:spcPts val="0"/>
                        </a:spcAft>
                      </a:pPr>
                      <a:r>
                        <a:rPr lang="en-US" sz="1400">
                          <a:effectLst/>
                          <a:latin typeface="Arial" charset="0"/>
                          <a:ea typeface="Arial" charset="0"/>
                          <a:cs typeface="Arial" charset="0"/>
                        </a:rPr>
                        <a:t>1</a:t>
                      </a:r>
                    </a:p>
                  </a:txBody>
                  <a:tcPr marL="19753" marR="19753" marT="0" marB="0" anchor="ctr"/>
                </a:tc>
                <a:tc>
                  <a:txBody>
                    <a:bodyPr/>
                    <a:lstStyle/>
                    <a:p>
                      <a:pPr marL="0" marR="0" algn="ctr">
                        <a:lnSpc>
                          <a:spcPct val="115000"/>
                        </a:lnSpc>
                        <a:spcBef>
                          <a:spcPts val="0"/>
                        </a:spcBef>
                        <a:spcAft>
                          <a:spcPts val="0"/>
                        </a:spcAft>
                      </a:pPr>
                      <a:r>
                        <a:rPr lang="en-US" sz="1400" dirty="0" err="1">
                          <a:effectLst/>
                          <a:latin typeface="Arial" charset="0"/>
                          <a:ea typeface="Arial" charset="0"/>
                          <a:cs typeface="Arial" charset="0"/>
                        </a:rPr>
                        <a:t>Sản</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lượng</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tôm</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thẻ</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chân</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trắng</a:t>
                      </a:r>
                      <a:endParaRPr lang="en-US" sz="1400" dirty="0">
                        <a:effectLst/>
                        <a:latin typeface="Arial" charset="0"/>
                        <a:ea typeface="Arial" charset="0"/>
                        <a:cs typeface="Arial" charset="0"/>
                      </a:endParaRPr>
                    </a:p>
                  </a:txBody>
                  <a:tcPr marL="19753" marR="19753" marT="0" marB="0" anchor="ctr"/>
                </a:tc>
                <a:tc>
                  <a:txBody>
                    <a:bodyPr/>
                    <a:lstStyle/>
                    <a:p>
                      <a:pPr marL="0" marR="0" algn="ctr">
                        <a:lnSpc>
                          <a:spcPct val="115000"/>
                        </a:lnSpc>
                        <a:spcBef>
                          <a:spcPts val="0"/>
                        </a:spcBef>
                        <a:spcAft>
                          <a:spcPts val="0"/>
                        </a:spcAft>
                      </a:pPr>
                      <a:r>
                        <a:rPr lang="en-US" sz="1400">
                          <a:effectLst/>
                          <a:latin typeface="Arial" charset="0"/>
                          <a:ea typeface="Arial" charset="0"/>
                          <a:cs typeface="Arial" charset="0"/>
                        </a:rPr>
                        <a:t>5 tấn/4000 m</a:t>
                      </a:r>
                      <a:r>
                        <a:rPr lang="en-US" sz="1400" baseline="30000">
                          <a:effectLst/>
                          <a:latin typeface="Arial" charset="0"/>
                          <a:ea typeface="Arial" charset="0"/>
                          <a:cs typeface="Arial" charset="0"/>
                        </a:rPr>
                        <a:t>2</a:t>
                      </a:r>
                      <a:endParaRPr lang="en-US" sz="1400">
                        <a:effectLst/>
                        <a:latin typeface="Arial" charset="0"/>
                        <a:ea typeface="Arial" charset="0"/>
                        <a:cs typeface="Arial" charset="0"/>
                      </a:endParaRPr>
                    </a:p>
                  </a:txBody>
                  <a:tcPr marL="19753" marR="19753" marT="0" marB="0" anchor="ctr"/>
                </a:tc>
                <a:tc>
                  <a:txBody>
                    <a:bodyPr/>
                    <a:lstStyle/>
                    <a:p>
                      <a:pPr marL="0" marR="0" algn="ctr">
                        <a:lnSpc>
                          <a:spcPct val="115000"/>
                        </a:lnSpc>
                        <a:spcBef>
                          <a:spcPts val="0"/>
                        </a:spcBef>
                        <a:spcAft>
                          <a:spcPts val="0"/>
                        </a:spcAft>
                      </a:pPr>
                      <a:r>
                        <a:rPr lang="en-US" sz="1400">
                          <a:effectLst/>
                          <a:latin typeface="Arial" charset="0"/>
                          <a:ea typeface="Arial" charset="0"/>
                          <a:cs typeface="Arial" charset="0"/>
                        </a:rPr>
                        <a:t>Tổng sản lượng đạt 6,897 tấn (Ao 1 đạt 3,535 tấn, ao 2 đạt 3,362 tấn)</a:t>
                      </a:r>
                    </a:p>
                  </a:txBody>
                  <a:tcPr marL="19753" marR="19753" marT="0" marB="0" anchor="ctr"/>
                </a:tc>
                <a:tc>
                  <a:txBody>
                    <a:bodyPr/>
                    <a:lstStyle/>
                    <a:p>
                      <a:pPr marL="0" marR="0" algn="ctr">
                        <a:lnSpc>
                          <a:spcPct val="115000"/>
                        </a:lnSpc>
                        <a:spcBef>
                          <a:spcPts val="0"/>
                        </a:spcBef>
                        <a:spcAft>
                          <a:spcPts val="0"/>
                        </a:spcAft>
                      </a:pPr>
                      <a:r>
                        <a:rPr lang="en-US" sz="1400">
                          <a:effectLst/>
                          <a:latin typeface="Arial" charset="0"/>
                          <a:ea typeface="Arial" charset="0"/>
                          <a:cs typeface="Arial" charset="0"/>
                        </a:rPr>
                        <a:t>Vượt yêu cầu</a:t>
                      </a:r>
                    </a:p>
                  </a:txBody>
                  <a:tcPr marL="19753" marR="19753" marT="0" marB="0" anchor="ctr"/>
                </a:tc>
                <a:extLst>
                  <a:ext uri="{0D108BD9-81ED-4DB2-BD59-A6C34878D82A}">
                    <a16:rowId xmlns="" xmlns:a16="http://schemas.microsoft.com/office/drawing/2014/main" val="10002"/>
                  </a:ext>
                </a:extLst>
              </a:tr>
              <a:tr h="292132">
                <a:tc>
                  <a:txBody>
                    <a:bodyPr/>
                    <a:lstStyle/>
                    <a:p>
                      <a:pPr marL="0" marR="0" algn="ctr">
                        <a:lnSpc>
                          <a:spcPct val="115000"/>
                        </a:lnSpc>
                        <a:spcBef>
                          <a:spcPts val="0"/>
                        </a:spcBef>
                        <a:spcAft>
                          <a:spcPts val="0"/>
                        </a:spcAft>
                      </a:pPr>
                      <a:r>
                        <a:rPr lang="en-US" sz="1400">
                          <a:effectLst/>
                          <a:latin typeface="Arial" charset="0"/>
                          <a:ea typeface="Arial" charset="0"/>
                          <a:cs typeface="Arial" charset="0"/>
                        </a:rPr>
                        <a:t>2</a:t>
                      </a:r>
                    </a:p>
                  </a:txBody>
                  <a:tcPr marL="19753" marR="19753" marT="0" marB="0" anchor="ctr"/>
                </a:tc>
                <a:tc>
                  <a:txBody>
                    <a:bodyPr/>
                    <a:lstStyle/>
                    <a:p>
                      <a:pPr marL="0" marR="0" algn="ctr">
                        <a:lnSpc>
                          <a:spcPct val="115000"/>
                        </a:lnSpc>
                        <a:spcBef>
                          <a:spcPts val="0"/>
                        </a:spcBef>
                        <a:spcAft>
                          <a:spcPts val="0"/>
                        </a:spcAft>
                      </a:pPr>
                      <a:r>
                        <a:rPr lang="en-US" sz="1400">
                          <a:effectLst/>
                          <a:latin typeface="Arial" charset="0"/>
                          <a:ea typeface="Arial" charset="0"/>
                          <a:cs typeface="Arial" charset="0"/>
                        </a:rPr>
                        <a:t>Sản lượng cá rô phi</a:t>
                      </a:r>
                    </a:p>
                  </a:txBody>
                  <a:tcPr marL="19753" marR="19753" marT="0" marB="0" anchor="ctr"/>
                </a:tc>
                <a:tc>
                  <a:txBody>
                    <a:bodyPr/>
                    <a:lstStyle/>
                    <a:p>
                      <a:pPr marL="0" marR="0" algn="ctr">
                        <a:lnSpc>
                          <a:spcPct val="115000"/>
                        </a:lnSpc>
                        <a:spcBef>
                          <a:spcPts val="0"/>
                        </a:spcBef>
                        <a:spcAft>
                          <a:spcPts val="0"/>
                        </a:spcAft>
                      </a:pPr>
                      <a:r>
                        <a:rPr lang="en-US" sz="1400">
                          <a:effectLst/>
                          <a:latin typeface="Arial" charset="0"/>
                          <a:ea typeface="Arial" charset="0"/>
                          <a:cs typeface="Arial" charset="0"/>
                        </a:rPr>
                        <a:t>0,4 tấn</a:t>
                      </a:r>
                    </a:p>
                  </a:txBody>
                  <a:tcPr marL="19753" marR="19753" marT="0" marB="0" anchor="ctr"/>
                </a:tc>
                <a:tc>
                  <a:txBody>
                    <a:bodyPr/>
                    <a:lstStyle/>
                    <a:p>
                      <a:pPr marL="0" marR="0" algn="ctr">
                        <a:lnSpc>
                          <a:spcPct val="115000"/>
                        </a:lnSpc>
                        <a:spcBef>
                          <a:spcPts val="0"/>
                        </a:spcBef>
                        <a:spcAft>
                          <a:spcPts val="0"/>
                        </a:spcAft>
                      </a:pPr>
                      <a:r>
                        <a:rPr lang="en-US" sz="1400">
                          <a:effectLst/>
                          <a:latin typeface="Arial" charset="0"/>
                          <a:ea typeface="Arial" charset="0"/>
                          <a:cs typeface="Arial" charset="0"/>
                        </a:rPr>
                        <a:t>1,45 tấn</a:t>
                      </a:r>
                    </a:p>
                  </a:txBody>
                  <a:tcPr marL="19753" marR="19753" marT="0" marB="0" anchor="ctr"/>
                </a:tc>
                <a:tc>
                  <a:txBody>
                    <a:bodyPr/>
                    <a:lstStyle/>
                    <a:p>
                      <a:pPr marL="0" marR="0" algn="ctr">
                        <a:lnSpc>
                          <a:spcPct val="115000"/>
                        </a:lnSpc>
                        <a:spcBef>
                          <a:spcPts val="0"/>
                        </a:spcBef>
                        <a:spcAft>
                          <a:spcPts val="0"/>
                        </a:spcAft>
                      </a:pPr>
                      <a:r>
                        <a:rPr lang="en-US" sz="1400">
                          <a:effectLst/>
                          <a:latin typeface="Arial" charset="0"/>
                          <a:ea typeface="Arial" charset="0"/>
                          <a:cs typeface="Arial" charset="0"/>
                        </a:rPr>
                        <a:t>Vượt yêu cầu</a:t>
                      </a:r>
                    </a:p>
                  </a:txBody>
                  <a:tcPr marL="19753" marR="19753" marT="0" marB="0" anchor="ctr"/>
                </a:tc>
                <a:extLst>
                  <a:ext uri="{0D108BD9-81ED-4DB2-BD59-A6C34878D82A}">
                    <a16:rowId xmlns="" xmlns:a16="http://schemas.microsoft.com/office/drawing/2014/main" val="10003"/>
                  </a:ext>
                </a:extLst>
              </a:tr>
              <a:tr h="292132">
                <a:tc>
                  <a:txBody>
                    <a:bodyPr/>
                    <a:lstStyle/>
                    <a:p>
                      <a:pPr marL="0" marR="0" algn="ctr">
                        <a:lnSpc>
                          <a:spcPct val="115000"/>
                        </a:lnSpc>
                        <a:spcBef>
                          <a:spcPts val="0"/>
                        </a:spcBef>
                        <a:spcAft>
                          <a:spcPts val="0"/>
                        </a:spcAft>
                      </a:pPr>
                      <a:r>
                        <a:rPr lang="en-US" sz="1400">
                          <a:effectLst/>
                          <a:latin typeface="Arial" charset="0"/>
                          <a:ea typeface="Arial" charset="0"/>
                          <a:cs typeface="Arial" charset="0"/>
                        </a:rPr>
                        <a:t>3</a:t>
                      </a:r>
                    </a:p>
                  </a:txBody>
                  <a:tcPr marL="19753" marR="19753" marT="0" marB="0" anchor="ctr"/>
                </a:tc>
                <a:tc>
                  <a:txBody>
                    <a:bodyPr/>
                    <a:lstStyle/>
                    <a:p>
                      <a:pPr marL="0" marR="0" algn="ctr">
                        <a:lnSpc>
                          <a:spcPct val="115000"/>
                        </a:lnSpc>
                        <a:spcBef>
                          <a:spcPts val="0"/>
                        </a:spcBef>
                        <a:spcAft>
                          <a:spcPts val="0"/>
                        </a:spcAft>
                      </a:pPr>
                      <a:r>
                        <a:rPr lang="en-US" sz="1400" dirty="0" err="1">
                          <a:effectLst/>
                          <a:latin typeface="Arial" charset="0"/>
                          <a:ea typeface="Arial" charset="0"/>
                          <a:cs typeface="Arial" charset="0"/>
                        </a:rPr>
                        <a:t>Tỷ</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lệ</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sống</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của</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tôm</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thẻ</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chân</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trắng</a:t>
                      </a:r>
                      <a:endParaRPr lang="en-US" sz="1400" dirty="0">
                        <a:effectLst/>
                        <a:latin typeface="Arial" charset="0"/>
                        <a:ea typeface="Arial" charset="0"/>
                        <a:cs typeface="Arial" charset="0"/>
                      </a:endParaRPr>
                    </a:p>
                  </a:txBody>
                  <a:tcPr marL="19753" marR="19753" marT="0" marB="0" anchor="ctr"/>
                </a:tc>
                <a:tc>
                  <a:txBody>
                    <a:bodyPr/>
                    <a:lstStyle/>
                    <a:p>
                      <a:pPr marL="0" marR="0" algn="ctr">
                        <a:lnSpc>
                          <a:spcPct val="115000"/>
                        </a:lnSpc>
                        <a:spcBef>
                          <a:spcPts val="0"/>
                        </a:spcBef>
                        <a:spcAft>
                          <a:spcPts val="0"/>
                        </a:spcAft>
                      </a:pPr>
                      <a:r>
                        <a:rPr lang="en-US" sz="1400">
                          <a:effectLst/>
                          <a:latin typeface="Arial" charset="0"/>
                          <a:ea typeface="Arial" charset="0"/>
                          <a:cs typeface="Arial" charset="0"/>
                        </a:rPr>
                        <a:t>&gt; 80</a:t>
                      </a:r>
                    </a:p>
                  </a:txBody>
                  <a:tcPr marL="19753" marR="19753" marT="0" marB="0" anchor="ctr"/>
                </a:tc>
                <a:tc>
                  <a:txBody>
                    <a:bodyPr/>
                    <a:lstStyle/>
                    <a:p>
                      <a:pPr marL="0" marR="0" algn="ctr">
                        <a:lnSpc>
                          <a:spcPct val="115000"/>
                        </a:lnSpc>
                        <a:spcBef>
                          <a:spcPts val="0"/>
                        </a:spcBef>
                        <a:spcAft>
                          <a:spcPts val="0"/>
                        </a:spcAft>
                      </a:pPr>
                      <a:r>
                        <a:rPr lang="en-US" sz="1400">
                          <a:effectLst/>
                          <a:latin typeface="Arial" charset="0"/>
                          <a:ea typeface="Arial" charset="0"/>
                          <a:cs typeface="Arial" charset="0"/>
                        </a:rPr>
                        <a:t>79,5-85,1%</a:t>
                      </a:r>
                    </a:p>
                  </a:txBody>
                  <a:tcPr marL="19753" marR="19753" marT="0" marB="0" anchor="ctr"/>
                </a:tc>
                <a:tc>
                  <a:txBody>
                    <a:bodyPr/>
                    <a:lstStyle/>
                    <a:p>
                      <a:pPr marL="0" marR="0" algn="ctr">
                        <a:lnSpc>
                          <a:spcPct val="115000"/>
                        </a:lnSpc>
                        <a:spcBef>
                          <a:spcPts val="0"/>
                        </a:spcBef>
                        <a:spcAft>
                          <a:spcPts val="0"/>
                        </a:spcAft>
                      </a:pPr>
                      <a:r>
                        <a:rPr lang="en-US" sz="1400">
                          <a:effectLst/>
                          <a:latin typeface="Arial" charset="0"/>
                          <a:ea typeface="Arial" charset="0"/>
                          <a:cs typeface="Arial" charset="0"/>
                        </a:rPr>
                        <a:t>Vượt yêu cầu</a:t>
                      </a:r>
                    </a:p>
                  </a:txBody>
                  <a:tcPr marL="19753" marR="19753" marT="0" marB="0" anchor="ctr"/>
                </a:tc>
                <a:extLst>
                  <a:ext uri="{0D108BD9-81ED-4DB2-BD59-A6C34878D82A}">
                    <a16:rowId xmlns="" xmlns:a16="http://schemas.microsoft.com/office/drawing/2014/main" val="10004"/>
                  </a:ext>
                </a:extLst>
              </a:tr>
              <a:tr h="146066">
                <a:tc>
                  <a:txBody>
                    <a:bodyPr/>
                    <a:lstStyle/>
                    <a:p>
                      <a:pPr marL="0" marR="0" algn="ctr">
                        <a:lnSpc>
                          <a:spcPct val="115000"/>
                        </a:lnSpc>
                        <a:spcBef>
                          <a:spcPts val="0"/>
                        </a:spcBef>
                        <a:spcAft>
                          <a:spcPts val="0"/>
                        </a:spcAft>
                      </a:pPr>
                      <a:r>
                        <a:rPr lang="en-US" sz="1400">
                          <a:effectLst/>
                          <a:latin typeface="Arial" charset="0"/>
                          <a:ea typeface="Arial" charset="0"/>
                          <a:cs typeface="Arial" charset="0"/>
                        </a:rPr>
                        <a:t>4</a:t>
                      </a:r>
                    </a:p>
                  </a:txBody>
                  <a:tcPr marL="19753" marR="19753" marT="0" marB="0" anchor="ctr"/>
                </a:tc>
                <a:tc>
                  <a:txBody>
                    <a:bodyPr/>
                    <a:lstStyle/>
                    <a:p>
                      <a:pPr marL="0" marR="0" algn="ctr">
                        <a:lnSpc>
                          <a:spcPct val="115000"/>
                        </a:lnSpc>
                        <a:spcBef>
                          <a:spcPts val="0"/>
                        </a:spcBef>
                        <a:spcAft>
                          <a:spcPts val="0"/>
                        </a:spcAft>
                      </a:pPr>
                      <a:r>
                        <a:rPr lang="en-US" sz="1400">
                          <a:effectLst/>
                          <a:latin typeface="Arial" charset="0"/>
                          <a:ea typeface="Arial" charset="0"/>
                          <a:cs typeface="Arial" charset="0"/>
                        </a:rPr>
                        <a:t>Hệ số thức ăn FCR</a:t>
                      </a:r>
                    </a:p>
                  </a:txBody>
                  <a:tcPr marL="19753" marR="19753" marT="0" marB="0" anchor="ctr"/>
                </a:tc>
                <a:tc>
                  <a:txBody>
                    <a:bodyPr/>
                    <a:lstStyle/>
                    <a:p>
                      <a:pPr marL="0" marR="0" algn="ctr">
                        <a:lnSpc>
                          <a:spcPct val="115000"/>
                        </a:lnSpc>
                        <a:spcBef>
                          <a:spcPts val="0"/>
                        </a:spcBef>
                        <a:spcAft>
                          <a:spcPts val="0"/>
                        </a:spcAft>
                      </a:pPr>
                      <a:r>
                        <a:rPr lang="en-US" sz="1400">
                          <a:effectLst/>
                          <a:latin typeface="Arial" charset="0"/>
                          <a:ea typeface="Arial" charset="0"/>
                          <a:cs typeface="Arial" charset="0"/>
                        </a:rPr>
                        <a:t>1.5</a:t>
                      </a:r>
                    </a:p>
                  </a:txBody>
                  <a:tcPr marL="19753" marR="19753" marT="0" marB="0" anchor="ctr"/>
                </a:tc>
                <a:tc>
                  <a:txBody>
                    <a:bodyPr/>
                    <a:lstStyle/>
                    <a:p>
                      <a:pPr marL="0" marR="0" algn="ctr">
                        <a:lnSpc>
                          <a:spcPct val="115000"/>
                        </a:lnSpc>
                        <a:spcBef>
                          <a:spcPts val="0"/>
                        </a:spcBef>
                        <a:spcAft>
                          <a:spcPts val="0"/>
                        </a:spcAft>
                      </a:pPr>
                      <a:r>
                        <a:rPr lang="en-US" sz="1400">
                          <a:effectLst/>
                          <a:latin typeface="Arial" charset="0"/>
                          <a:ea typeface="Arial" charset="0"/>
                          <a:cs typeface="Arial" charset="0"/>
                        </a:rPr>
                        <a:t>1,41-1,56</a:t>
                      </a:r>
                    </a:p>
                  </a:txBody>
                  <a:tcPr marL="19753" marR="19753" marT="0" marB="0" anchor="ctr"/>
                </a:tc>
                <a:tc>
                  <a:txBody>
                    <a:bodyPr/>
                    <a:lstStyle/>
                    <a:p>
                      <a:pPr marL="0" marR="0" algn="ctr">
                        <a:lnSpc>
                          <a:spcPct val="115000"/>
                        </a:lnSpc>
                        <a:spcBef>
                          <a:spcPts val="0"/>
                        </a:spcBef>
                        <a:spcAft>
                          <a:spcPts val="0"/>
                        </a:spcAft>
                      </a:pPr>
                      <a:r>
                        <a:rPr lang="en-US" sz="1400">
                          <a:effectLst/>
                          <a:latin typeface="Arial" charset="0"/>
                          <a:ea typeface="Arial" charset="0"/>
                          <a:cs typeface="Arial" charset="0"/>
                        </a:rPr>
                        <a:t>Đạt yêu cầu</a:t>
                      </a:r>
                    </a:p>
                  </a:txBody>
                  <a:tcPr marL="19753" marR="19753" marT="0" marB="0" anchor="ctr"/>
                </a:tc>
                <a:extLst>
                  <a:ext uri="{0D108BD9-81ED-4DB2-BD59-A6C34878D82A}">
                    <a16:rowId xmlns="" xmlns:a16="http://schemas.microsoft.com/office/drawing/2014/main" val="10005"/>
                  </a:ext>
                </a:extLst>
              </a:tr>
              <a:tr h="438197">
                <a:tc>
                  <a:txBody>
                    <a:bodyPr/>
                    <a:lstStyle/>
                    <a:p>
                      <a:pPr marL="0" marR="0" algn="ctr">
                        <a:lnSpc>
                          <a:spcPct val="115000"/>
                        </a:lnSpc>
                        <a:spcBef>
                          <a:spcPts val="0"/>
                        </a:spcBef>
                        <a:spcAft>
                          <a:spcPts val="0"/>
                        </a:spcAft>
                      </a:pPr>
                      <a:r>
                        <a:rPr lang="en-US" sz="1400">
                          <a:effectLst/>
                          <a:latin typeface="Arial" charset="0"/>
                          <a:ea typeface="Arial" charset="0"/>
                          <a:cs typeface="Arial" charset="0"/>
                        </a:rPr>
                        <a:t>5</a:t>
                      </a:r>
                    </a:p>
                  </a:txBody>
                  <a:tcPr marL="19753" marR="19753" marT="0" marB="0" anchor="ctr"/>
                </a:tc>
                <a:tc>
                  <a:txBody>
                    <a:bodyPr/>
                    <a:lstStyle/>
                    <a:p>
                      <a:pPr marL="0" marR="0" algn="ctr">
                        <a:lnSpc>
                          <a:spcPct val="115000"/>
                        </a:lnSpc>
                        <a:spcBef>
                          <a:spcPts val="0"/>
                        </a:spcBef>
                        <a:spcAft>
                          <a:spcPts val="0"/>
                        </a:spcAft>
                      </a:pPr>
                      <a:r>
                        <a:rPr lang="en-US" sz="1400">
                          <a:effectLst/>
                          <a:latin typeface="Arial" charset="0"/>
                          <a:ea typeface="Arial" charset="0"/>
                          <a:cs typeface="Arial" charset="0"/>
                        </a:rPr>
                        <a:t>Chi phí hóa chất sử dụng cho ao nuôi</a:t>
                      </a:r>
                    </a:p>
                  </a:txBody>
                  <a:tcPr marL="19753" marR="19753" marT="0" marB="0" anchor="ctr"/>
                </a:tc>
                <a:tc>
                  <a:txBody>
                    <a:bodyPr/>
                    <a:lstStyle/>
                    <a:p>
                      <a:pPr marL="0" marR="0" algn="ctr">
                        <a:lnSpc>
                          <a:spcPct val="115000"/>
                        </a:lnSpc>
                        <a:spcBef>
                          <a:spcPts val="0"/>
                        </a:spcBef>
                        <a:spcAft>
                          <a:spcPts val="0"/>
                        </a:spcAft>
                      </a:pPr>
                      <a:r>
                        <a:rPr lang="en-US" sz="1400">
                          <a:effectLst/>
                          <a:latin typeface="Arial" charset="0"/>
                          <a:ea typeface="Arial" charset="0"/>
                          <a:cs typeface="Arial" charset="0"/>
                        </a:rPr>
                        <a:t>Giảm 30% so với đối chứng</a:t>
                      </a:r>
                    </a:p>
                  </a:txBody>
                  <a:tcPr marL="19753" marR="19753" marT="0" marB="0" anchor="ctr"/>
                </a:tc>
                <a:tc>
                  <a:txBody>
                    <a:bodyPr/>
                    <a:lstStyle/>
                    <a:p>
                      <a:pPr marL="0" marR="0" algn="ctr">
                        <a:lnSpc>
                          <a:spcPct val="115000"/>
                        </a:lnSpc>
                        <a:spcBef>
                          <a:spcPts val="0"/>
                        </a:spcBef>
                        <a:spcAft>
                          <a:spcPts val="0"/>
                        </a:spcAft>
                      </a:pPr>
                      <a:r>
                        <a:rPr lang="en-US" sz="1400">
                          <a:effectLst/>
                          <a:latin typeface="Arial" charset="0"/>
                          <a:ea typeface="Arial" charset="0"/>
                          <a:cs typeface="Arial" charset="0"/>
                        </a:rPr>
                        <a:t>Chi phí hóa chất thấp hơn đối chứng là 17 triệu/vụ</a:t>
                      </a:r>
                    </a:p>
                  </a:txBody>
                  <a:tcPr marL="19753" marR="19753" marT="0" marB="0" anchor="ctr"/>
                </a:tc>
                <a:tc>
                  <a:txBody>
                    <a:bodyPr/>
                    <a:lstStyle/>
                    <a:p>
                      <a:pPr>
                        <a:lnSpc>
                          <a:spcPct val="115000"/>
                        </a:lnSpc>
                      </a:pPr>
                      <a:endParaRPr lang="en-US" sz="1400">
                        <a:effectLst/>
                        <a:latin typeface="Arial" charset="0"/>
                        <a:ea typeface="Arial" charset="0"/>
                        <a:cs typeface="Arial" charset="0"/>
                      </a:endParaRPr>
                    </a:p>
                  </a:txBody>
                  <a:tcPr marL="19753" marR="19753" marT="0" marB="0" anchor="ctr"/>
                </a:tc>
                <a:extLst>
                  <a:ext uri="{0D108BD9-81ED-4DB2-BD59-A6C34878D82A}">
                    <a16:rowId xmlns="" xmlns:a16="http://schemas.microsoft.com/office/drawing/2014/main" val="10006"/>
                  </a:ext>
                </a:extLst>
              </a:tr>
              <a:tr h="438197">
                <a:tc>
                  <a:txBody>
                    <a:bodyPr/>
                    <a:lstStyle/>
                    <a:p>
                      <a:pPr marL="0" marR="0" algn="ctr">
                        <a:lnSpc>
                          <a:spcPct val="115000"/>
                        </a:lnSpc>
                        <a:spcBef>
                          <a:spcPts val="0"/>
                        </a:spcBef>
                        <a:spcAft>
                          <a:spcPts val="0"/>
                        </a:spcAft>
                      </a:pPr>
                      <a:r>
                        <a:rPr lang="en-US" sz="1400">
                          <a:effectLst/>
                          <a:latin typeface="Arial" charset="0"/>
                          <a:ea typeface="Arial" charset="0"/>
                          <a:cs typeface="Arial" charset="0"/>
                        </a:rPr>
                        <a:t>6</a:t>
                      </a:r>
                    </a:p>
                  </a:txBody>
                  <a:tcPr marL="19753" marR="19753" marT="0" marB="0" anchor="ctr"/>
                </a:tc>
                <a:tc>
                  <a:txBody>
                    <a:bodyPr/>
                    <a:lstStyle/>
                    <a:p>
                      <a:pPr marL="0" marR="0" algn="ctr">
                        <a:lnSpc>
                          <a:spcPct val="115000"/>
                        </a:lnSpc>
                        <a:spcBef>
                          <a:spcPts val="0"/>
                        </a:spcBef>
                        <a:spcAft>
                          <a:spcPts val="0"/>
                        </a:spcAft>
                      </a:pPr>
                      <a:r>
                        <a:rPr lang="en-US" sz="1400">
                          <a:effectLst/>
                          <a:latin typeface="Arial" charset="0"/>
                          <a:ea typeface="Arial" charset="0"/>
                          <a:cs typeface="Arial" charset="0"/>
                        </a:rPr>
                        <a:t>Dịch bệnh</a:t>
                      </a:r>
                    </a:p>
                  </a:txBody>
                  <a:tcPr marL="19753" marR="19753" marT="0" marB="0" anchor="ctr"/>
                </a:tc>
                <a:tc>
                  <a:txBody>
                    <a:bodyPr/>
                    <a:lstStyle/>
                    <a:p>
                      <a:pPr marL="0" marR="0" algn="ctr">
                        <a:lnSpc>
                          <a:spcPct val="115000"/>
                        </a:lnSpc>
                        <a:spcBef>
                          <a:spcPts val="0"/>
                        </a:spcBef>
                        <a:spcAft>
                          <a:spcPts val="0"/>
                        </a:spcAft>
                      </a:pPr>
                      <a:r>
                        <a:rPr lang="en-US" sz="1400">
                          <a:effectLst/>
                          <a:latin typeface="Arial" charset="0"/>
                          <a:ea typeface="Arial" charset="0"/>
                          <a:cs typeface="Arial" charset="0"/>
                        </a:rPr>
                        <a:t>Không xảy ra dịch bệnh trong quá trình nuôi</a:t>
                      </a:r>
                    </a:p>
                  </a:txBody>
                  <a:tcPr marL="19753" marR="19753" marT="0" marB="0" anchor="ctr"/>
                </a:tc>
                <a:tc>
                  <a:txBody>
                    <a:bodyPr/>
                    <a:lstStyle/>
                    <a:p>
                      <a:pPr marL="0" marR="0" algn="ctr">
                        <a:lnSpc>
                          <a:spcPct val="115000"/>
                        </a:lnSpc>
                        <a:spcBef>
                          <a:spcPts val="0"/>
                        </a:spcBef>
                        <a:spcAft>
                          <a:spcPts val="0"/>
                        </a:spcAft>
                      </a:pPr>
                      <a:r>
                        <a:rPr lang="en-US" sz="1400">
                          <a:effectLst/>
                          <a:latin typeface="Arial" charset="0"/>
                          <a:ea typeface="Arial" charset="0"/>
                          <a:cs typeface="Arial" charset="0"/>
                        </a:rPr>
                        <a:t>Không xảy ra dịch bệnh trong quá trình nuôi</a:t>
                      </a:r>
                    </a:p>
                  </a:txBody>
                  <a:tcPr marL="19753" marR="19753" marT="0" marB="0" anchor="ctr"/>
                </a:tc>
                <a:tc>
                  <a:txBody>
                    <a:bodyPr/>
                    <a:lstStyle/>
                    <a:p>
                      <a:pPr marL="0" marR="0" algn="ctr">
                        <a:lnSpc>
                          <a:spcPct val="115000"/>
                        </a:lnSpc>
                        <a:spcBef>
                          <a:spcPts val="0"/>
                        </a:spcBef>
                        <a:spcAft>
                          <a:spcPts val="0"/>
                        </a:spcAft>
                      </a:pPr>
                      <a:r>
                        <a:rPr lang="en-US" sz="1400">
                          <a:effectLst/>
                          <a:latin typeface="Arial" charset="0"/>
                          <a:ea typeface="Arial" charset="0"/>
                          <a:cs typeface="Arial" charset="0"/>
                        </a:rPr>
                        <a:t>Đạt yêu cầu</a:t>
                      </a:r>
                    </a:p>
                  </a:txBody>
                  <a:tcPr marL="19753" marR="19753" marT="0" marB="0" anchor="ctr"/>
                </a:tc>
                <a:extLst>
                  <a:ext uri="{0D108BD9-81ED-4DB2-BD59-A6C34878D82A}">
                    <a16:rowId xmlns="" xmlns:a16="http://schemas.microsoft.com/office/drawing/2014/main" val="10007"/>
                  </a:ext>
                </a:extLst>
              </a:tr>
              <a:tr h="1022462">
                <a:tc>
                  <a:txBody>
                    <a:bodyPr/>
                    <a:lstStyle/>
                    <a:p>
                      <a:pPr marL="0" marR="0" algn="ctr">
                        <a:lnSpc>
                          <a:spcPct val="115000"/>
                        </a:lnSpc>
                        <a:spcBef>
                          <a:spcPts val="0"/>
                        </a:spcBef>
                        <a:spcAft>
                          <a:spcPts val="0"/>
                        </a:spcAft>
                      </a:pPr>
                      <a:r>
                        <a:rPr lang="en-US" sz="1400">
                          <a:effectLst/>
                          <a:latin typeface="Arial" charset="0"/>
                          <a:ea typeface="Arial" charset="0"/>
                          <a:cs typeface="Arial" charset="0"/>
                        </a:rPr>
                        <a:t>7</a:t>
                      </a:r>
                    </a:p>
                  </a:txBody>
                  <a:tcPr marL="19753" marR="19753" marT="0" marB="0" anchor="ctr"/>
                </a:tc>
                <a:tc>
                  <a:txBody>
                    <a:bodyPr/>
                    <a:lstStyle/>
                    <a:p>
                      <a:pPr marL="0" marR="0" algn="ctr">
                        <a:lnSpc>
                          <a:spcPct val="115000"/>
                        </a:lnSpc>
                        <a:spcBef>
                          <a:spcPts val="0"/>
                        </a:spcBef>
                        <a:spcAft>
                          <a:spcPts val="0"/>
                        </a:spcAft>
                      </a:pPr>
                      <a:r>
                        <a:rPr lang="en-US" sz="1400">
                          <a:effectLst/>
                          <a:latin typeface="Arial" charset="0"/>
                          <a:ea typeface="Arial" charset="0"/>
                          <a:cs typeface="Arial" charset="0"/>
                        </a:rPr>
                        <a:t>Lợi nhuận</a:t>
                      </a:r>
                    </a:p>
                  </a:txBody>
                  <a:tcPr marL="19753" marR="19753" marT="0" marB="0" anchor="ctr"/>
                </a:tc>
                <a:tc>
                  <a:txBody>
                    <a:bodyPr/>
                    <a:lstStyle/>
                    <a:p>
                      <a:pPr marL="0" marR="0" algn="ctr">
                        <a:lnSpc>
                          <a:spcPct val="115000"/>
                        </a:lnSpc>
                        <a:spcBef>
                          <a:spcPts val="0"/>
                        </a:spcBef>
                        <a:spcAft>
                          <a:spcPts val="0"/>
                        </a:spcAft>
                      </a:pPr>
                      <a:r>
                        <a:rPr lang="en-US" sz="1400">
                          <a:effectLst/>
                          <a:latin typeface="Arial" charset="0"/>
                          <a:ea typeface="Arial" charset="0"/>
                          <a:cs typeface="Arial" charset="0"/>
                        </a:rPr>
                        <a:t>Tăng 15% so với đối chứng</a:t>
                      </a:r>
                    </a:p>
                  </a:txBody>
                  <a:tcPr marL="19753" marR="19753" marT="0" marB="0" anchor="ctr"/>
                </a:tc>
                <a:tc>
                  <a:txBody>
                    <a:bodyPr/>
                    <a:lstStyle/>
                    <a:p>
                      <a:pPr marL="0" marR="0" algn="ctr">
                        <a:lnSpc>
                          <a:spcPct val="115000"/>
                        </a:lnSpc>
                        <a:spcBef>
                          <a:spcPts val="0"/>
                        </a:spcBef>
                        <a:spcAft>
                          <a:spcPts val="0"/>
                        </a:spcAft>
                      </a:pPr>
                      <a:r>
                        <a:rPr lang="en-US" sz="1400">
                          <a:effectLst/>
                          <a:latin typeface="Arial" charset="0"/>
                          <a:ea typeface="Arial" charset="0"/>
                          <a:cs typeface="Arial" charset="0"/>
                        </a:rPr>
                        <a:t>Thực nghiệm: IRR đạt 100,7%, thời gian hoàn vốn 1,06 năm.</a:t>
                      </a:r>
                    </a:p>
                    <a:p>
                      <a:pPr marL="0" marR="0" algn="ctr">
                        <a:lnSpc>
                          <a:spcPct val="115000"/>
                        </a:lnSpc>
                        <a:spcBef>
                          <a:spcPts val="0"/>
                        </a:spcBef>
                        <a:spcAft>
                          <a:spcPts val="0"/>
                        </a:spcAft>
                      </a:pPr>
                      <a:r>
                        <a:rPr lang="en-US" sz="1400">
                          <a:effectLst/>
                          <a:latin typeface="Arial" charset="0"/>
                          <a:ea typeface="Arial" charset="0"/>
                          <a:cs typeface="Arial" charset="0"/>
                        </a:rPr>
                        <a:t>Đối chứng: IRR = 39,54%, thời gian hoàn vốn 2,26 năm</a:t>
                      </a:r>
                    </a:p>
                    <a:p>
                      <a:pPr marL="0" marR="0" algn="ctr">
                        <a:lnSpc>
                          <a:spcPct val="115000"/>
                        </a:lnSpc>
                        <a:spcBef>
                          <a:spcPts val="0"/>
                        </a:spcBef>
                        <a:spcAft>
                          <a:spcPts val="0"/>
                        </a:spcAft>
                      </a:pPr>
                      <a:r>
                        <a:rPr lang="en-US" sz="1400">
                          <a:effectLst/>
                          <a:latin typeface="Arial" charset="0"/>
                          <a:ea typeface="Arial" charset="0"/>
                          <a:cs typeface="Arial" charset="0"/>
                        </a:rPr>
                        <a:t>Lợi nhuận tăng 42%</a:t>
                      </a:r>
                    </a:p>
                  </a:txBody>
                  <a:tcPr marL="19753" marR="19753" marT="0" marB="0" anchor="ctr"/>
                </a:tc>
                <a:tc>
                  <a:txBody>
                    <a:bodyPr/>
                    <a:lstStyle/>
                    <a:p>
                      <a:pPr marL="0" marR="0" algn="ctr">
                        <a:lnSpc>
                          <a:spcPct val="115000"/>
                        </a:lnSpc>
                        <a:spcBef>
                          <a:spcPts val="0"/>
                        </a:spcBef>
                        <a:spcAft>
                          <a:spcPts val="0"/>
                        </a:spcAft>
                      </a:pPr>
                      <a:r>
                        <a:rPr lang="en-US" sz="1400" dirty="0" err="1">
                          <a:effectLst/>
                          <a:latin typeface="Arial" charset="0"/>
                          <a:ea typeface="Arial" charset="0"/>
                          <a:cs typeface="Arial" charset="0"/>
                        </a:rPr>
                        <a:t>Vượt</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yêu</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cầu</a:t>
                      </a:r>
                      <a:endParaRPr lang="en-US" sz="1400" dirty="0">
                        <a:effectLst/>
                        <a:latin typeface="Arial" charset="0"/>
                        <a:ea typeface="Arial" charset="0"/>
                        <a:cs typeface="Arial" charset="0"/>
                      </a:endParaRPr>
                    </a:p>
                  </a:txBody>
                  <a:tcPr marL="19753" marR="19753" marT="0" marB="0" anchor="ctr"/>
                </a:tc>
                <a:extLst>
                  <a:ext uri="{0D108BD9-81ED-4DB2-BD59-A6C34878D82A}">
                    <a16:rowId xmlns="" xmlns:a16="http://schemas.microsoft.com/office/drawing/2014/main" val="10008"/>
                  </a:ext>
                </a:extLst>
              </a:tr>
              <a:tr h="1022462">
                <a:tc>
                  <a:txBody>
                    <a:bodyPr/>
                    <a:lstStyle/>
                    <a:p>
                      <a:pPr marL="0" marR="0" algn="ctr">
                        <a:lnSpc>
                          <a:spcPct val="115000"/>
                        </a:lnSpc>
                        <a:spcBef>
                          <a:spcPts val="0"/>
                        </a:spcBef>
                        <a:spcAft>
                          <a:spcPts val="0"/>
                        </a:spcAft>
                      </a:pPr>
                      <a:r>
                        <a:rPr lang="en-US" sz="1400">
                          <a:effectLst/>
                          <a:latin typeface="Arial" charset="0"/>
                          <a:ea typeface="Arial" charset="0"/>
                          <a:cs typeface="Arial" charset="0"/>
                        </a:rPr>
                        <a:t>8</a:t>
                      </a:r>
                    </a:p>
                  </a:txBody>
                  <a:tcPr marL="19753" marR="19753" marT="0" marB="0" anchor="ctr"/>
                </a:tc>
                <a:tc>
                  <a:txBody>
                    <a:bodyPr/>
                    <a:lstStyle/>
                    <a:p>
                      <a:pPr marL="0" marR="0" algn="ctr">
                        <a:lnSpc>
                          <a:spcPct val="115000"/>
                        </a:lnSpc>
                        <a:spcBef>
                          <a:spcPts val="0"/>
                        </a:spcBef>
                        <a:spcAft>
                          <a:spcPts val="0"/>
                        </a:spcAft>
                      </a:pPr>
                      <a:r>
                        <a:rPr lang="en-US" sz="1400">
                          <a:effectLst/>
                          <a:latin typeface="Arial" charset="0"/>
                          <a:ea typeface="Arial" charset="0"/>
                          <a:cs typeface="Arial" charset="0"/>
                        </a:rPr>
                        <a:t>Tỷ lệ nước thải được xử lý (không thải nước thải trực tiếp ra môi trường)</a:t>
                      </a:r>
                    </a:p>
                  </a:txBody>
                  <a:tcPr marL="19753" marR="19753" marT="0" marB="0" anchor="ctr"/>
                </a:tc>
                <a:tc>
                  <a:txBody>
                    <a:bodyPr/>
                    <a:lstStyle/>
                    <a:p>
                      <a:pPr marL="0" marR="0" algn="ctr">
                        <a:lnSpc>
                          <a:spcPct val="115000"/>
                        </a:lnSpc>
                        <a:spcBef>
                          <a:spcPts val="0"/>
                        </a:spcBef>
                        <a:spcAft>
                          <a:spcPts val="0"/>
                        </a:spcAft>
                      </a:pPr>
                      <a:r>
                        <a:rPr lang="en-US" sz="1400">
                          <a:effectLst/>
                          <a:latin typeface="Arial" charset="0"/>
                          <a:ea typeface="Arial" charset="0"/>
                          <a:cs typeface="Arial" charset="0"/>
                        </a:rPr>
                        <a:t>100% nước thải được cá rô phi xử lý sau đó được tái cấp cho ao nuôi tôm</a:t>
                      </a:r>
                    </a:p>
                  </a:txBody>
                  <a:tcPr marL="19753" marR="19753" marT="0" marB="0" anchor="ctr"/>
                </a:tc>
                <a:tc>
                  <a:txBody>
                    <a:bodyPr/>
                    <a:lstStyle/>
                    <a:p>
                      <a:pPr marL="0" marR="0" algn="ctr">
                        <a:lnSpc>
                          <a:spcPct val="115000"/>
                        </a:lnSpc>
                        <a:spcBef>
                          <a:spcPts val="0"/>
                        </a:spcBef>
                        <a:spcAft>
                          <a:spcPts val="0"/>
                        </a:spcAft>
                      </a:pPr>
                      <a:r>
                        <a:rPr lang="en-US" sz="1400">
                          <a:effectLst/>
                          <a:latin typeface="Arial" charset="0"/>
                          <a:ea typeface="Arial" charset="0"/>
                          <a:cs typeface="Arial" charset="0"/>
                        </a:rPr>
                        <a:t>100% nước thải được bơm từ ao nuôi sang ao chứa bùn, sau đó nước thải được chuyển sang ao rô phi xử lý, nước sau khi xử lý được cấp cho ao tôm</a:t>
                      </a:r>
                    </a:p>
                  </a:txBody>
                  <a:tcPr marL="19753" marR="19753" marT="0" marB="0" anchor="ctr"/>
                </a:tc>
                <a:tc>
                  <a:txBody>
                    <a:bodyPr/>
                    <a:lstStyle/>
                    <a:p>
                      <a:pPr marL="0" marR="0" algn="ctr">
                        <a:lnSpc>
                          <a:spcPct val="115000"/>
                        </a:lnSpc>
                        <a:spcBef>
                          <a:spcPts val="0"/>
                        </a:spcBef>
                        <a:spcAft>
                          <a:spcPts val="0"/>
                        </a:spcAft>
                      </a:pPr>
                      <a:r>
                        <a:rPr lang="en-US" sz="1400">
                          <a:effectLst/>
                          <a:latin typeface="Arial" charset="0"/>
                          <a:ea typeface="Arial" charset="0"/>
                          <a:cs typeface="Arial" charset="0"/>
                        </a:rPr>
                        <a:t>Đạt yêu cầu</a:t>
                      </a:r>
                    </a:p>
                  </a:txBody>
                  <a:tcPr marL="19753" marR="19753" marT="0" marB="0" anchor="ctr"/>
                </a:tc>
                <a:extLst>
                  <a:ext uri="{0D108BD9-81ED-4DB2-BD59-A6C34878D82A}">
                    <a16:rowId xmlns="" xmlns:a16="http://schemas.microsoft.com/office/drawing/2014/main" val="10009"/>
                  </a:ext>
                </a:extLst>
              </a:tr>
              <a:tr h="723957">
                <a:tc>
                  <a:txBody>
                    <a:bodyPr/>
                    <a:lstStyle/>
                    <a:p>
                      <a:pPr marL="0" marR="0" algn="ctr">
                        <a:lnSpc>
                          <a:spcPct val="115000"/>
                        </a:lnSpc>
                        <a:spcBef>
                          <a:spcPts val="0"/>
                        </a:spcBef>
                        <a:spcAft>
                          <a:spcPts val="0"/>
                        </a:spcAft>
                      </a:pPr>
                      <a:r>
                        <a:rPr lang="en-US" sz="1400">
                          <a:effectLst/>
                          <a:latin typeface="Arial" charset="0"/>
                          <a:ea typeface="Arial" charset="0"/>
                          <a:cs typeface="Arial" charset="0"/>
                        </a:rPr>
                        <a:t>9</a:t>
                      </a:r>
                    </a:p>
                  </a:txBody>
                  <a:tcPr marL="19753" marR="19753" marT="0" marB="0" anchor="ctr"/>
                </a:tc>
                <a:tc>
                  <a:txBody>
                    <a:bodyPr/>
                    <a:lstStyle/>
                    <a:p>
                      <a:pPr marL="0" marR="0" algn="ctr">
                        <a:lnSpc>
                          <a:spcPct val="115000"/>
                        </a:lnSpc>
                        <a:spcBef>
                          <a:spcPts val="0"/>
                        </a:spcBef>
                        <a:spcAft>
                          <a:spcPts val="0"/>
                        </a:spcAft>
                      </a:pPr>
                      <a:r>
                        <a:rPr lang="en-US" sz="1400" dirty="0" err="1">
                          <a:effectLst/>
                          <a:latin typeface="Arial" charset="0"/>
                          <a:ea typeface="Arial" charset="0"/>
                          <a:cs typeface="Arial" charset="0"/>
                        </a:rPr>
                        <a:t>Bùn</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thải</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được</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xử</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lý</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không</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thải</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bùn</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từ</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ao</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nuôi</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trực</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tiếp</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ra</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môi</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trường</a:t>
                      </a:r>
                      <a:r>
                        <a:rPr lang="en-US" sz="1400" dirty="0">
                          <a:effectLst/>
                          <a:latin typeface="Arial" charset="0"/>
                          <a:ea typeface="Arial" charset="0"/>
                          <a:cs typeface="Arial" charset="0"/>
                        </a:rPr>
                        <a:t>)</a:t>
                      </a:r>
                    </a:p>
                  </a:txBody>
                  <a:tcPr marL="19753" marR="19753" marT="0" marB="0" anchor="ctr"/>
                </a:tc>
                <a:tc>
                  <a:txBody>
                    <a:bodyPr/>
                    <a:lstStyle/>
                    <a:p>
                      <a:pPr marL="0" marR="0" algn="ctr">
                        <a:lnSpc>
                          <a:spcPct val="115000"/>
                        </a:lnSpc>
                        <a:spcBef>
                          <a:spcPts val="0"/>
                        </a:spcBef>
                        <a:spcAft>
                          <a:spcPts val="0"/>
                        </a:spcAft>
                      </a:pPr>
                      <a:r>
                        <a:rPr lang="en-US" sz="1400" dirty="0" err="1">
                          <a:effectLst/>
                          <a:latin typeface="Arial" charset="0"/>
                          <a:ea typeface="Arial" charset="0"/>
                          <a:cs typeface="Arial" charset="0"/>
                        </a:rPr>
                        <a:t>Giảm</a:t>
                      </a:r>
                      <a:r>
                        <a:rPr lang="en-US" sz="1400" dirty="0">
                          <a:effectLst/>
                          <a:latin typeface="Arial" charset="0"/>
                          <a:ea typeface="Arial" charset="0"/>
                          <a:cs typeface="Arial" charset="0"/>
                        </a:rPr>
                        <a:t> 20% so </a:t>
                      </a:r>
                      <a:r>
                        <a:rPr lang="en-US" sz="1400" dirty="0" err="1">
                          <a:effectLst/>
                          <a:latin typeface="Arial" charset="0"/>
                          <a:ea typeface="Arial" charset="0"/>
                          <a:cs typeface="Arial" charset="0"/>
                        </a:rPr>
                        <a:t>với</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đối</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chứng</a:t>
                      </a:r>
                      <a:endParaRPr lang="en-US" sz="1400" dirty="0">
                        <a:effectLst/>
                        <a:latin typeface="Arial" charset="0"/>
                        <a:ea typeface="Arial" charset="0"/>
                        <a:cs typeface="Arial" charset="0"/>
                      </a:endParaRPr>
                    </a:p>
                  </a:txBody>
                  <a:tcPr marL="19753" marR="19753" marT="0" marB="0" anchor="ctr"/>
                </a:tc>
                <a:tc>
                  <a:txBody>
                    <a:bodyPr/>
                    <a:lstStyle/>
                    <a:p>
                      <a:pPr marL="0" marR="0" algn="ctr">
                        <a:lnSpc>
                          <a:spcPct val="115000"/>
                        </a:lnSpc>
                        <a:spcBef>
                          <a:spcPts val="0"/>
                        </a:spcBef>
                        <a:spcAft>
                          <a:spcPts val="0"/>
                        </a:spcAft>
                      </a:pPr>
                      <a:r>
                        <a:rPr lang="en-US" sz="1400">
                          <a:effectLst/>
                          <a:latin typeface="Arial" charset="0"/>
                          <a:ea typeface="Arial" charset="0"/>
                          <a:cs typeface="Arial" charset="0"/>
                        </a:rPr>
                        <a:t>Bùn thải giảm 39% so với đối chứng</a:t>
                      </a:r>
                    </a:p>
                  </a:txBody>
                  <a:tcPr marL="19753" marR="19753" marT="0" marB="0" anchor="ctr"/>
                </a:tc>
                <a:tc>
                  <a:txBody>
                    <a:bodyPr/>
                    <a:lstStyle/>
                    <a:p>
                      <a:pPr marL="0" marR="0" algn="ctr">
                        <a:lnSpc>
                          <a:spcPct val="115000"/>
                        </a:lnSpc>
                        <a:spcBef>
                          <a:spcPts val="0"/>
                        </a:spcBef>
                        <a:spcAft>
                          <a:spcPts val="0"/>
                        </a:spcAft>
                      </a:pPr>
                      <a:r>
                        <a:rPr lang="en-US" sz="1400" dirty="0" err="1">
                          <a:effectLst/>
                          <a:latin typeface="Arial" charset="0"/>
                          <a:ea typeface="Arial" charset="0"/>
                          <a:cs typeface="Arial" charset="0"/>
                        </a:rPr>
                        <a:t>Vượt</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yêu</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cầu</a:t>
                      </a:r>
                      <a:endParaRPr lang="en-US" sz="1400" dirty="0">
                        <a:effectLst/>
                        <a:latin typeface="Arial" charset="0"/>
                        <a:ea typeface="Arial" charset="0"/>
                        <a:cs typeface="Arial" charset="0"/>
                      </a:endParaRPr>
                    </a:p>
                  </a:txBody>
                  <a:tcPr marL="19753" marR="19753" marT="0" marB="0" anchor="ctr"/>
                </a:tc>
                <a:extLst>
                  <a:ext uri="{0D108BD9-81ED-4DB2-BD59-A6C34878D82A}">
                    <a16:rowId xmlns="" xmlns:a16="http://schemas.microsoft.com/office/drawing/2014/main" val="10010"/>
                  </a:ext>
                </a:extLst>
              </a:tr>
            </a:tbl>
          </a:graphicData>
        </a:graphic>
      </p:graphicFrame>
      <p:sp>
        <p:nvSpPr>
          <p:cNvPr id="4" name="Slide Number Placeholder 3"/>
          <p:cNvSpPr>
            <a:spLocks noGrp="1"/>
          </p:cNvSpPr>
          <p:nvPr>
            <p:ph type="sldNum" sz="quarter" idx="12"/>
          </p:nvPr>
        </p:nvSpPr>
        <p:spPr/>
        <p:txBody>
          <a:bodyPr/>
          <a:lstStyle/>
          <a:p>
            <a:fld id="{5D3FEEAC-6021-184A-936A-D26E75467C87}" type="slidenum">
              <a:rPr lang="en-US" smtClean="0"/>
              <a:t>69</a:t>
            </a:fld>
            <a:endParaRPr lang="en-US"/>
          </a:p>
        </p:txBody>
      </p:sp>
    </p:spTree>
    <p:extLst>
      <p:ext uri="{BB962C8B-B14F-4D97-AF65-F5344CB8AC3E}">
        <p14:creationId xmlns:p14="http://schemas.microsoft.com/office/powerpoint/2010/main" val="207465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435" y="185834"/>
            <a:ext cx="8857129" cy="728568"/>
          </a:xfrm>
        </p:spPr>
        <p:txBody>
          <a:bodyPr>
            <a:normAutofit/>
          </a:bodyPr>
          <a:lstStyle/>
          <a:p>
            <a:pPr algn="ctr"/>
            <a:r>
              <a:rPr lang="en-US" sz="2800" b="1" dirty="0" err="1">
                <a:latin typeface="Arial" charset="0"/>
                <a:ea typeface="Arial" charset="0"/>
                <a:cs typeface="Arial" charset="0"/>
              </a:rPr>
              <a:t>Nội</a:t>
            </a:r>
            <a:r>
              <a:rPr lang="en-US" sz="2800" b="1" dirty="0">
                <a:latin typeface="Arial" charset="0"/>
                <a:ea typeface="Arial" charset="0"/>
                <a:cs typeface="Arial" charset="0"/>
              </a:rPr>
              <a:t> dung 1: </a:t>
            </a:r>
            <a:r>
              <a:rPr lang="en-US" sz="2800" b="1" dirty="0" err="1" smtClean="0">
                <a:latin typeface="Arial" charset="0"/>
                <a:ea typeface="Arial" charset="0"/>
                <a:cs typeface="Arial" charset="0"/>
              </a:rPr>
              <a:t>Kết</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quả</a:t>
            </a:r>
            <a:r>
              <a:rPr lang="en-US" sz="2800" b="1" dirty="0" smtClean="0">
                <a:latin typeface="Arial" charset="0"/>
                <a:ea typeface="Arial" charset="0"/>
                <a:cs typeface="Arial" charset="0"/>
              </a:rPr>
              <a:t> </a:t>
            </a:r>
            <a:r>
              <a:rPr lang="en-US" sz="2800" b="1" dirty="0" err="1" smtClean="0">
                <a:latin typeface="Arial" charset="0"/>
                <a:ea typeface="Arial" charset="0"/>
                <a:cs typeface="Arial" charset="0"/>
              </a:rPr>
              <a:t>nghiên</a:t>
            </a:r>
            <a:r>
              <a:rPr lang="en-US" sz="2800" b="1" dirty="0" smtClean="0">
                <a:latin typeface="Arial" charset="0"/>
                <a:ea typeface="Arial" charset="0"/>
                <a:cs typeface="Arial" charset="0"/>
              </a:rPr>
              <a:t> </a:t>
            </a:r>
            <a:r>
              <a:rPr lang="en-US" sz="2800" b="1" dirty="0" err="1">
                <a:latin typeface="Arial" charset="0"/>
                <a:ea typeface="Arial" charset="0"/>
                <a:cs typeface="Arial" charset="0"/>
              </a:rPr>
              <a:t>cứu</a:t>
            </a:r>
            <a:endParaRPr lang="en-US" sz="2800" dirty="0"/>
          </a:p>
        </p:txBody>
      </p:sp>
      <p:sp>
        <p:nvSpPr>
          <p:cNvPr id="3" name="Content Placeholder 2"/>
          <p:cNvSpPr>
            <a:spLocks noGrp="1"/>
          </p:cNvSpPr>
          <p:nvPr>
            <p:ph idx="1"/>
          </p:nvPr>
        </p:nvSpPr>
        <p:spPr>
          <a:xfrm>
            <a:off x="143435" y="1308847"/>
            <a:ext cx="8857129" cy="4868116"/>
          </a:xfrm>
        </p:spPr>
        <p:txBody>
          <a:bodyPr>
            <a:normAutofit/>
          </a:bodyPr>
          <a:lstStyle/>
          <a:p>
            <a:pPr>
              <a:lnSpc>
                <a:spcPct val="150000"/>
              </a:lnSpc>
            </a:pPr>
            <a:r>
              <a:rPr lang="en-US" sz="2400" dirty="0" err="1" smtClean="0">
                <a:latin typeface="Arial" charset="0"/>
                <a:ea typeface="Arial" charset="0"/>
                <a:cs typeface="Arial" charset="0"/>
              </a:rPr>
              <a:t>Tôm</a:t>
            </a:r>
            <a:r>
              <a:rPr lang="en-US" sz="2400" dirty="0" smtClean="0">
                <a:latin typeface="Arial" charset="0"/>
                <a:ea typeface="Arial" charset="0"/>
                <a:cs typeface="Arial" charset="0"/>
              </a:rPr>
              <a:t> vi </a:t>
            </a:r>
            <a:r>
              <a:rPr lang="en-US" sz="2400" dirty="0" err="1" smtClean="0">
                <a:latin typeface="Arial" charset="0"/>
                <a:ea typeface="Arial" charset="0"/>
                <a:cs typeface="Arial" charset="0"/>
              </a:rPr>
              <a:t>khuẩn</a:t>
            </a:r>
            <a:r>
              <a:rPr lang="en-US" sz="2400" dirty="0" smtClean="0">
                <a:latin typeface="Arial" charset="0"/>
                <a:ea typeface="Arial" charset="0"/>
                <a:cs typeface="Arial" charset="0"/>
              </a:rPr>
              <a:t>: 10/180 </a:t>
            </a:r>
            <a:r>
              <a:rPr lang="en-US" sz="2400" dirty="0" err="1" smtClean="0">
                <a:latin typeface="Arial" charset="0"/>
                <a:ea typeface="Arial" charset="0"/>
                <a:cs typeface="Arial" charset="0"/>
              </a:rPr>
              <a:t>hộ</a:t>
            </a:r>
            <a:r>
              <a:rPr lang="en-US" sz="2400" dirty="0" smtClean="0">
                <a:latin typeface="Arial" charset="0"/>
                <a:ea typeface="Arial" charset="0"/>
                <a:cs typeface="Arial" charset="0"/>
              </a:rPr>
              <a:t> (6%)</a:t>
            </a:r>
          </a:p>
          <a:p>
            <a:pPr>
              <a:lnSpc>
                <a:spcPct val="150000"/>
              </a:lnSpc>
            </a:pPr>
            <a:r>
              <a:rPr lang="en-US" sz="2400" dirty="0" err="1" smtClean="0">
                <a:latin typeface="Arial" charset="0"/>
                <a:ea typeface="Arial" charset="0"/>
                <a:cs typeface="Arial" charset="0"/>
              </a:rPr>
              <a:t>Tôm</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rô</a:t>
            </a:r>
            <a:r>
              <a:rPr lang="en-US" sz="2400" dirty="0" smtClean="0">
                <a:latin typeface="Arial" charset="0"/>
                <a:ea typeface="Arial" charset="0"/>
                <a:cs typeface="Arial" charset="0"/>
              </a:rPr>
              <a:t> phi: 20/180 </a:t>
            </a:r>
            <a:r>
              <a:rPr lang="en-US" sz="2400" dirty="0" err="1" smtClean="0">
                <a:latin typeface="Arial" charset="0"/>
                <a:ea typeface="Arial" charset="0"/>
                <a:cs typeface="Arial" charset="0"/>
              </a:rPr>
              <a:t>hộ</a:t>
            </a:r>
            <a:r>
              <a:rPr lang="en-US" sz="2400" dirty="0" smtClean="0">
                <a:latin typeface="Arial" charset="0"/>
                <a:ea typeface="Arial" charset="0"/>
                <a:cs typeface="Arial" charset="0"/>
              </a:rPr>
              <a:t> (11%)</a:t>
            </a:r>
          </a:p>
          <a:p>
            <a:pPr>
              <a:lnSpc>
                <a:spcPct val="150000"/>
              </a:lnSpc>
            </a:pPr>
            <a:r>
              <a:rPr lang="en-US" sz="2400" dirty="0" err="1" smtClean="0">
                <a:latin typeface="Arial" charset="0"/>
                <a:ea typeface="Arial" charset="0"/>
                <a:cs typeface="Arial" charset="0"/>
              </a:rPr>
              <a:t>Tôm</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tảo</a:t>
            </a:r>
            <a:r>
              <a:rPr lang="en-US" sz="2400" dirty="0" smtClean="0">
                <a:latin typeface="Arial" charset="0"/>
                <a:ea typeface="Arial" charset="0"/>
                <a:cs typeface="Arial" charset="0"/>
              </a:rPr>
              <a:t>: 167/180 </a:t>
            </a:r>
            <a:r>
              <a:rPr lang="en-US" sz="2400" dirty="0" err="1" smtClean="0">
                <a:latin typeface="Arial" charset="0"/>
                <a:ea typeface="Arial" charset="0"/>
                <a:cs typeface="Arial" charset="0"/>
              </a:rPr>
              <a:t>hộ</a:t>
            </a:r>
            <a:r>
              <a:rPr lang="en-US" sz="2400" dirty="0" smtClean="0">
                <a:latin typeface="Arial" charset="0"/>
                <a:ea typeface="Arial" charset="0"/>
                <a:cs typeface="Arial" charset="0"/>
              </a:rPr>
              <a:t> (93%)</a:t>
            </a:r>
          </a:p>
          <a:p>
            <a:pPr>
              <a:lnSpc>
                <a:spcPct val="150000"/>
              </a:lnSpc>
            </a:pPr>
            <a:r>
              <a:rPr lang="en-US" sz="2400" dirty="0" err="1" smtClean="0">
                <a:latin typeface="Arial" charset="0"/>
                <a:ea typeface="Arial" charset="0"/>
                <a:cs typeface="Arial" charset="0"/>
              </a:rPr>
              <a:t>Copepoda</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và</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công</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nghệ</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chế</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biến</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bùn</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thành</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phân</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bón</a:t>
            </a:r>
            <a:r>
              <a:rPr lang="en-US" sz="2400" dirty="0" smtClean="0">
                <a:latin typeface="Arial" charset="0"/>
                <a:ea typeface="Arial" charset="0"/>
                <a:cs typeface="Arial" charset="0"/>
              </a:rPr>
              <a:t>: </a:t>
            </a:r>
            <a:r>
              <a:rPr lang="vi-VN" sz="2400" dirty="0"/>
              <a:t>C</a:t>
            </a:r>
            <a:r>
              <a:rPr lang="vi-VN" sz="2400" dirty="0" smtClean="0"/>
              <a:t>hưa </a:t>
            </a:r>
            <a:r>
              <a:rPr lang="vi-VN" sz="2400" dirty="0"/>
              <a:t>có cá nhân, tổ chức nào tiến hành sử dụng bùn thải nuôi tôm để nuôi </a:t>
            </a:r>
            <a:r>
              <a:rPr lang="vi-VN" sz="2400" dirty="0" smtClean="0"/>
              <a:t>copepoda: &gt;&gt;&gt; Gói </a:t>
            </a:r>
            <a:r>
              <a:rPr lang="vi-VN" sz="2400" dirty="0"/>
              <a:t>thầu 29 sẽ tiến hành nghiên cứu </a:t>
            </a:r>
            <a:r>
              <a:rPr lang="vi-VN" sz="2400" dirty="0" smtClean="0"/>
              <a:t>thí nghiệm</a:t>
            </a:r>
            <a:endParaRPr lang="en-US" sz="2400" dirty="0" smtClean="0">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5D3FEEAC-6021-184A-936A-D26E75467C87}" type="slidenum">
              <a:rPr lang="en-US" smtClean="0"/>
              <a:t>7</a:t>
            </a:fld>
            <a:endParaRPr lang="en-US"/>
          </a:p>
        </p:txBody>
      </p:sp>
    </p:spTree>
    <p:extLst>
      <p:ext uri="{BB962C8B-B14F-4D97-AF65-F5344CB8AC3E}">
        <p14:creationId xmlns:p14="http://schemas.microsoft.com/office/powerpoint/2010/main" val="211439136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2651"/>
            <a:ext cx="7886700" cy="580271"/>
          </a:xfrm>
        </p:spPr>
        <p:txBody>
          <a:bodyPr>
            <a:normAutofit/>
          </a:bodyPr>
          <a:lstStyle/>
          <a:p>
            <a:pPr algn="ctr"/>
            <a:r>
              <a:rPr lang="en-US" sz="2400" dirty="0" err="1" smtClean="0">
                <a:latin typeface="Arial" charset="0"/>
                <a:ea typeface="Arial" charset="0"/>
                <a:cs typeface="Arial" charset="0"/>
              </a:rPr>
              <a:t>Kết</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luận</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Sản</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phẩm</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dạng</a:t>
            </a:r>
            <a:r>
              <a:rPr lang="en-US" sz="2400" dirty="0" smtClean="0">
                <a:latin typeface="Arial" charset="0"/>
                <a:ea typeface="Arial" charset="0"/>
                <a:cs typeface="Arial" charset="0"/>
              </a:rPr>
              <a:t> I - </a:t>
            </a:r>
            <a:r>
              <a:rPr lang="en-US" sz="2400" dirty="0" err="1" smtClean="0">
                <a:latin typeface="Arial" charset="0"/>
                <a:ea typeface="Arial" charset="0"/>
                <a:cs typeface="Arial" charset="0"/>
              </a:rPr>
              <a:t>Công</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nghệ</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tôm</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tảo</a:t>
            </a:r>
            <a:endParaRPr lang="en-US" sz="2400" dirty="0">
              <a:latin typeface="Arial" charset="0"/>
              <a:ea typeface="Arial" charset="0"/>
              <a:cs typeface="Arial"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68484783"/>
              </p:ext>
            </p:extLst>
          </p:nvPr>
        </p:nvGraphicFramePr>
        <p:xfrm>
          <a:off x="108488" y="716943"/>
          <a:ext cx="9035513" cy="6077145"/>
        </p:xfrm>
        <a:graphic>
          <a:graphicData uri="http://schemas.openxmlformats.org/drawingml/2006/table">
            <a:tbl>
              <a:tblPr firstRow="1" firstCol="1" bandRow="1">
                <a:tableStyleId>{5C22544A-7EE6-4342-B048-85BDC9FD1C3A}</a:tableStyleId>
              </a:tblPr>
              <a:tblGrid>
                <a:gridCol w="693025">
                  <a:extLst>
                    <a:ext uri="{9D8B030D-6E8A-4147-A177-3AD203B41FA5}">
                      <a16:colId xmlns="" xmlns:a16="http://schemas.microsoft.com/office/drawing/2014/main" val="20000"/>
                    </a:ext>
                  </a:extLst>
                </a:gridCol>
                <a:gridCol w="2709104">
                  <a:extLst>
                    <a:ext uri="{9D8B030D-6E8A-4147-A177-3AD203B41FA5}">
                      <a16:colId xmlns="" xmlns:a16="http://schemas.microsoft.com/office/drawing/2014/main" val="20001"/>
                    </a:ext>
                  </a:extLst>
                </a:gridCol>
                <a:gridCol w="3023146">
                  <a:extLst>
                    <a:ext uri="{9D8B030D-6E8A-4147-A177-3AD203B41FA5}">
                      <a16:colId xmlns="" xmlns:a16="http://schemas.microsoft.com/office/drawing/2014/main" val="20002"/>
                    </a:ext>
                  </a:extLst>
                </a:gridCol>
                <a:gridCol w="2610238">
                  <a:extLst>
                    <a:ext uri="{9D8B030D-6E8A-4147-A177-3AD203B41FA5}">
                      <a16:colId xmlns="" xmlns:a16="http://schemas.microsoft.com/office/drawing/2014/main" val="20003"/>
                    </a:ext>
                  </a:extLst>
                </a:gridCol>
              </a:tblGrid>
              <a:tr h="283734">
                <a:tc>
                  <a:txBody>
                    <a:bodyPr/>
                    <a:lstStyle/>
                    <a:p>
                      <a:pPr marL="0" marR="0" algn="just">
                        <a:lnSpc>
                          <a:spcPct val="150000"/>
                        </a:lnSpc>
                        <a:spcBef>
                          <a:spcPts val="0"/>
                        </a:spcBef>
                        <a:spcAft>
                          <a:spcPts val="0"/>
                        </a:spcAft>
                      </a:pPr>
                      <a:r>
                        <a:rPr lang="en-US" sz="1400">
                          <a:effectLst/>
                          <a:latin typeface="Arial" charset="0"/>
                          <a:ea typeface="Arial" charset="0"/>
                          <a:cs typeface="Arial" charset="0"/>
                        </a:rPr>
                        <a:t>TT</a:t>
                      </a:r>
                    </a:p>
                  </a:txBody>
                  <a:tcPr marL="49861" marR="49861" marT="0" marB="0" anchor="ctr"/>
                </a:tc>
                <a:tc>
                  <a:txBody>
                    <a:bodyPr/>
                    <a:lstStyle/>
                    <a:p>
                      <a:pPr marL="0" marR="0" algn="just">
                        <a:lnSpc>
                          <a:spcPct val="150000"/>
                        </a:lnSpc>
                        <a:spcBef>
                          <a:spcPts val="0"/>
                        </a:spcBef>
                        <a:spcAft>
                          <a:spcPts val="0"/>
                        </a:spcAft>
                      </a:pPr>
                      <a:r>
                        <a:rPr lang="en-US" sz="1400">
                          <a:effectLst/>
                          <a:latin typeface="Arial" charset="0"/>
                          <a:ea typeface="Arial" charset="0"/>
                          <a:cs typeface="Arial" charset="0"/>
                        </a:rPr>
                        <a:t>Tên sản phẩm</a:t>
                      </a:r>
                    </a:p>
                  </a:txBody>
                  <a:tcPr marL="49861" marR="49861" marT="0" marB="0" anchor="ctr"/>
                </a:tc>
                <a:tc>
                  <a:txBody>
                    <a:bodyPr/>
                    <a:lstStyle/>
                    <a:p>
                      <a:pPr marL="0" marR="0" algn="just">
                        <a:lnSpc>
                          <a:spcPct val="150000"/>
                        </a:lnSpc>
                        <a:spcBef>
                          <a:spcPts val="0"/>
                        </a:spcBef>
                        <a:spcAft>
                          <a:spcPts val="0"/>
                        </a:spcAft>
                      </a:pPr>
                      <a:r>
                        <a:rPr lang="en-US" sz="1400">
                          <a:effectLst/>
                          <a:latin typeface="Arial" charset="0"/>
                          <a:ea typeface="Arial" charset="0"/>
                          <a:cs typeface="Arial" charset="0"/>
                        </a:rPr>
                        <a:t>Yêu cầu</a:t>
                      </a:r>
                    </a:p>
                  </a:txBody>
                  <a:tcPr marL="49861" marR="49861" marT="0" marB="0" anchor="ctr"/>
                </a:tc>
                <a:tc>
                  <a:txBody>
                    <a:bodyPr/>
                    <a:lstStyle/>
                    <a:p>
                      <a:pPr marL="0" marR="0" algn="just">
                        <a:lnSpc>
                          <a:spcPct val="150000"/>
                        </a:lnSpc>
                        <a:spcBef>
                          <a:spcPts val="0"/>
                        </a:spcBef>
                        <a:spcAft>
                          <a:spcPts val="0"/>
                        </a:spcAft>
                      </a:pPr>
                      <a:r>
                        <a:rPr lang="en-US" sz="1400">
                          <a:effectLst/>
                          <a:latin typeface="Arial" charset="0"/>
                          <a:ea typeface="Arial" charset="0"/>
                          <a:cs typeface="Arial" charset="0"/>
                        </a:rPr>
                        <a:t>Sản phẩm của đề tài</a:t>
                      </a:r>
                    </a:p>
                  </a:txBody>
                  <a:tcPr marL="49861" marR="49861" marT="0" marB="0" anchor="ctr"/>
                </a:tc>
                <a:extLst>
                  <a:ext uri="{0D108BD9-81ED-4DB2-BD59-A6C34878D82A}">
                    <a16:rowId xmlns="" xmlns:a16="http://schemas.microsoft.com/office/drawing/2014/main" val="10000"/>
                  </a:ext>
                </a:extLst>
              </a:tr>
              <a:tr h="283734">
                <a:tc>
                  <a:txBody>
                    <a:bodyPr/>
                    <a:lstStyle/>
                    <a:p>
                      <a:pPr marL="0" marR="0" algn="just">
                        <a:lnSpc>
                          <a:spcPct val="150000"/>
                        </a:lnSpc>
                        <a:spcBef>
                          <a:spcPts val="0"/>
                        </a:spcBef>
                        <a:spcAft>
                          <a:spcPts val="0"/>
                        </a:spcAft>
                      </a:pPr>
                      <a:r>
                        <a:rPr lang="en-US" sz="1400">
                          <a:effectLst/>
                          <a:latin typeface="Arial" charset="0"/>
                          <a:ea typeface="Arial" charset="0"/>
                          <a:cs typeface="Arial" charset="0"/>
                        </a:rPr>
                        <a:t>A</a:t>
                      </a:r>
                    </a:p>
                  </a:txBody>
                  <a:tcPr marL="49861" marR="49861" marT="0" marB="0" anchor="ctr"/>
                </a:tc>
                <a:tc gridSpan="3">
                  <a:txBody>
                    <a:bodyPr/>
                    <a:lstStyle/>
                    <a:p>
                      <a:pPr marL="0" marR="0" algn="just">
                        <a:lnSpc>
                          <a:spcPct val="150000"/>
                        </a:lnSpc>
                        <a:spcBef>
                          <a:spcPts val="0"/>
                        </a:spcBef>
                        <a:spcAft>
                          <a:spcPts val="0"/>
                        </a:spcAft>
                      </a:pPr>
                      <a:r>
                        <a:rPr lang="en-US" sz="1400">
                          <a:effectLst/>
                          <a:latin typeface="Arial" charset="0"/>
                          <a:ea typeface="Arial" charset="0"/>
                          <a:cs typeface="Arial" charset="0"/>
                        </a:rPr>
                        <a:t>Sản phẩm dạng 1</a:t>
                      </a:r>
                    </a:p>
                  </a:txBody>
                  <a:tcPr marL="49861" marR="49861" marT="0" marB="0" anchor="ct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378313">
                <a:tc>
                  <a:txBody>
                    <a:bodyPr/>
                    <a:lstStyle/>
                    <a:p>
                      <a:pPr marL="0" marR="0" algn="just">
                        <a:spcBef>
                          <a:spcPts val="0"/>
                        </a:spcBef>
                        <a:spcAft>
                          <a:spcPts val="0"/>
                        </a:spcAft>
                      </a:pPr>
                      <a:r>
                        <a:rPr lang="en-US" sz="1400">
                          <a:effectLst/>
                          <a:latin typeface="Arial" charset="0"/>
                          <a:ea typeface="Arial" charset="0"/>
                          <a:cs typeface="Arial" charset="0"/>
                        </a:rPr>
                        <a:t>1</a:t>
                      </a:r>
                    </a:p>
                  </a:txBody>
                  <a:tcPr marL="49861" marR="49861" marT="0" marB="0" anchor="ctr"/>
                </a:tc>
                <a:tc>
                  <a:txBody>
                    <a:bodyPr/>
                    <a:lstStyle/>
                    <a:p>
                      <a:pPr marL="0" marR="0" algn="just">
                        <a:spcBef>
                          <a:spcPts val="0"/>
                        </a:spcBef>
                        <a:spcAft>
                          <a:spcPts val="0"/>
                        </a:spcAft>
                      </a:pPr>
                      <a:r>
                        <a:rPr lang="en-US" sz="1400" dirty="0" err="1">
                          <a:effectLst/>
                          <a:latin typeface="Arial" charset="0"/>
                          <a:ea typeface="Arial" charset="0"/>
                          <a:cs typeface="Arial" charset="0"/>
                        </a:rPr>
                        <a:t>Năng</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suất</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tôm</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thẻ</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chân</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trắng</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tấn</a:t>
                      </a:r>
                      <a:r>
                        <a:rPr lang="en-US" sz="1400" dirty="0">
                          <a:effectLst/>
                          <a:latin typeface="Arial" charset="0"/>
                          <a:ea typeface="Arial" charset="0"/>
                          <a:cs typeface="Arial" charset="0"/>
                        </a:rPr>
                        <a:t>/ha)</a:t>
                      </a:r>
                    </a:p>
                  </a:txBody>
                  <a:tcPr marL="49861" marR="49861" marT="0" marB="0" anchor="ctr"/>
                </a:tc>
                <a:tc>
                  <a:txBody>
                    <a:bodyPr/>
                    <a:lstStyle/>
                    <a:p>
                      <a:pPr marL="0" marR="0" algn="just">
                        <a:spcBef>
                          <a:spcPts val="0"/>
                        </a:spcBef>
                        <a:spcAft>
                          <a:spcPts val="0"/>
                        </a:spcAft>
                      </a:pPr>
                      <a:r>
                        <a:rPr lang="en-US" sz="1400">
                          <a:effectLst/>
                          <a:latin typeface="Arial" charset="0"/>
                          <a:ea typeface="Arial" charset="0"/>
                          <a:cs typeface="Arial" charset="0"/>
                        </a:rPr>
                        <a:t>15 tấn </a:t>
                      </a:r>
                    </a:p>
                  </a:txBody>
                  <a:tcPr marL="49861" marR="49861" marT="0" marB="0" anchor="ctr"/>
                </a:tc>
                <a:tc>
                  <a:txBody>
                    <a:bodyPr/>
                    <a:lstStyle/>
                    <a:p>
                      <a:pPr marL="0" marR="0" algn="just">
                        <a:spcBef>
                          <a:spcPts val="0"/>
                        </a:spcBef>
                        <a:spcAft>
                          <a:spcPts val="0"/>
                        </a:spcAft>
                      </a:pPr>
                      <a:r>
                        <a:rPr lang="en-US" sz="1400">
                          <a:effectLst/>
                          <a:latin typeface="Arial" charset="0"/>
                          <a:ea typeface="Arial" charset="0"/>
                          <a:cs typeface="Arial" charset="0"/>
                        </a:rPr>
                        <a:t>Vượt yêu cầu</a:t>
                      </a:r>
                    </a:p>
                  </a:txBody>
                  <a:tcPr marL="49861" marR="49861" marT="0" marB="0" anchor="ctr"/>
                </a:tc>
                <a:extLst>
                  <a:ext uri="{0D108BD9-81ED-4DB2-BD59-A6C34878D82A}">
                    <a16:rowId xmlns="" xmlns:a16="http://schemas.microsoft.com/office/drawing/2014/main" val="10002"/>
                  </a:ext>
                </a:extLst>
              </a:tr>
              <a:tr h="756624">
                <a:tc>
                  <a:txBody>
                    <a:bodyPr/>
                    <a:lstStyle/>
                    <a:p>
                      <a:pPr marL="0" marR="0" algn="just">
                        <a:spcBef>
                          <a:spcPts val="0"/>
                        </a:spcBef>
                        <a:spcAft>
                          <a:spcPts val="0"/>
                        </a:spcAft>
                      </a:pPr>
                      <a:r>
                        <a:rPr lang="en-US" sz="1400">
                          <a:effectLst/>
                          <a:latin typeface="Arial" charset="0"/>
                          <a:ea typeface="Arial" charset="0"/>
                          <a:cs typeface="Arial" charset="0"/>
                        </a:rPr>
                        <a:t>2</a:t>
                      </a:r>
                    </a:p>
                  </a:txBody>
                  <a:tcPr marL="49861" marR="49861" marT="0" marB="0" anchor="ctr"/>
                </a:tc>
                <a:tc>
                  <a:txBody>
                    <a:bodyPr/>
                    <a:lstStyle/>
                    <a:p>
                      <a:pPr marL="0" marR="0" algn="just">
                        <a:spcBef>
                          <a:spcPts val="0"/>
                        </a:spcBef>
                        <a:spcAft>
                          <a:spcPts val="0"/>
                        </a:spcAft>
                      </a:pPr>
                      <a:r>
                        <a:rPr lang="en-US" sz="1400">
                          <a:effectLst/>
                          <a:latin typeface="Arial" charset="0"/>
                          <a:ea typeface="Arial" charset="0"/>
                          <a:cs typeface="Arial" charset="0"/>
                        </a:rPr>
                        <a:t>Tỷ lệ sống của tôm thẻ chân trắng (%)</a:t>
                      </a:r>
                    </a:p>
                  </a:txBody>
                  <a:tcPr marL="49861" marR="49861" marT="0" marB="0" anchor="ctr"/>
                </a:tc>
                <a:tc>
                  <a:txBody>
                    <a:bodyPr/>
                    <a:lstStyle/>
                    <a:p>
                      <a:pPr marL="0" marR="0" algn="just">
                        <a:spcBef>
                          <a:spcPts val="0"/>
                        </a:spcBef>
                        <a:spcAft>
                          <a:spcPts val="0"/>
                        </a:spcAft>
                      </a:pPr>
                      <a:r>
                        <a:rPr lang="en-US" sz="1400">
                          <a:effectLst/>
                          <a:latin typeface="Arial" charset="0"/>
                          <a:ea typeface="Arial" charset="0"/>
                          <a:cs typeface="Arial" charset="0"/>
                        </a:rPr>
                        <a:t>&gt; 80</a:t>
                      </a:r>
                    </a:p>
                  </a:txBody>
                  <a:tcPr marL="49861" marR="49861" marT="0" marB="0" anchor="ctr"/>
                </a:tc>
                <a:tc>
                  <a:txBody>
                    <a:bodyPr/>
                    <a:lstStyle/>
                    <a:p>
                      <a:pPr marL="0" marR="0" algn="just">
                        <a:spcBef>
                          <a:spcPts val="0"/>
                        </a:spcBef>
                        <a:spcAft>
                          <a:spcPts val="0"/>
                        </a:spcAft>
                      </a:pPr>
                      <a:r>
                        <a:rPr lang="en-US" sz="1400">
                          <a:effectLst/>
                          <a:latin typeface="Arial" charset="0"/>
                          <a:ea typeface="Arial" charset="0"/>
                          <a:cs typeface="Arial" charset="0"/>
                        </a:rPr>
                        <a:t>Đạt yêu cầu</a:t>
                      </a:r>
                    </a:p>
                    <a:p>
                      <a:pPr marL="0" marR="0" algn="just">
                        <a:spcBef>
                          <a:spcPts val="0"/>
                        </a:spcBef>
                        <a:spcAft>
                          <a:spcPts val="0"/>
                        </a:spcAft>
                      </a:pPr>
                      <a:r>
                        <a:rPr lang="en-US" sz="1400">
                          <a:effectLst/>
                          <a:latin typeface="Arial" charset="0"/>
                          <a:ea typeface="Arial" charset="0"/>
                          <a:cs typeface="Arial" charset="0"/>
                        </a:rPr>
                        <a:t>Bình Định (Ao 1: 81,5, Ao 2: 82,6) Bến Tre (84-86,5%)</a:t>
                      </a:r>
                    </a:p>
                  </a:txBody>
                  <a:tcPr marL="49861" marR="49861" marT="0" marB="0" anchor="ctr"/>
                </a:tc>
                <a:extLst>
                  <a:ext uri="{0D108BD9-81ED-4DB2-BD59-A6C34878D82A}">
                    <a16:rowId xmlns="" xmlns:a16="http://schemas.microsoft.com/office/drawing/2014/main" val="10003"/>
                  </a:ext>
                </a:extLst>
              </a:tr>
              <a:tr h="756624">
                <a:tc>
                  <a:txBody>
                    <a:bodyPr/>
                    <a:lstStyle/>
                    <a:p>
                      <a:pPr marL="0" marR="0" algn="just">
                        <a:spcBef>
                          <a:spcPts val="0"/>
                        </a:spcBef>
                        <a:spcAft>
                          <a:spcPts val="0"/>
                        </a:spcAft>
                      </a:pPr>
                      <a:r>
                        <a:rPr lang="en-US" sz="1400">
                          <a:effectLst/>
                          <a:latin typeface="Arial" charset="0"/>
                          <a:ea typeface="Arial" charset="0"/>
                          <a:cs typeface="Arial" charset="0"/>
                        </a:rPr>
                        <a:t>3</a:t>
                      </a:r>
                    </a:p>
                  </a:txBody>
                  <a:tcPr marL="49861" marR="49861" marT="0" marB="0" anchor="ctr"/>
                </a:tc>
                <a:tc>
                  <a:txBody>
                    <a:bodyPr/>
                    <a:lstStyle/>
                    <a:p>
                      <a:pPr marL="0" marR="0" algn="just">
                        <a:spcBef>
                          <a:spcPts val="0"/>
                        </a:spcBef>
                        <a:spcAft>
                          <a:spcPts val="0"/>
                        </a:spcAft>
                      </a:pPr>
                      <a:r>
                        <a:rPr lang="en-US" sz="1400">
                          <a:effectLst/>
                          <a:latin typeface="Arial" charset="0"/>
                          <a:ea typeface="Arial" charset="0"/>
                          <a:cs typeface="Arial" charset="0"/>
                        </a:rPr>
                        <a:t>Hệ số thức ăn FCR</a:t>
                      </a:r>
                    </a:p>
                  </a:txBody>
                  <a:tcPr marL="49861" marR="49861" marT="0" marB="0" anchor="ctr"/>
                </a:tc>
                <a:tc>
                  <a:txBody>
                    <a:bodyPr/>
                    <a:lstStyle/>
                    <a:p>
                      <a:pPr marL="0" marR="0" algn="just">
                        <a:spcBef>
                          <a:spcPts val="0"/>
                        </a:spcBef>
                        <a:spcAft>
                          <a:spcPts val="0"/>
                        </a:spcAft>
                      </a:pPr>
                      <a:r>
                        <a:rPr lang="en-US" sz="1400">
                          <a:effectLst/>
                          <a:latin typeface="Arial" charset="0"/>
                          <a:ea typeface="Arial" charset="0"/>
                          <a:cs typeface="Arial" charset="0"/>
                        </a:rPr>
                        <a:t>1,5</a:t>
                      </a:r>
                    </a:p>
                  </a:txBody>
                  <a:tcPr marL="49861" marR="49861" marT="0" marB="0" anchor="ctr"/>
                </a:tc>
                <a:tc>
                  <a:txBody>
                    <a:bodyPr/>
                    <a:lstStyle/>
                    <a:p>
                      <a:pPr marL="0" marR="0" algn="just">
                        <a:spcBef>
                          <a:spcPts val="0"/>
                        </a:spcBef>
                        <a:spcAft>
                          <a:spcPts val="0"/>
                        </a:spcAft>
                      </a:pPr>
                      <a:r>
                        <a:rPr lang="en-US" sz="1400">
                          <a:effectLst/>
                          <a:latin typeface="Arial" charset="0"/>
                          <a:ea typeface="Arial" charset="0"/>
                          <a:cs typeface="Arial" charset="0"/>
                        </a:rPr>
                        <a:t>Vượt yêu cầu</a:t>
                      </a:r>
                    </a:p>
                    <a:p>
                      <a:pPr marL="0" marR="0" algn="just">
                        <a:spcBef>
                          <a:spcPts val="0"/>
                        </a:spcBef>
                        <a:spcAft>
                          <a:spcPts val="0"/>
                        </a:spcAft>
                      </a:pPr>
                      <a:r>
                        <a:rPr lang="en-US" sz="1400">
                          <a:effectLst/>
                          <a:latin typeface="Arial" charset="0"/>
                          <a:ea typeface="Arial" charset="0"/>
                          <a:cs typeface="Arial" charset="0"/>
                        </a:rPr>
                        <a:t>Bình Định (Ao 1: 1,3</a:t>
                      </a:r>
                    </a:p>
                    <a:p>
                      <a:pPr marL="0" marR="0" algn="just">
                        <a:spcBef>
                          <a:spcPts val="0"/>
                        </a:spcBef>
                        <a:spcAft>
                          <a:spcPts val="0"/>
                        </a:spcAft>
                      </a:pPr>
                      <a:r>
                        <a:rPr lang="en-US" sz="1400">
                          <a:effectLst/>
                          <a:latin typeface="Arial" charset="0"/>
                          <a:ea typeface="Arial" charset="0"/>
                          <a:cs typeface="Arial" charset="0"/>
                        </a:rPr>
                        <a:t>Ao 2: 1,28)</a:t>
                      </a:r>
                    </a:p>
                    <a:p>
                      <a:pPr marL="0" marR="0" algn="just">
                        <a:spcBef>
                          <a:spcPts val="0"/>
                        </a:spcBef>
                        <a:spcAft>
                          <a:spcPts val="0"/>
                        </a:spcAft>
                      </a:pPr>
                      <a:r>
                        <a:rPr lang="en-US" sz="1400">
                          <a:effectLst/>
                          <a:latin typeface="Arial" charset="0"/>
                          <a:ea typeface="Arial" charset="0"/>
                          <a:cs typeface="Arial" charset="0"/>
                        </a:rPr>
                        <a:t>Bến Tre (1,25-1,32)</a:t>
                      </a:r>
                    </a:p>
                  </a:txBody>
                  <a:tcPr marL="49861" marR="49861" marT="0" marB="0" anchor="ctr"/>
                </a:tc>
                <a:extLst>
                  <a:ext uri="{0D108BD9-81ED-4DB2-BD59-A6C34878D82A}">
                    <a16:rowId xmlns="" xmlns:a16="http://schemas.microsoft.com/office/drawing/2014/main" val="10004"/>
                  </a:ext>
                </a:extLst>
              </a:tr>
              <a:tr h="756624">
                <a:tc>
                  <a:txBody>
                    <a:bodyPr/>
                    <a:lstStyle/>
                    <a:p>
                      <a:pPr marL="0" marR="0" algn="just">
                        <a:spcBef>
                          <a:spcPts val="0"/>
                        </a:spcBef>
                        <a:spcAft>
                          <a:spcPts val="0"/>
                        </a:spcAft>
                      </a:pPr>
                      <a:r>
                        <a:rPr lang="en-US" sz="1400">
                          <a:effectLst/>
                          <a:latin typeface="Arial" charset="0"/>
                          <a:ea typeface="Arial" charset="0"/>
                          <a:cs typeface="Arial" charset="0"/>
                        </a:rPr>
                        <a:t>4</a:t>
                      </a:r>
                    </a:p>
                  </a:txBody>
                  <a:tcPr marL="49861" marR="49861" marT="0" marB="0" anchor="ctr"/>
                </a:tc>
                <a:tc>
                  <a:txBody>
                    <a:bodyPr/>
                    <a:lstStyle/>
                    <a:p>
                      <a:pPr marL="0" marR="0" algn="just">
                        <a:spcBef>
                          <a:spcPts val="0"/>
                        </a:spcBef>
                        <a:spcAft>
                          <a:spcPts val="0"/>
                        </a:spcAft>
                      </a:pPr>
                      <a:r>
                        <a:rPr lang="en-US" sz="1400">
                          <a:effectLst/>
                          <a:latin typeface="Arial" charset="0"/>
                          <a:ea typeface="Arial" charset="0"/>
                          <a:cs typeface="Arial" charset="0"/>
                        </a:rPr>
                        <a:t>Chi phí hóa chất sử dụng cho ao nuôi (%)</a:t>
                      </a:r>
                    </a:p>
                  </a:txBody>
                  <a:tcPr marL="49861" marR="49861" marT="0" marB="0" anchor="ctr"/>
                </a:tc>
                <a:tc>
                  <a:txBody>
                    <a:bodyPr/>
                    <a:lstStyle/>
                    <a:p>
                      <a:pPr marL="0" marR="0" algn="just">
                        <a:spcBef>
                          <a:spcPts val="0"/>
                        </a:spcBef>
                        <a:spcAft>
                          <a:spcPts val="0"/>
                        </a:spcAft>
                      </a:pPr>
                      <a:r>
                        <a:rPr lang="en-US" sz="1400">
                          <a:effectLst/>
                          <a:latin typeface="Arial" charset="0"/>
                          <a:ea typeface="Arial" charset="0"/>
                          <a:cs typeface="Arial" charset="0"/>
                        </a:rPr>
                        <a:t>Giảm 20% so với đối chứng</a:t>
                      </a:r>
                    </a:p>
                  </a:txBody>
                  <a:tcPr marL="49861" marR="49861" marT="0" marB="0" anchor="ctr"/>
                </a:tc>
                <a:tc>
                  <a:txBody>
                    <a:bodyPr/>
                    <a:lstStyle/>
                    <a:p>
                      <a:pPr marL="0" marR="0" algn="just">
                        <a:spcBef>
                          <a:spcPts val="0"/>
                        </a:spcBef>
                        <a:spcAft>
                          <a:spcPts val="0"/>
                        </a:spcAft>
                      </a:pPr>
                      <a:r>
                        <a:rPr lang="en-US" sz="1400">
                          <a:effectLst/>
                          <a:latin typeface="Arial" charset="0"/>
                          <a:ea typeface="Arial" charset="0"/>
                          <a:cs typeface="Arial" charset="0"/>
                        </a:rPr>
                        <a:t>Vượt yêu cầu </a:t>
                      </a:r>
                    </a:p>
                    <a:p>
                      <a:pPr marL="0" marR="0" algn="just">
                        <a:spcBef>
                          <a:spcPts val="0"/>
                        </a:spcBef>
                        <a:spcAft>
                          <a:spcPts val="0"/>
                        </a:spcAft>
                      </a:pPr>
                      <a:r>
                        <a:rPr lang="en-US" sz="1400">
                          <a:effectLst/>
                          <a:latin typeface="Arial" charset="0"/>
                          <a:ea typeface="Arial" charset="0"/>
                          <a:cs typeface="Arial" charset="0"/>
                        </a:rPr>
                        <a:t>Bình Định giảm 59%, Bến Tre giảm 25%</a:t>
                      </a:r>
                    </a:p>
                    <a:p>
                      <a:pPr marL="0" marR="0" algn="just">
                        <a:spcBef>
                          <a:spcPts val="0"/>
                        </a:spcBef>
                        <a:spcAft>
                          <a:spcPts val="0"/>
                        </a:spcAft>
                      </a:pPr>
                      <a:r>
                        <a:rPr lang="en-US" sz="1400">
                          <a:effectLst/>
                          <a:latin typeface="Arial" charset="0"/>
                          <a:ea typeface="Arial" charset="0"/>
                          <a:cs typeface="Arial" charset="0"/>
                        </a:rPr>
                        <a:t> </a:t>
                      </a:r>
                    </a:p>
                  </a:txBody>
                  <a:tcPr marL="49861" marR="49861" marT="0" marB="0" anchor="ctr"/>
                </a:tc>
                <a:extLst>
                  <a:ext uri="{0D108BD9-81ED-4DB2-BD59-A6C34878D82A}">
                    <a16:rowId xmlns="" xmlns:a16="http://schemas.microsoft.com/office/drawing/2014/main" val="10005"/>
                  </a:ext>
                </a:extLst>
              </a:tr>
              <a:tr h="378313">
                <a:tc>
                  <a:txBody>
                    <a:bodyPr/>
                    <a:lstStyle/>
                    <a:p>
                      <a:pPr marL="0" marR="0" algn="just">
                        <a:spcBef>
                          <a:spcPts val="0"/>
                        </a:spcBef>
                        <a:spcAft>
                          <a:spcPts val="0"/>
                        </a:spcAft>
                      </a:pPr>
                      <a:r>
                        <a:rPr lang="en-US" sz="1400">
                          <a:effectLst/>
                          <a:latin typeface="Arial" charset="0"/>
                          <a:ea typeface="Arial" charset="0"/>
                          <a:cs typeface="Arial" charset="0"/>
                        </a:rPr>
                        <a:t>5</a:t>
                      </a:r>
                    </a:p>
                  </a:txBody>
                  <a:tcPr marL="49861" marR="49861" marT="0" marB="0" anchor="ctr"/>
                </a:tc>
                <a:tc>
                  <a:txBody>
                    <a:bodyPr/>
                    <a:lstStyle/>
                    <a:p>
                      <a:pPr marL="0" marR="0" algn="just">
                        <a:spcBef>
                          <a:spcPts val="0"/>
                        </a:spcBef>
                        <a:spcAft>
                          <a:spcPts val="0"/>
                        </a:spcAft>
                      </a:pPr>
                      <a:r>
                        <a:rPr lang="en-US" sz="1400">
                          <a:effectLst/>
                          <a:latin typeface="Arial" charset="0"/>
                          <a:ea typeface="Arial" charset="0"/>
                          <a:cs typeface="Arial" charset="0"/>
                        </a:rPr>
                        <a:t>Dịch bệnh</a:t>
                      </a:r>
                    </a:p>
                  </a:txBody>
                  <a:tcPr marL="49861" marR="49861" marT="0" marB="0" anchor="ctr"/>
                </a:tc>
                <a:tc>
                  <a:txBody>
                    <a:bodyPr/>
                    <a:lstStyle/>
                    <a:p>
                      <a:pPr marL="0" marR="0" algn="just">
                        <a:spcBef>
                          <a:spcPts val="0"/>
                        </a:spcBef>
                        <a:spcAft>
                          <a:spcPts val="0"/>
                        </a:spcAft>
                      </a:pPr>
                      <a:r>
                        <a:rPr lang="en-US" sz="1400">
                          <a:effectLst/>
                          <a:latin typeface="Arial" charset="0"/>
                          <a:ea typeface="Arial" charset="0"/>
                          <a:cs typeface="Arial" charset="0"/>
                        </a:rPr>
                        <a:t>Không xảy ra dịch bệnh trong mô hình thực nghiệm</a:t>
                      </a:r>
                    </a:p>
                  </a:txBody>
                  <a:tcPr marL="49861" marR="49861" marT="0" marB="0" anchor="ctr"/>
                </a:tc>
                <a:tc>
                  <a:txBody>
                    <a:bodyPr/>
                    <a:lstStyle/>
                    <a:p>
                      <a:pPr marL="0" marR="0" algn="just">
                        <a:spcBef>
                          <a:spcPts val="0"/>
                        </a:spcBef>
                        <a:spcAft>
                          <a:spcPts val="0"/>
                        </a:spcAft>
                      </a:pPr>
                      <a:r>
                        <a:rPr lang="en-US" sz="1400" dirty="0" err="1" smtClean="0">
                          <a:effectLst/>
                          <a:latin typeface="Arial" charset="0"/>
                          <a:ea typeface="Arial" charset="0"/>
                          <a:cs typeface="Arial" charset="0"/>
                        </a:rPr>
                        <a:t>Đạt</a:t>
                      </a:r>
                      <a:r>
                        <a:rPr lang="en-US" sz="1400" baseline="0" dirty="0" smtClean="0">
                          <a:effectLst/>
                          <a:latin typeface="Arial" charset="0"/>
                          <a:ea typeface="Arial" charset="0"/>
                          <a:cs typeface="Arial" charset="0"/>
                        </a:rPr>
                        <a:t> </a:t>
                      </a:r>
                      <a:r>
                        <a:rPr lang="en-US" sz="1400" baseline="0" dirty="0" err="1" smtClean="0">
                          <a:effectLst/>
                          <a:latin typeface="Arial" charset="0"/>
                          <a:ea typeface="Arial" charset="0"/>
                          <a:cs typeface="Arial" charset="0"/>
                        </a:rPr>
                        <a:t>yêu</a:t>
                      </a:r>
                      <a:r>
                        <a:rPr lang="en-US" sz="1400" baseline="0" dirty="0" smtClean="0">
                          <a:effectLst/>
                          <a:latin typeface="Arial" charset="0"/>
                          <a:ea typeface="Arial" charset="0"/>
                          <a:cs typeface="Arial" charset="0"/>
                        </a:rPr>
                        <a:t> </a:t>
                      </a:r>
                      <a:r>
                        <a:rPr lang="en-US" sz="1400" baseline="0" dirty="0" err="1" smtClean="0">
                          <a:effectLst/>
                          <a:latin typeface="Arial" charset="0"/>
                          <a:ea typeface="Arial" charset="0"/>
                          <a:cs typeface="Arial" charset="0"/>
                        </a:rPr>
                        <a:t>cầu</a:t>
                      </a:r>
                      <a:endParaRPr lang="en-US" sz="1400" dirty="0">
                        <a:effectLst/>
                        <a:latin typeface="Arial" charset="0"/>
                        <a:ea typeface="Arial" charset="0"/>
                        <a:cs typeface="Arial" charset="0"/>
                      </a:endParaRPr>
                    </a:p>
                  </a:txBody>
                  <a:tcPr marL="49861" marR="49861" marT="0" marB="0" anchor="ctr"/>
                </a:tc>
                <a:extLst>
                  <a:ext uri="{0D108BD9-81ED-4DB2-BD59-A6C34878D82A}">
                    <a16:rowId xmlns="" xmlns:a16="http://schemas.microsoft.com/office/drawing/2014/main" val="10006"/>
                  </a:ext>
                </a:extLst>
              </a:tr>
              <a:tr h="555949">
                <a:tc>
                  <a:txBody>
                    <a:bodyPr/>
                    <a:lstStyle/>
                    <a:p>
                      <a:pPr marL="0" marR="0" algn="just">
                        <a:spcBef>
                          <a:spcPts val="0"/>
                        </a:spcBef>
                        <a:spcAft>
                          <a:spcPts val="0"/>
                        </a:spcAft>
                      </a:pPr>
                      <a:r>
                        <a:rPr lang="en-US" sz="1400">
                          <a:effectLst/>
                          <a:latin typeface="Arial" charset="0"/>
                          <a:ea typeface="Arial" charset="0"/>
                          <a:cs typeface="Arial" charset="0"/>
                        </a:rPr>
                        <a:t>6</a:t>
                      </a:r>
                    </a:p>
                  </a:txBody>
                  <a:tcPr marL="49861" marR="49861" marT="0" marB="0" anchor="ctr"/>
                </a:tc>
                <a:tc>
                  <a:txBody>
                    <a:bodyPr/>
                    <a:lstStyle/>
                    <a:p>
                      <a:pPr marL="0" marR="0" algn="just">
                        <a:spcBef>
                          <a:spcPts val="0"/>
                        </a:spcBef>
                        <a:spcAft>
                          <a:spcPts val="0"/>
                        </a:spcAft>
                      </a:pPr>
                      <a:r>
                        <a:rPr lang="en-US" sz="1400">
                          <a:effectLst/>
                          <a:latin typeface="Arial" charset="0"/>
                          <a:ea typeface="Arial" charset="0"/>
                          <a:cs typeface="Arial" charset="0"/>
                        </a:rPr>
                        <a:t>Lợi nhuận (%)</a:t>
                      </a:r>
                    </a:p>
                  </a:txBody>
                  <a:tcPr marL="49861" marR="49861" marT="0" marB="0" anchor="ctr"/>
                </a:tc>
                <a:tc>
                  <a:txBody>
                    <a:bodyPr/>
                    <a:lstStyle/>
                    <a:p>
                      <a:pPr marL="0" marR="0" algn="just">
                        <a:spcBef>
                          <a:spcPts val="0"/>
                        </a:spcBef>
                        <a:spcAft>
                          <a:spcPts val="0"/>
                        </a:spcAft>
                      </a:pPr>
                      <a:r>
                        <a:rPr lang="en-US" sz="1400">
                          <a:effectLst/>
                          <a:latin typeface="Arial" charset="0"/>
                          <a:ea typeface="Arial" charset="0"/>
                          <a:cs typeface="Arial" charset="0"/>
                        </a:rPr>
                        <a:t>Tăng 20% so với đối chứng</a:t>
                      </a:r>
                    </a:p>
                  </a:txBody>
                  <a:tcPr marL="49861" marR="49861" marT="0" marB="0" anchor="ctr"/>
                </a:tc>
                <a:tc>
                  <a:txBody>
                    <a:bodyPr/>
                    <a:lstStyle/>
                    <a:p>
                      <a:pPr marL="0" marR="0" algn="just">
                        <a:spcBef>
                          <a:spcPts val="0"/>
                        </a:spcBef>
                        <a:spcAft>
                          <a:spcPts val="0"/>
                        </a:spcAft>
                      </a:pPr>
                      <a:r>
                        <a:rPr lang="en-US" sz="1400">
                          <a:effectLst/>
                          <a:latin typeface="Arial" charset="0"/>
                          <a:ea typeface="Arial" charset="0"/>
                          <a:cs typeface="Arial" charset="0"/>
                        </a:rPr>
                        <a:t>Đạt yêu cầu</a:t>
                      </a:r>
                    </a:p>
                  </a:txBody>
                  <a:tcPr marL="49861" marR="49861" marT="0" marB="0" anchor="ctr"/>
                </a:tc>
                <a:extLst>
                  <a:ext uri="{0D108BD9-81ED-4DB2-BD59-A6C34878D82A}">
                    <a16:rowId xmlns="" xmlns:a16="http://schemas.microsoft.com/office/drawing/2014/main" val="10007"/>
                  </a:ext>
                </a:extLst>
              </a:tr>
              <a:tr h="532910">
                <a:tc>
                  <a:txBody>
                    <a:bodyPr/>
                    <a:lstStyle/>
                    <a:p>
                      <a:pPr marL="0" marR="0" algn="just">
                        <a:spcBef>
                          <a:spcPts val="0"/>
                        </a:spcBef>
                        <a:spcAft>
                          <a:spcPts val="0"/>
                        </a:spcAft>
                      </a:pPr>
                      <a:r>
                        <a:rPr lang="en-US" sz="1400">
                          <a:effectLst/>
                          <a:latin typeface="Arial" charset="0"/>
                          <a:ea typeface="Arial" charset="0"/>
                          <a:cs typeface="Arial" charset="0"/>
                        </a:rPr>
                        <a:t>7</a:t>
                      </a:r>
                    </a:p>
                  </a:txBody>
                  <a:tcPr marL="49861" marR="49861" marT="0" marB="0" anchor="ctr"/>
                </a:tc>
                <a:tc>
                  <a:txBody>
                    <a:bodyPr/>
                    <a:lstStyle/>
                    <a:p>
                      <a:pPr marL="0" marR="0" algn="just">
                        <a:spcBef>
                          <a:spcPts val="0"/>
                        </a:spcBef>
                        <a:spcAft>
                          <a:spcPts val="0"/>
                        </a:spcAft>
                      </a:pPr>
                      <a:r>
                        <a:rPr lang="en-US" sz="1400">
                          <a:effectLst/>
                          <a:latin typeface="Arial" charset="0"/>
                          <a:ea typeface="Arial" charset="0"/>
                          <a:cs typeface="Arial" charset="0"/>
                        </a:rPr>
                        <a:t>Tỷ lệ nước thải được xử lý (%)</a:t>
                      </a:r>
                    </a:p>
                  </a:txBody>
                  <a:tcPr marL="49861" marR="49861" marT="0" marB="0" anchor="ctr"/>
                </a:tc>
                <a:tc>
                  <a:txBody>
                    <a:bodyPr/>
                    <a:lstStyle/>
                    <a:p>
                      <a:pPr marL="0" marR="0" algn="just">
                        <a:spcBef>
                          <a:spcPts val="0"/>
                        </a:spcBef>
                        <a:spcAft>
                          <a:spcPts val="0"/>
                        </a:spcAft>
                      </a:pPr>
                      <a:r>
                        <a:rPr lang="en-US" sz="1400">
                          <a:effectLst/>
                          <a:latin typeface="Arial" charset="0"/>
                          <a:ea typeface="Arial" charset="0"/>
                          <a:cs typeface="Arial" charset="0"/>
                        </a:rPr>
                        <a:t>100 % nước thải được xử lý theo quy định</a:t>
                      </a:r>
                    </a:p>
                  </a:txBody>
                  <a:tcPr marL="49861" marR="49861" marT="0" marB="0" anchor="ctr"/>
                </a:tc>
                <a:tc>
                  <a:txBody>
                    <a:bodyPr/>
                    <a:lstStyle/>
                    <a:p>
                      <a:pPr marL="0" marR="0" algn="just">
                        <a:spcBef>
                          <a:spcPts val="0"/>
                        </a:spcBef>
                        <a:spcAft>
                          <a:spcPts val="0"/>
                        </a:spcAft>
                      </a:pPr>
                      <a:r>
                        <a:rPr lang="en-US" sz="1400">
                          <a:effectLst/>
                          <a:latin typeface="Arial" charset="0"/>
                          <a:ea typeface="Arial" charset="0"/>
                          <a:cs typeface="Arial" charset="0"/>
                        </a:rPr>
                        <a:t>Đạt yêu cầu</a:t>
                      </a:r>
                    </a:p>
                  </a:txBody>
                  <a:tcPr marL="49861" marR="49861" marT="0" marB="0" anchor="ctr"/>
                </a:tc>
                <a:extLst>
                  <a:ext uri="{0D108BD9-81ED-4DB2-BD59-A6C34878D82A}">
                    <a16:rowId xmlns="" xmlns:a16="http://schemas.microsoft.com/office/drawing/2014/main" val="10008"/>
                  </a:ext>
                </a:extLst>
              </a:tr>
              <a:tr h="1031262">
                <a:tc>
                  <a:txBody>
                    <a:bodyPr/>
                    <a:lstStyle/>
                    <a:p>
                      <a:pPr marL="0" marR="0" algn="just">
                        <a:spcBef>
                          <a:spcPts val="0"/>
                        </a:spcBef>
                        <a:spcAft>
                          <a:spcPts val="0"/>
                        </a:spcAft>
                      </a:pPr>
                      <a:r>
                        <a:rPr lang="en-US" sz="1400">
                          <a:effectLst/>
                          <a:latin typeface="Arial" charset="0"/>
                          <a:ea typeface="Arial" charset="0"/>
                          <a:cs typeface="Arial" charset="0"/>
                        </a:rPr>
                        <a:t>8</a:t>
                      </a:r>
                    </a:p>
                  </a:txBody>
                  <a:tcPr marL="49861" marR="49861" marT="0" marB="0" anchor="ctr"/>
                </a:tc>
                <a:tc>
                  <a:txBody>
                    <a:bodyPr/>
                    <a:lstStyle/>
                    <a:p>
                      <a:pPr marL="0" marR="0" algn="just">
                        <a:spcBef>
                          <a:spcPts val="0"/>
                        </a:spcBef>
                        <a:spcAft>
                          <a:spcPts val="0"/>
                        </a:spcAft>
                      </a:pPr>
                      <a:r>
                        <a:rPr lang="en-US" sz="1400" dirty="0" err="1">
                          <a:effectLst/>
                          <a:latin typeface="Arial" charset="0"/>
                          <a:ea typeface="Arial" charset="0"/>
                          <a:cs typeface="Arial" charset="0"/>
                        </a:rPr>
                        <a:t>Bùn</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thải</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được</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xử</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lý</a:t>
                      </a:r>
                      <a:r>
                        <a:rPr lang="en-US" sz="1400" dirty="0">
                          <a:effectLst/>
                          <a:latin typeface="Arial" charset="0"/>
                          <a:ea typeface="Arial" charset="0"/>
                          <a:cs typeface="Arial" charset="0"/>
                        </a:rPr>
                        <a:t> (%)</a:t>
                      </a:r>
                    </a:p>
                  </a:txBody>
                  <a:tcPr marL="49861" marR="49861" marT="0" marB="0" anchor="ctr"/>
                </a:tc>
                <a:tc>
                  <a:txBody>
                    <a:bodyPr/>
                    <a:lstStyle/>
                    <a:p>
                      <a:pPr marL="0" marR="0" algn="just">
                        <a:spcBef>
                          <a:spcPts val="0"/>
                        </a:spcBef>
                        <a:spcAft>
                          <a:spcPts val="0"/>
                        </a:spcAft>
                      </a:pPr>
                      <a:r>
                        <a:rPr lang="en-US" sz="1400">
                          <a:effectLst/>
                          <a:latin typeface="Arial" charset="0"/>
                          <a:ea typeface="Arial" charset="0"/>
                          <a:cs typeface="Arial" charset="0"/>
                        </a:rPr>
                        <a:t>Giảm 30% lượng bùn thải so với đối chứng và được thu gom xử lý theo quy định.</a:t>
                      </a:r>
                    </a:p>
                  </a:txBody>
                  <a:tcPr marL="49861" marR="49861" marT="0" marB="0" anchor="ctr"/>
                </a:tc>
                <a:tc>
                  <a:txBody>
                    <a:bodyPr/>
                    <a:lstStyle/>
                    <a:p>
                      <a:pPr marL="0" marR="0" algn="just">
                        <a:spcBef>
                          <a:spcPts val="0"/>
                        </a:spcBef>
                        <a:spcAft>
                          <a:spcPts val="0"/>
                        </a:spcAft>
                      </a:pPr>
                      <a:r>
                        <a:rPr lang="en-US" sz="1400" dirty="0" err="1">
                          <a:effectLst/>
                          <a:latin typeface="Arial" charset="0"/>
                          <a:ea typeface="Arial" charset="0"/>
                          <a:cs typeface="Arial" charset="0"/>
                        </a:rPr>
                        <a:t>Vượt</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yêu</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cầu</a:t>
                      </a:r>
                      <a:endParaRPr lang="en-US" sz="1400" dirty="0">
                        <a:effectLst/>
                        <a:latin typeface="Arial" charset="0"/>
                        <a:ea typeface="Arial" charset="0"/>
                        <a:cs typeface="Arial" charset="0"/>
                      </a:endParaRPr>
                    </a:p>
                    <a:p>
                      <a:pPr marL="0" marR="0" algn="just">
                        <a:spcBef>
                          <a:spcPts val="0"/>
                        </a:spcBef>
                        <a:spcAft>
                          <a:spcPts val="0"/>
                        </a:spcAft>
                      </a:pPr>
                      <a:r>
                        <a:rPr lang="en-US" sz="1400" dirty="0" err="1">
                          <a:effectLst/>
                          <a:latin typeface="Arial" charset="0"/>
                          <a:ea typeface="Arial" charset="0"/>
                          <a:cs typeface="Arial" charset="0"/>
                        </a:rPr>
                        <a:t>Bình</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Định</a:t>
                      </a:r>
                      <a:r>
                        <a:rPr lang="en-US" sz="1400" dirty="0">
                          <a:effectLst/>
                          <a:latin typeface="Arial" charset="0"/>
                          <a:ea typeface="Arial" charset="0"/>
                          <a:cs typeface="Arial" charset="0"/>
                        </a:rPr>
                        <a:t> (</a:t>
                      </a:r>
                      <a:r>
                        <a:rPr lang="en-US" sz="1400" dirty="0" err="1">
                          <a:effectLst/>
                          <a:latin typeface="Arial" charset="0"/>
                          <a:ea typeface="Arial" charset="0"/>
                          <a:cs typeface="Arial" charset="0"/>
                        </a:rPr>
                        <a:t>Ao</a:t>
                      </a:r>
                      <a:r>
                        <a:rPr lang="en-US" sz="1400" dirty="0">
                          <a:effectLst/>
                          <a:latin typeface="Arial" charset="0"/>
                          <a:ea typeface="Arial" charset="0"/>
                          <a:cs typeface="Arial" charset="0"/>
                        </a:rPr>
                        <a:t> 1 </a:t>
                      </a:r>
                      <a:r>
                        <a:rPr lang="en-US" sz="1400" dirty="0" err="1">
                          <a:effectLst/>
                          <a:latin typeface="Arial" charset="0"/>
                          <a:ea typeface="Arial" charset="0"/>
                          <a:cs typeface="Arial" charset="0"/>
                        </a:rPr>
                        <a:t>giảm</a:t>
                      </a:r>
                      <a:r>
                        <a:rPr lang="en-US" sz="1400" dirty="0">
                          <a:effectLst/>
                          <a:latin typeface="Arial" charset="0"/>
                          <a:ea typeface="Arial" charset="0"/>
                          <a:cs typeface="Arial" charset="0"/>
                        </a:rPr>
                        <a:t>: 28,81, </a:t>
                      </a:r>
                      <a:r>
                        <a:rPr lang="en-US" sz="1400" dirty="0" err="1">
                          <a:effectLst/>
                          <a:latin typeface="Arial" charset="0"/>
                          <a:ea typeface="Arial" charset="0"/>
                          <a:cs typeface="Arial" charset="0"/>
                        </a:rPr>
                        <a:t>Ao</a:t>
                      </a:r>
                      <a:r>
                        <a:rPr lang="en-US" sz="1400" dirty="0">
                          <a:effectLst/>
                          <a:latin typeface="Arial" charset="0"/>
                          <a:ea typeface="Arial" charset="0"/>
                          <a:cs typeface="Arial" charset="0"/>
                        </a:rPr>
                        <a:t> 2 </a:t>
                      </a:r>
                      <a:r>
                        <a:rPr lang="en-US" sz="1400" dirty="0" err="1">
                          <a:effectLst/>
                          <a:latin typeface="Arial" charset="0"/>
                          <a:ea typeface="Arial" charset="0"/>
                          <a:cs typeface="Arial" charset="0"/>
                        </a:rPr>
                        <a:t>giảm</a:t>
                      </a:r>
                      <a:r>
                        <a:rPr lang="en-US" sz="1400" dirty="0">
                          <a:effectLst/>
                          <a:latin typeface="Arial" charset="0"/>
                          <a:ea typeface="Arial" charset="0"/>
                          <a:cs typeface="Arial" charset="0"/>
                        </a:rPr>
                        <a:t>: 36,09</a:t>
                      </a:r>
                    </a:p>
                  </a:txBody>
                  <a:tcPr marL="49861" marR="49861" marT="0" marB="0" anchor="ctr"/>
                </a:tc>
                <a:extLst>
                  <a:ext uri="{0D108BD9-81ED-4DB2-BD59-A6C34878D82A}">
                    <a16:rowId xmlns=""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5D3FEEAC-6021-184A-936A-D26E75467C87}" type="slidenum">
              <a:rPr lang="en-US" smtClean="0"/>
              <a:t>70</a:t>
            </a:fld>
            <a:endParaRPr lang="en-US"/>
          </a:p>
        </p:txBody>
      </p:sp>
    </p:spTree>
    <p:extLst>
      <p:ext uri="{BB962C8B-B14F-4D97-AF65-F5344CB8AC3E}">
        <p14:creationId xmlns:p14="http://schemas.microsoft.com/office/powerpoint/2010/main" val="205227586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40385"/>
            <a:ext cx="9020014" cy="4351338"/>
          </a:xfrm>
        </p:spPr>
        <p:txBody>
          <a:bodyPr>
            <a:noAutofit/>
          </a:bodyPr>
          <a:lstStyle/>
          <a:p>
            <a:pPr algn="just">
              <a:lnSpc>
                <a:spcPct val="100000"/>
              </a:lnSpc>
            </a:pPr>
            <a:r>
              <a:rPr lang="af-ZA" sz="2400" dirty="0" err="1" smtClean="0">
                <a:latin typeface="Arial" charset="0"/>
                <a:ea typeface="Arial" charset="0"/>
                <a:cs typeface="Arial" charset="0"/>
              </a:rPr>
              <a:t>Đã</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nghiên</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cứu</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để</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đánh</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giá</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khả</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năng</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xử</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lý</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chất</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thải</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nuôi</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tôm</a:t>
            </a:r>
            <a:endParaRPr lang="af-ZA" sz="2400" dirty="0">
              <a:latin typeface="Arial" charset="0"/>
              <a:ea typeface="Arial" charset="0"/>
              <a:cs typeface="Arial" charset="0"/>
            </a:endParaRPr>
          </a:p>
          <a:p>
            <a:pPr algn="just">
              <a:lnSpc>
                <a:spcPct val="100000"/>
              </a:lnSpc>
            </a:pPr>
            <a:r>
              <a:rPr lang="af-ZA" sz="2400" dirty="0" err="1">
                <a:latin typeface="Arial" charset="0"/>
                <a:ea typeface="Arial" charset="0"/>
                <a:cs typeface="Arial" charset="0"/>
              </a:rPr>
              <a:t>T</a:t>
            </a:r>
            <a:r>
              <a:rPr lang="af-ZA" sz="2400" dirty="0" err="1" smtClean="0">
                <a:latin typeface="Arial" charset="0"/>
                <a:ea typeface="Arial" charset="0"/>
                <a:cs typeface="Arial" charset="0"/>
              </a:rPr>
              <a:t>hí</a:t>
            </a:r>
            <a:r>
              <a:rPr lang="af-ZA" sz="2400" dirty="0" smtClean="0">
                <a:latin typeface="Arial" charset="0"/>
                <a:ea typeface="Arial" charset="0"/>
                <a:cs typeface="Arial" charset="0"/>
              </a:rPr>
              <a:t> </a:t>
            </a:r>
            <a:r>
              <a:rPr lang="af-ZA" sz="2400" dirty="0" err="1">
                <a:latin typeface="Arial" charset="0"/>
                <a:ea typeface="Arial" charset="0"/>
                <a:cs typeface="Arial" charset="0"/>
              </a:rPr>
              <a:t>nghiệm</a:t>
            </a:r>
            <a:r>
              <a:rPr lang="af-ZA" sz="2400" dirty="0">
                <a:latin typeface="Arial" charset="0"/>
                <a:ea typeface="Arial" charset="0"/>
                <a:cs typeface="Arial" charset="0"/>
              </a:rPr>
              <a:t> </a:t>
            </a:r>
            <a:r>
              <a:rPr lang="af-ZA" sz="2400" dirty="0" err="1">
                <a:latin typeface="Arial" charset="0"/>
                <a:ea typeface="Arial" charset="0"/>
                <a:cs typeface="Arial" charset="0"/>
              </a:rPr>
              <a:t>chỉ</a:t>
            </a:r>
            <a:r>
              <a:rPr lang="af-ZA" sz="2400" dirty="0">
                <a:latin typeface="Arial" charset="0"/>
                <a:ea typeface="Arial" charset="0"/>
                <a:cs typeface="Arial" charset="0"/>
              </a:rPr>
              <a:t> </a:t>
            </a:r>
            <a:r>
              <a:rPr lang="af-ZA" sz="2400" dirty="0" smtClean="0">
                <a:latin typeface="Arial" charset="0"/>
                <a:ea typeface="Arial" charset="0"/>
                <a:cs typeface="Arial" charset="0"/>
              </a:rPr>
              <a:t>SX </a:t>
            </a:r>
            <a:r>
              <a:rPr lang="af-ZA" sz="2400" dirty="0" err="1">
                <a:latin typeface="Arial" charset="0"/>
                <a:ea typeface="Arial" charset="0"/>
                <a:cs typeface="Arial" charset="0"/>
              </a:rPr>
              <a:t>được</a:t>
            </a:r>
            <a:r>
              <a:rPr lang="af-ZA" sz="2400" dirty="0">
                <a:latin typeface="Arial" charset="0"/>
                <a:ea typeface="Arial" charset="0"/>
                <a:cs typeface="Arial" charset="0"/>
              </a:rPr>
              <a:t> </a:t>
            </a:r>
            <a:r>
              <a:rPr lang="af-ZA" sz="2400" dirty="0" err="1">
                <a:latin typeface="Arial" charset="0"/>
                <a:ea typeface="Arial" charset="0"/>
                <a:cs typeface="Arial" charset="0"/>
              </a:rPr>
              <a:t>lượng</a:t>
            </a:r>
            <a:r>
              <a:rPr lang="af-ZA" sz="2400" dirty="0">
                <a:latin typeface="Arial" charset="0"/>
                <a:ea typeface="Arial" charset="0"/>
                <a:cs typeface="Arial" charset="0"/>
              </a:rPr>
              <a:t> </a:t>
            </a:r>
            <a:r>
              <a:rPr lang="af-ZA" sz="2400" dirty="0" err="1">
                <a:latin typeface="Arial" charset="0"/>
                <a:ea typeface="Arial" charset="0"/>
                <a:cs typeface="Arial" charset="0"/>
              </a:rPr>
              <a:t>nhỏ</a:t>
            </a:r>
            <a:r>
              <a:rPr lang="af-ZA" sz="2400" dirty="0">
                <a:latin typeface="Arial" charset="0"/>
                <a:ea typeface="Arial" charset="0"/>
                <a:cs typeface="Arial" charset="0"/>
              </a:rPr>
              <a:t> </a:t>
            </a:r>
            <a:r>
              <a:rPr lang="af-ZA" sz="2400" dirty="0" err="1">
                <a:latin typeface="Arial" charset="0"/>
                <a:ea typeface="Arial" charset="0"/>
                <a:cs typeface="Arial" charset="0"/>
              </a:rPr>
              <a:t>copepoda</a:t>
            </a:r>
            <a:r>
              <a:rPr lang="af-ZA" sz="2400" dirty="0">
                <a:latin typeface="Arial" charset="0"/>
                <a:ea typeface="Arial" charset="0"/>
                <a:cs typeface="Arial" charset="0"/>
              </a:rPr>
              <a:t> </a:t>
            </a:r>
            <a:r>
              <a:rPr lang="af-ZA" sz="2400" dirty="0" err="1">
                <a:latin typeface="Arial" charset="0"/>
                <a:ea typeface="Arial" charset="0"/>
                <a:cs typeface="Arial" charset="0"/>
              </a:rPr>
              <a:t>không</a:t>
            </a:r>
            <a:r>
              <a:rPr lang="af-ZA" sz="2400" dirty="0">
                <a:latin typeface="Arial" charset="0"/>
                <a:ea typeface="Arial" charset="0"/>
                <a:cs typeface="Arial" charset="0"/>
              </a:rPr>
              <a:t> </a:t>
            </a:r>
            <a:r>
              <a:rPr lang="af-ZA" sz="2400" dirty="0" err="1">
                <a:latin typeface="Arial" charset="0"/>
                <a:ea typeface="Arial" charset="0"/>
                <a:cs typeface="Arial" charset="0"/>
              </a:rPr>
              <a:t>đủ</a:t>
            </a:r>
            <a:r>
              <a:rPr lang="af-ZA" sz="2400" dirty="0">
                <a:latin typeface="Arial" charset="0"/>
                <a:ea typeface="Arial" charset="0"/>
                <a:cs typeface="Arial" charset="0"/>
              </a:rPr>
              <a:t> </a:t>
            </a:r>
            <a:r>
              <a:rPr lang="af-ZA" sz="2400" dirty="0" err="1">
                <a:latin typeface="Arial" charset="0"/>
                <a:ea typeface="Arial" charset="0"/>
                <a:cs typeface="Arial" charset="0"/>
              </a:rPr>
              <a:t>để</a:t>
            </a:r>
            <a:r>
              <a:rPr lang="af-ZA" sz="2400" dirty="0">
                <a:latin typeface="Arial" charset="0"/>
                <a:ea typeface="Arial" charset="0"/>
                <a:cs typeface="Arial" charset="0"/>
              </a:rPr>
              <a:t> </a:t>
            </a:r>
            <a:r>
              <a:rPr lang="af-ZA" sz="2400" dirty="0" err="1">
                <a:latin typeface="Arial" charset="0"/>
                <a:ea typeface="Arial" charset="0"/>
                <a:cs typeface="Arial" charset="0"/>
              </a:rPr>
              <a:t>triển</a:t>
            </a:r>
            <a:r>
              <a:rPr lang="af-ZA" sz="2400" dirty="0">
                <a:latin typeface="Arial" charset="0"/>
                <a:ea typeface="Arial" charset="0"/>
                <a:cs typeface="Arial" charset="0"/>
              </a:rPr>
              <a:t> </a:t>
            </a:r>
            <a:r>
              <a:rPr lang="af-ZA" sz="2400" dirty="0" err="1">
                <a:latin typeface="Arial" charset="0"/>
                <a:ea typeface="Arial" charset="0"/>
                <a:cs typeface="Arial" charset="0"/>
              </a:rPr>
              <a:t>khai</a:t>
            </a:r>
            <a:r>
              <a:rPr lang="af-ZA" sz="2400" dirty="0">
                <a:latin typeface="Arial" charset="0"/>
                <a:ea typeface="Arial" charset="0"/>
                <a:cs typeface="Arial" charset="0"/>
              </a:rPr>
              <a:t> </a:t>
            </a:r>
            <a:r>
              <a:rPr lang="af-ZA" sz="2400" dirty="0" err="1">
                <a:latin typeface="Arial" charset="0"/>
                <a:ea typeface="Arial" charset="0"/>
                <a:cs typeface="Arial" charset="0"/>
              </a:rPr>
              <a:t>mô</a:t>
            </a:r>
            <a:r>
              <a:rPr lang="af-ZA" sz="2400" dirty="0">
                <a:latin typeface="Arial" charset="0"/>
                <a:ea typeface="Arial" charset="0"/>
                <a:cs typeface="Arial" charset="0"/>
              </a:rPr>
              <a:t> </a:t>
            </a:r>
            <a:r>
              <a:rPr lang="af-ZA" sz="2400" dirty="0" err="1">
                <a:latin typeface="Arial" charset="0"/>
                <a:ea typeface="Arial" charset="0"/>
                <a:cs typeface="Arial" charset="0"/>
              </a:rPr>
              <a:t>hình</a:t>
            </a:r>
            <a:r>
              <a:rPr lang="af-ZA" sz="2400" dirty="0">
                <a:latin typeface="Arial" charset="0"/>
                <a:ea typeface="Arial" charset="0"/>
                <a:cs typeface="Arial" charset="0"/>
              </a:rPr>
              <a:t> </a:t>
            </a:r>
            <a:r>
              <a:rPr lang="af-ZA" sz="2400" dirty="0" err="1">
                <a:latin typeface="Arial" charset="0"/>
                <a:ea typeface="Arial" charset="0"/>
                <a:cs typeface="Arial" charset="0"/>
              </a:rPr>
              <a:t>thực</a:t>
            </a:r>
            <a:r>
              <a:rPr lang="af-ZA" sz="2400" dirty="0">
                <a:latin typeface="Arial" charset="0"/>
                <a:ea typeface="Arial" charset="0"/>
                <a:cs typeface="Arial" charset="0"/>
              </a:rPr>
              <a:t> </a:t>
            </a:r>
            <a:r>
              <a:rPr lang="af-ZA" sz="2400" dirty="0" err="1">
                <a:latin typeface="Arial" charset="0"/>
                <a:ea typeface="Arial" charset="0"/>
                <a:cs typeface="Arial" charset="0"/>
              </a:rPr>
              <a:t>nghiệm</a:t>
            </a:r>
            <a:r>
              <a:rPr lang="af-ZA" sz="2400" dirty="0">
                <a:latin typeface="Arial" charset="0"/>
                <a:ea typeface="Arial" charset="0"/>
                <a:cs typeface="Arial" charset="0"/>
              </a:rPr>
              <a:t>. </a:t>
            </a:r>
            <a:endParaRPr lang="af-ZA" sz="2400" dirty="0" smtClean="0">
              <a:latin typeface="Arial" charset="0"/>
              <a:ea typeface="Arial" charset="0"/>
              <a:cs typeface="Arial" charset="0"/>
            </a:endParaRPr>
          </a:p>
          <a:p>
            <a:pPr algn="just">
              <a:lnSpc>
                <a:spcPct val="100000"/>
              </a:lnSpc>
            </a:pPr>
            <a:r>
              <a:rPr lang="af-ZA" sz="2400" dirty="0" smtClean="0">
                <a:latin typeface="Arial" charset="0"/>
                <a:ea typeface="Arial" charset="0"/>
                <a:cs typeface="Arial" charset="0"/>
              </a:rPr>
              <a:t>Chi </a:t>
            </a:r>
            <a:r>
              <a:rPr lang="af-ZA" sz="2400" dirty="0" err="1">
                <a:latin typeface="Arial" charset="0"/>
                <a:ea typeface="Arial" charset="0"/>
                <a:cs typeface="Arial" charset="0"/>
              </a:rPr>
              <a:t>phí</a:t>
            </a:r>
            <a:r>
              <a:rPr lang="af-ZA" sz="2400" dirty="0">
                <a:latin typeface="Arial" charset="0"/>
                <a:ea typeface="Arial" charset="0"/>
                <a:cs typeface="Arial" charset="0"/>
              </a:rPr>
              <a:t> </a:t>
            </a:r>
            <a:r>
              <a:rPr lang="af-ZA" sz="2400" dirty="0" err="1">
                <a:latin typeface="Arial" charset="0"/>
                <a:ea typeface="Arial" charset="0"/>
                <a:cs typeface="Arial" charset="0"/>
              </a:rPr>
              <a:t>để</a:t>
            </a:r>
            <a:r>
              <a:rPr lang="af-ZA" sz="2400" dirty="0">
                <a:latin typeface="Arial" charset="0"/>
                <a:ea typeface="Arial" charset="0"/>
                <a:cs typeface="Arial" charset="0"/>
              </a:rPr>
              <a:t> </a:t>
            </a:r>
            <a:r>
              <a:rPr lang="af-ZA" sz="2400" dirty="0" err="1">
                <a:latin typeface="Arial" charset="0"/>
                <a:ea typeface="Arial" charset="0"/>
                <a:cs typeface="Arial" charset="0"/>
              </a:rPr>
              <a:t>thu</a:t>
            </a:r>
            <a:r>
              <a:rPr lang="af-ZA" sz="2400" dirty="0">
                <a:latin typeface="Arial" charset="0"/>
                <a:ea typeface="Arial" charset="0"/>
                <a:cs typeface="Arial" charset="0"/>
              </a:rPr>
              <a:t> </a:t>
            </a:r>
            <a:r>
              <a:rPr lang="af-ZA" sz="2400" dirty="0" err="1" smtClean="0">
                <a:latin typeface="Arial" charset="0"/>
                <a:ea typeface="Arial" charset="0"/>
                <a:cs typeface="Arial" charset="0"/>
              </a:rPr>
              <a:t>mẫu</a:t>
            </a:r>
            <a:r>
              <a:rPr lang="af-ZA" sz="2400" dirty="0" smtClean="0">
                <a:latin typeface="Arial" charset="0"/>
                <a:ea typeface="Arial" charset="0"/>
                <a:cs typeface="Arial" charset="0"/>
              </a:rPr>
              <a:t>, </a:t>
            </a:r>
            <a:r>
              <a:rPr lang="af-ZA" sz="2400" dirty="0" err="1">
                <a:latin typeface="Arial" charset="0"/>
                <a:ea typeface="Arial" charset="0"/>
                <a:cs typeface="Arial" charset="0"/>
              </a:rPr>
              <a:t>phân</a:t>
            </a:r>
            <a:r>
              <a:rPr lang="af-ZA" sz="2400" dirty="0">
                <a:latin typeface="Arial" charset="0"/>
                <a:ea typeface="Arial" charset="0"/>
                <a:cs typeface="Arial" charset="0"/>
              </a:rPr>
              <a:t> </a:t>
            </a:r>
            <a:r>
              <a:rPr lang="af-ZA" sz="2400" dirty="0" err="1">
                <a:latin typeface="Arial" charset="0"/>
                <a:ea typeface="Arial" charset="0"/>
                <a:cs typeface="Arial" charset="0"/>
              </a:rPr>
              <a:t>lập</a:t>
            </a:r>
            <a:r>
              <a:rPr lang="af-ZA" sz="2400" dirty="0">
                <a:latin typeface="Arial" charset="0"/>
                <a:ea typeface="Arial" charset="0"/>
                <a:cs typeface="Arial" charset="0"/>
              </a:rPr>
              <a:t>, </a:t>
            </a:r>
            <a:r>
              <a:rPr lang="af-ZA" sz="2400" dirty="0" err="1">
                <a:latin typeface="Arial" charset="0"/>
                <a:ea typeface="Arial" charset="0"/>
                <a:cs typeface="Arial" charset="0"/>
              </a:rPr>
              <a:t>nhân</a:t>
            </a:r>
            <a:r>
              <a:rPr lang="af-ZA" sz="2400" dirty="0">
                <a:latin typeface="Arial" charset="0"/>
                <a:ea typeface="Arial" charset="0"/>
                <a:cs typeface="Arial" charset="0"/>
              </a:rPr>
              <a:t> </a:t>
            </a:r>
            <a:r>
              <a:rPr lang="af-ZA" sz="2400" dirty="0" err="1">
                <a:latin typeface="Arial" charset="0"/>
                <a:ea typeface="Arial" charset="0"/>
                <a:cs typeface="Arial" charset="0"/>
              </a:rPr>
              <a:t>sinh</a:t>
            </a:r>
            <a:r>
              <a:rPr lang="af-ZA" sz="2400" dirty="0">
                <a:latin typeface="Arial" charset="0"/>
                <a:ea typeface="Arial" charset="0"/>
                <a:cs typeface="Arial" charset="0"/>
              </a:rPr>
              <a:t> </a:t>
            </a:r>
            <a:r>
              <a:rPr lang="af-ZA" sz="2400" dirty="0" err="1">
                <a:latin typeface="Arial" charset="0"/>
                <a:ea typeface="Arial" charset="0"/>
                <a:cs typeface="Arial" charset="0"/>
              </a:rPr>
              <a:t>khối</a:t>
            </a:r>
            <a:r>
              <a:rPr lang="af-ZA" sz="2400" dirty="0">
                <a:latin typeface="Arial" charset="0"/>
                <a:ea typeface="Arial" charset="0"/>
                <a:cs typeface="Arial" charset="0"/>
              </a:rPr>
              <a:t> </a:t>
            </a:r>
            <a:r>
              <a:rPr lang="af-ZA" sz="2400" dirty="0" err="1">
                <a:latin typeface="Arial" charset="0"/>
                <a:ea typeface="Arial" charset="0"/>
                <a:cs typeface="Arial" charset="0"/>
              </a:rPr>
              <a:t>và</a:t>
            </a:r>
            <a:r>
              <a:rPr lang="af-ZA" sz="2400" dirty="0">
                <a:latin typeface="Arial" charset="0"/>
                <a:ea typeface="Arial" charset="0"/>
                <a:cs typeface="Arial" charset="0"/>
              </a:rPr>
              <a:t> </a:t>
            </a:r>
            <a:r>
              <a:rPr lang="af-ZA" sz="2400" dirty="0" err="1">
                <a:latin typeface="Arial" charset="0"/>
                <a:ea typeface="Arial" charset="0"/>
                <a:cs typeface="Arial" charset="0"/>
              </a:rPr>
              <a:t>nuôi</a:t>
            </a:r>
            <a:r>
              <a:rPr lang="af-ZA" sz="2400" dirty="0">
                <a:latin typeface="Arial" charset="0"/>
                <a:ea typeface="Arial" charset="0"/>
                <a:cs typeface="Arial" charset="0"/>
              </a:rPr>
              <a:t> </a:t>
            </a:r>
            <a:r>
              <a:rPr lang="af-ZA" sz="2400" dirty="0" err="1">
                <a:latin typeface="Arial" charset="0"/>
                <a:ea typeface="Arial" charset="0"/>
                <a:cs typeface="Arial" charset="0"/>
              </a:rPr>
              <a:t>thử</a:t>
            </a:r>
            <a:r>
              <a:rPr lang="af-ZA" sz="2400" dirty="0">
                <a:latin typeface="Arial" charset="0"/>
                <a:ea typeface="Arial" charset="0"/>
                <a:cs typeface="Arial" charset="0"/>
              </a:rPr>
              <a:t> </a:t>
            </a:r>
            <a:r>
              <a:rPr lang="af-ZA" sz="2400" dirty="0" err="1">
                <a:latin typeface="Arial" charset="0"/>
                <a:ea typeface="Arial" charset="0"/>
                <a:cs typeface="Arial" charset="0"/>
              </a:rPr>
              <a:t>nghiệm</a:t>
            </a:r>
            <a:r>
              <a:rPr lang="af-ZA" sz="2400" dirty="0">
                <a:latin typeface="Arial" charset="0"/>
                <a:ea typeface="Arial" charset="0"/>
                <a:cs typeface="Arial" charset="0"/>
              </a:rPr>
              <a:t> </a:t>
            </a:r>
            <a:r>
              <a:rPr lang="af-ZA" sz="2400" dirty="0" err="1">
                <a:latin typeface="Arial" charset="0"/>
                <a:ea typeface="Arial" charset="0"/>
                <a:cs typeface="Arial" charset="0"/>
              </a:rPr>
              <a:t>lớn</a:t>
            </a:r>
            <a:r>
              <a:rPr lang="af-ZA" sz="2400" dirty="0">
                <a:latin typeface="Arial" charset="0"/>
                <a:ea typeface="Arial" charset="0"/>
                <a:cs typeface="Arial" charset="0"/>
              </a:rPr>
              <a:t>, </a:t>
            </a:r>
            <a:r>
              <a:rPr lang="af-ZA" sz="2400" dirty="0" err="1">
                <a:latin typeface="Arial" charset="0"/>
                <a:ea typeface="Arial" charset="0"/>
                <a:cs typeface="Arial" charset="0"/>
              </a:rPr>
              <a:t>cần</a:t>
            </a:r>
            <a:r>
              <a:rPr lang="af-ZA" sz="2400" dirty="0">
                <a:latin typeface="Arial" charset="0"/>
                <a:ea typeface="Arial" charset="0"/>
                <a:cs typeface="Arial" charset="0"/>
              </a:rPr>
              <a:t> </a:t>
            </a:r>
            <a:r>
              <a:rPr lang="af-ZA" sz="2400" dirty="0" err="1">
                <a:latin typeface="Arial" charset="0"/>
                <a:ea typeface="Arial" charset="0"/>
                <a:cs typeface="Arial" charset="0"/>
              </a:rPr>
              <a:t>nhân</a:t>
            </a:r>
            <a:r>
              <a:rPr lang="af-ZA" sz="2400" dirty="0">
                <a:latin typeface="Arial" charset="0"/>
                <a:ea typeface="Arial" charset="0"/>
                <a:cs typeface="Arial" charset="0"/>
              </a:rPr>
              <a:t> </a:t>
            </a:r>
            <a:r>
              <a:rPr lang="af-ZA" sz="2400" dirty="0" err="1">
                <a:latin typeface="Arial" charset="0"/>
                <a:ea typeface="Arial" charset="0"/>
                <a:cs typeface="Arial" charset="0"/>
              </a:rPr>
              <a:t>lực</a:t>
            </a:r>
            <a:r>
              <a:rPr lang="af-ZA" sz="2400" dirty="0">
                <a:latin typeface="Arial" charset="0"/>
                <a:ea typeface="Arial" charset="0"/>
                <a:cs typeface="Arial" charset="0"/>
              </a:rPr>
              <a:t> </a:t>
            </a:r>
            <a:r>
              <a:rPr lang="af-ZA" sz="2400" dirty="0" err="1">
                <a:latin typeface="Arial" charset="0"/>
                <a:ea typeface="Arial" charset="0"/>
                <a:cs typeface="Arial" charset="0"/>
              </a:rPr>
              <a:t>kỹ</a:t>
            </a:r>
            <a:r>
              <a:rPr lang="af-ZA" sz="2400" dirty="0">
                <a:latin typeface="Arial" charset="0"/>
                <a:ea typeface="Arial" charset="0"/>
                <a:cs typeface="Arial" charset="0"/>
              </a:rPr>
              <a:t> </a:t>
            </a:r>
            <a:r>
              <a:rPr lang="af-ZA" sz="2400" dirty="0" err="1">
                <a:latin typeface="Arial" charset="0"/>
                <a:ea typeface="Arial" charset="0"/>
                <a:cs typeface="Arial" charset="0"/>
              </a:rPr>
              <a:t>thuật</a:t>
            </a:r>
            <a:r>
              <a:rPr lang="af-ZA" sz="2400" dirty="0">
                <a:latin typeface="Arial" charset="0"/>
                <a:ea typeface="Arial" charset="0"/>
                <a:cs typeface="Arial" charset="0"/>
              </a:rPr>
              <a:t> </a:t>
            </a:r>
            <a:r>
              <a:rPr lang="af-ZA" sz="2400" dirty="0" err="1">
                <a:latin typeface="Arial" charset="0"/>
                <a:ea typeface="Arial" charset="0"/>
                <a:cs typeface="Arial" charset="0"/>
              </a:rPr>
              <a:t>cao</a:t>
            </a:r>
            <a:r>
              <a:rPr lang="af-ZA" sz="2400" dirty="0">
                <a:latin typeface="Arial" charset="0"/>
                <a:ea typeface="Arial" charset="0"/>
                <a:cs typeface="Arial" charset="0"/>
              </a:rPr>
              <a:t>, </a:t>
            </a:r>
            <a:r>
              <a:rPr lang="af-ZA" sz="2400" dirty="0" err="1">
                <a:latin typeface="Arial" charset="0"/>
                <a:ea typeface="Arial" charset="0"/>
                <a:cs typeface="Arial" charset="0"/>
              </a:rPr>
              <a:t>điều</a:t>
            </a:r>
            <a:r>
              <a:rPr lang="af-ZA" sz="2400" dirty="0">
                <a:latin typeface="Arial" charset="0"/>
                <a:ea typeface="Arial" charset="0"/>
                <a:cs typeface="Arial" charset="0"/>
              </a:rPr>
              <a:t> </a:t>
            </a:r>
            <a:r>
              <a:rPr lang="af-ZA" sz="2400" dirty="0" err="1">
                <a:latin typeface="Arial" charset="0"/>
                <a:ea typeface="Arial" charset="0"/>
                <a:cs typeface="Arial" charset="0"/>
              </a:rPr>
              <a:t>kiện</a:t>
            </a:r>
            <a:r>
              <a:rPr lang="af-ZA" sz="2400" dirty="0">
                <a:latin typeface="Arial" charset="0"/>
                <a:ea typeface="Arial" charset="0"/>
                <a:cs typeface="Arial" charset="0"/>
              </a:rPr>
              <a:t> </a:t>
            </a:r>
            <a:r>
              <a:rPr lang="af-ZA" sz="2400" dirty="0" err="1">
                <a:latin typeface="Arial" charset="0"/>
                <a:ea typeface="Arial" charset="0"/>
                <a:cs typeface="Arial" charset="0"/>
              </a:rPr>
              <a:t>thí</a:t>
            </a:r>
            <a:r>
              <a:rPr lang="af-ZA" sz="2400" dirty="0">
                <a:latin typeface="Arial" charset="0"/>
                <a:ea typeface="Arial" charset="0"/>
                <a:cs typeface="Arial" charset="0"/>
              </a:rPr>
              <a:t> </a:t>
            </a:r>
            <a:r>
              <a:rPr lang="af-ZA" sz="2400" dirty="0" err="1">
                <a:latin typeface="Arial" charset="0"/>
                <a:ea typeface="Arial" charset="0"/>
                <a:cs typeface="Arial" charset="0"/>
              </a:rPr>
              <a:t>nghiệm</a:t>
            </a:r>
            <a:r>
              <a:rPr lang="af-ZA" sz="2400" dirty="0">
                <a:latin typeface="Arial" charset="0"/>
                <a:ea typeface="Arial" charset="0"/>
                <a:cs typeface="Arial" charset="0"/>
              </a:rPr>
              <a:t> </a:t>
            </a:r>
            <a:r>
              <a:rPr lang="af-ZA" sz="2400" dirty="0" err="1">
                <a:latin typeface="Arial" charset="0"/>
                <a:ea typeface="Arial" charset="0"/>
                <a:cs typeface="Arial" charset="0"/>
              </a:rPr>
              <a:t>khắt</a:t>
            </a:r>
            <a:r>
              <a:rPr lang="af-ZA" sz="2400" dirty="0">
                <a:latin typeface="Arial" charset="0"/>
                <a:ea typeface="Arial" charset="0"/>
                <a:cs typeface="Arial" charset="0"/>
              </a:rPr>
              <a:t> </a:t>
            </a:r>
            <a:r>
              <a:rPr lang="af-ZA" sz="2400" dirty="0" err="1">
                <a:latin typeface="Arial" charset="0"/>
                <a:ea typeface="Arial" charset="0"/>
                <a:cs typeface="Arial" charset="0"/>
              </a:rPr>
              <a:t>khe</a:t>
            </a:r>
            <a:r>
              <a:rPr lang="af-ZA" sz="2400" dirty="0">
                <a:latin typeface="Arial" charset="0"/>
                <a:ea typeface="Arial" charset="0"/>
                <a:cs typeface="Arial" charset="0"/>
              </a:rPr>
              <a:t>, do </a:t>
            </a:r>
            <a:r>
              <a:rPr lang="af-ZA" sz="2400" dirty="0" err="1">
                <a:latin typeface="Arial" charset="0"/>
                <a:ea typeface="Arial" charset="0"/>
                <a:cs typeface="Arial" charset="0"/>
              </a:rPr>
              <a:t>đó</a:t>
            </a:r>
            <a:r>
              <a:rPr lang="af-ZA" sz="2400" dirty="0">
                <a:latin typeface="Arial" charset="0"/>
                <a:ea typeface="Arial" charset="0"/>
                <a:cs typeface="Arial" charset="0"/>
              </a:rPr>
              <a:t> </a:t>
            </a:r>
            <a:r>
              <a:rPr lang="af-ZA" sz="2400" dirty="0" err="1">
                <a:latin typeface="Arial" charset="0"/>
                <a:ea typeface="Arial" charset="0"/>
                <a:cs typeface="Arial" charset="0"/>
              </a:rPr>
              <a:t>giá</a:t>
            </a:r>
            <a:r>
              <a:rPr lang="af-ZA" sz="2400" dirty="0">
                <a:latin typeface="Arial" charset="0"/>
                <a:ea typeface="Arial" charset="0"/>
                <a:cs typeface="Arial" charset="0"/>
              </a:rPr>
              <a:t> </a:t>
            </a:r>
            <a:r>
              <a:rPr lang="af-ZA" sz="2400" dirty="0" err="1">
                <a:latin typeface="Arial" charset="0"/>
                <a:ea typeface="Arial" charset="0"/>
                <a:cs typeface="Arial" charset="0"/>
              </a:rPr>
              <a:t>thành</a:t>
            </a:r>
            <a:r>
              <a:rPr lang="af-ZA" sz="2400" dirty="0">
                <a:latin typeface="Arial" charset="0"/>
                <a:ea typeface="Arial" charset="0"/>
                <a:cs typeface="Arial" charset="0"/>
              </a:rPr>
              <a:t> </a:t>
            </a:r>
            <a:r>
              <a:rPr lang="af-ZA" sz="2400" dirty="0" err="1">
                <a:latin typeface="Arial" charset="0"/>
                <a:ea typeface="Arial" charset="0"/>
                <a:cs typeface="Arial" charset="0"/>
              </a:rPr>
              <a:t>copepoda</a:t>
            </a:r>
            <a:r>
              <a:rPr lang="af-ZA" sz="2400" dirty="0">
                <a:latin typeface="Arial" charset="0"/>
                <a:ea typeface="Arial" charset="0"/>
                <a:cs typeface="Arial" charset="0"/>
              </a:rPr>
              <a:t> </a:t>
            </a:r>
            <a:r>
              <a:rPr lang="af-ZA" sz="2400" dirty="0" err="1">
                <a:latin typeface="Arial" charset="0"/>
                <a:ea typeface="Arial" charset="0"/>
                <a:cs typeface="Arial" charset="0"/>
              </a:rPr>
              <a:t>cao</a:t>
            </a:r>
            <a:r>
              <a:rPr lang="af-ZA" sz="2400" dirty="0">
                <a:latin typeface="Arial" charset="0"/>
                <a:ea typeface="Arial" charset="0"/>
                <a:cs typeface="Arial" charset="0"/>
              </a:rPr>
              <a:t>, </a:t>
            </a:r>
            <a:r>
              <a:rPr lang="af-ZA" sz="2400" dirty="0" err="1">
                <a:latin typeface="Arial" charset="0"/>
                <a:ea typeface="Arial" charset="0"/>
                <a:cs typeface="Arial" charset="0"/>
              </a:rPr>
              <a:t>không</a:t>
            </a:r>
            <a:r>
              <a:rPr lang="af-ZA" sz="2400" dirty="0">
                <a:latin typeface="Arial" charset="0"/>
                <a:ea typeface="Arial" charset="0"/>
                <a:cs typeface="Arial" charset="0"/>
              </a:rPr>
              <a:t> </a:t>
            </a:r>
            <a:r>
              <a:rPr lang="af-ZA" sz="2400" dirty="0" err="1">
                <a:latin typeface="Arial" charset="0"/>
                <a:ea typeface="Arial" charset="0"/>
                <a:cs typeface="Arial" charset="0"/>
              </a:rPr>
              <a:t>phù</a:t>
            </a:r>
            <a:r>
              <a:rPr lang="af-ZA" sz="2400" dirty="0">
                <a:latin typeface="Arial" charset="0"/>
                <a:ea typeface="Arial" charset="0"/>
                <a:cs typeface="Arial" charset="0"/>
              </a:rPr>
              <a:t> </a:t>
            </a:r>
            <a:r>
              <a:rPr lang="af-ZA" sz="2400" dirty="0" err="1">
                <a:latin typeface="Arial" charset="0"/>
                <a:ea typeface="Arial" charset="0"/>
                <a:cs typeface="Arial" charset="0"/>
              </a:rPr>
              <a:t>hợp</a:t>
            </a:r>
            <a:r>
              <a:rPr lang="af-ZA" sz="2400" dirty="0">
                <a:latin typeface="Arial" charset="0"/>
                <a:ea typeface="Arial" charset="0"/>
                <a:cs typeface="Arial" charset="0"/>
              </a:rPr>
              <a:t> </a:t>
            </a:r>
            <a:r>
              <a:rPr lang="af-ZA" sz="2400" dirty="0" err="1">
                <a:latin typeface="Arial" charset="0"/>
                <a:ea typeface="Arial" charset="0"/>
                <a:cs typeface="Arial" charset="0"/>
              </a:rPr>
              <a:t>để</a:t>
            </a:r>
            <a:r>
              <a:rPr lang="af-ZA" sz="2400" dirty="0">
                <a:latin typeface="Arial" charset="0"/>
                <a:ea typeface="Arial" charset="0"/>
                <a:cs typeface="Arial" charset="0"/>
              </a:rPr>
              <a:t> </a:t>
            </a:r>
            <a:r>
              <a:rPr lang="af-ZA" sz="2400" dirty="0" err="1">
                <a:latin typeface="Arial" charset="0"/>
                <a:ea typeface="Arial" charset="0"/>
                <a:cs typeface="Arial" charset="0"/>
              </a:rPr>
              <a:t>tiếp</a:t>
            </a:r>
            <a:r>
              <a:rPr lang="af-ZA" sz="2400" dirty="0">
                <a:latin typeface="Arial" charset="0"/>
                <a:ea typeface="Arial" charset="0"/>
                <a:cs typeface="Arial" charset="0"/>
              </a:rPr>
              <a:t> </a:t>
            </a:r>
            <a:r>
              <a:rPr lang="af-ZA" sz="2400" dirty="0" err="1">
                <a:latin typeface="Arial" charset="0"/>
                <a:ea typeface="Arial" charset="0"/>
                <a:cs typeface="Arial" charset="0"/>
              </a:rPr>
              <a:t>tục</a:t>
            </a:r>
            <a:r>
              <a:rPr lang="af-ZA" sz="2400" dirty="0">
                <a:latin typeface="Arial" charset="0"/>
                <a:ea typeface="Arial" charset="0"/>
                <a:cs typeface="Arial" charset="0"/>
              </a:rPr>
              <a:t> </a:t>
            </a:r>
            <a:r>
              <a:rPr lang="af-ZA" sz="2400" dirty="0" err="1">
                <a:latin typeface="Arial" charset="0"/>
                <a:ea typeface="Arial" charset="0"/>
                <a:cs typeface="Arial" charset="0"/>
              </a:rPr>
              <a:t>triển</a:t>
            </a:r>
            <a:r>
              <a:rPr lang="af-ZA" sz="2400" dirty="0">
                <a:latin typeface="Arial" charset="0"/>
                <a:ea typeface="Arial" charset="0"/>
                <a:cs typeface="Arial" charset="0"/>
              </a:rPr>
              <a:t> </a:t>
            </a:r>
            <a:r>
              <a:rPr lang="af-ZA" sz="2400" dirty="0" err="1">
                <a:latin typeface="Arial" charset="0"/>
                <a:ea typeface="Arial" charset="0"/>
                <a:cs typeface="Arial" charset="0"/>
              </a:rPr>
              <a:t>khai</a:t>
            </a:r>
            <a:r>
              <a:rPr lang="af-ZA" sz="2400" dirty="0">
                <a:latin typeface="Arial" charset="0"/>
                <a:ea typeface="Arial" charset="0"/>
                <a:cs typeface="Arial" charset="0"/>
              </a:rPr>
              <a:t> </a:t>
            </a:r>
            <a:r>
              <a:rPr lang="af-ZA" sz="2400" dirty="0" err="1">
                <a:latin typeface="Arial" charset="0"/>
                <a:ea typeface="Arial" charset="0"/>
                <a:cs typeface="Arial" charset="0"/>
              </a:rPr>
              <a:t>mô</a:t>
            </a:r>
            <a:r>
              <a:rPr lang="af-ZA" sz="2400" dirty="0">
                <a:latin typeface="Arial" charset="0"/>
                <a:ea typeface="Arial" charset="0"/>
                <a:cs typeface="Arial" charset="0"/>
              </a:rPr>
              <a:t> </a:t>
            </a:r>
            <a:r>
              <a:rPr lang="af-ZA" sz="2400" dirty="0" err="1">
                <a:latin typeface="Arial" charset="0"/>
                <a:ea typeface="Arial" charset="0"/>
                <a:cs typeface="Arial" charset="0"/>
              </a:rPr>
              <a:t>hình</a:t>
            </a:r>
            <a:r>
              <a:rPr lang="af-ZA" sz="2400" dirty="0">
                <a:latin typeface="Arial" charset="0"/>
                <a:ea typeface="Arial" charset="0"/>
                <a:cs typeface="Arial" charset="0"/>
              </a:rPr>
              <a:t> </a:t>
            </a:r>
            <a:r>
              <a:rPr lang="af-ZA" sz="2400" dirty="0" err="1">
                <a:latin typeface="Arial" charset="0"/>
                <a:ea typeface="Arial" charset="0"/>
                <a:cs typeface="Arial" charset="0"/>
              </a:rPr>
              <a:t>thực</a:t>
            </a:r>
            <a:r>
              <a:rPr lang="af-ZA" sz="2400" dirty="0">
                <a:latin typeface="Arial" charset="0"/>
                <a:ea typeface="Arial" charset="0"/>
                <a:cs typeface="Arial" charset="0"/>
              </a:rPr>
              <a:t> </a:t>
            </a:r>
            <a:r>
              <a:rPr lang="af-ZA" sz="2400" dirty="0" err="1">
                <a:latin typeface="Arial" charset="0"/>
                <a:ea typeface="Arial" charset="0"/>
                <a:cs typeface="Arial" charset="0"/>
              </a:rPr>
              <a:t>nghiệm</a:t>
            </a:r>
            <a:r>
              <a:rPr lang="af-ZA" sz="2400" dirty="0">
                <a:latin typeface="Arial" charset="0"/>
                <a:ea typeface="Arial" charset="0"/>
                <a:cs typeface="Arial" charset="0"/>
              </a:rPr>
              <a:t>. </a:t>
            </a:r>
            <a:endParaRPr lang="af-ZA" sz="2400" dirty="0" smtClean="0">
              <a:latin typeface="Arial" charset="0"/>
              <a:ea typeface="Arial" charset="0"/>
              <a:cs typeface="Arial" charset="0"/>
            </a:endParaRPr>
          </a:p>
          <a:p>
            <a:pPr algn="just">
              <a:lnSpc>
                <a:spcPct val="100000"/>
              </a:lnSpc>
            </a:pPr>
            <a:r>
              <a:rPr lang="af-ZA" sz="2400" dirty="0" err="1" smtClean="0">
                <a:latin typeface="Arial" charset="0"/>
                <a:ea typeface="Arial" charset="0"/>
                <a:cs typeface="Arial" charset="0"/>
              </a:rPr>
              <a:t>Phương</a:t>
            </a:r>
            <a:r>
              <a:rPr lang="af-ZA" sz="2400" dirty="0" smtClean="0">
                <a:latin typeface="Arial" charset="0"/>
                <a:ea typeface="Arial" charset="0"/>
                <a:cs typeface="Arial" charset="0"/>
              </a:rPr>
              <a:t> </a:t>
            </a:r>
            <a:r>
              <a:rPr lang="af-ZA" sz="2400" dirty="0" err="1">
                <a:latin typeface="Arial" charset="0"/>
                <a:ea typeface="Arial" charset="0"/>
                <a:cs typeface="Arial" charset="0"/>
              </a:rPr>
              <a:t>án</a:t>
            </a:r>
            <a:r>
              <a:rPr lang="af-ZA" sz="2400" dirty="0">
                <a:latin typeface="Arial" charset="0"/>
                <a:ea typeface="Arial" charset="0"/>
                <a:cs typeface="Arial" charset="0"/>
              </a:rPr>
              <a:t> </a:t>
            </a:r>
            <a:r>
              <a:rPr lang="af-ZA" sz="2400" dirty="0" err="1">
                <a:latin typeface="Arial" charset="0"/>
                <a:ea typeface="Arial" charset="0"/>
                <a:cs typeface="Arial" charset="0"/>
              </a:rPr>
              <a:t>sử</a:t>
            </a:r>
            <a:r>
              <a:rPr lang="af-ZA" sz="2400" dirty="0">
                <a:latin typeface="Arial" charset="0"/>
                <a:ea typeface="Arial" charset="0"/>
                <a:cs typeface="Arial" charset="0"/>
              </a:rPr>
              <a:t> </a:t>
            </a:r>
            <a:r>
              <a:rPr lang="af-ZA" sz="2400" dirty="0" err="1">
                <a:latin typeface="Arial" charset="0"/>
                <a:ea typeface="Arial" charset="0"/>
                <a:cs typeface="Arial" charset="0"/>
              </a:rPr>
              <a:t>dụng</a:t>
            </a:r>
            <a:r>
              <a:rPr lang="af-ZA" sz="2400" dirty="0">
                <a:latin typeface="Arial" charset="0"/>
                <a:ea typeface="Arial" charset="0"/>
                <a:cs typeface="Arial" charset="0"/>
              </a:rPr>
              <a:t> </a:t>
            </a:r>
            <a:r>
              <a:rPr lang="af-ZA" sz="2400" dirty="0" err="1">
                <a:latin typeface="Arial" charset="0"/>
                <a:ea typeface="Arial" charset="0"/>
                <a:cs typeface="Arial" charset="0"/>
              </a:rPr>
              <a:t>copepoda</a:t>
            </a:r>
            <a:r>
              <a:rPr lang="af-ZA" sz="2400" dirty="0">
                <a:latin typeface="Arial" charset="0"/>
                <a:ea typeface="Arial" charset="0"/>
                <a:cs typeface="Arial" charset="0"/>
              </a:rPr>
              <a:t> </a:t>
            </a:r>
            <a:r>
              <a:rPr lang="af-ZA" sz="2400" dirty="0" err="1">
                <a:latin typeface="Arial" charset="0"/>
                <a:ea typeface="Arial" charset="0"/>
                <a:cs typeface="Arial" charset="0"/>
              </a:rPr>
              <a:t>để</a:t>
            </a:r>
            <a:r>
              <a:rPr lang="af-ZA" sz="2400" dirty="0">
                <a:latin typeface="Arial" charset="0"/>
                <a:ea typeface="Arial" charset="0"/>
                <a:cs typeface="Arial" charset="0"/>
              </a:rPr>
              <a:t> </a:t>
            </a:r>
            <a:r>
              <a:rPr lang="af-ZA" sz="2400" dirty="0" err="1">
                <a:latin typeface="Arial" charset="0"/>
                <a:ea typeface="Arial" charset="0"/>
                <a:cs typeface="Arial" charset="0"/>
              </a:rPr>
              <a:t>xử</a:t>
            </a:r>
            <a:r>
              <a:rPr lang="af-ZA" sz="2400" dirty="0">
                <a:latin typeface="Arial" charset="0"/>
                <a:ea typeface="Arial" charset="0"/>
                <a:cs typeface="Arial" charset="0"/>
              </a:rPr>
              <a:t> </a:t>
            </a:r>
            <a:r>
              <a:rPr lang="af-ZA" sz="2400" dirty="0" err="1">
                <a:latin typeface="Arial" charset="0"/>
                <a:ea typeface="Arial" charset="0"/>
                <a:cs typeface="Arial" charset="0"/>
              </a:rPr>
              <a:t>lý</a:t>
            </a:r>
            <a:r>
              <a:rPr lang="af-ZA" sz="2400" dirty="0">
                <a:latin typeface="Arial" charset="0"/>
                <a:ea typeface="Arial" charset="0"/>
                <a:cs typeface="Arial" charset="0"/>
              </a:rPr>
              <a:t> </a:t>
            </a:r>
            <a:r>
              <a:rPr lang="af-ZA" sz="2400" dirty="0" err="1">
                <a:latin typeface="Arial" charset="0"/>
                <a:ea typeface="Arial" charset="0"/>
                <a:cs typeface="Arial" charset="0"/>
              </a:rPr>
              <a:t>chất</a:t>
            </a:r>
            <a:r>
              <a:rPr lang="af-ZA" sz="2400" dirty="0">
                <a:latin typeface="Arial" charset="0"/>
                <a:ea typeface="Arial" charset="0"/>
                <a:cs typeface="Arial" charset="0"/>
              </a:rPr>
              <a:t> </a:t>
            </a:r>
            <a:r>
              <a:rPr lang="af-ZA" sz="2400" dirty="0" err="1">
                <a:latin typeface="Arial" charset="0"/>
                <a:ea typeface="Arial" charset="0"/>
                <a:cs typeface="Arial" charset="0"/>
              </a:rPr>
              <a:t>thải</a:t>
            </a:r>
            <a:r>
              <a:rPr lang="af-ZA" sz="2400" dirty="0">
                <a:latin typeface="Arial" charset="0"/>
                <a:ea typeface="Arial" charset="0"/>
                <a:cs typeface="Arial" charset="0"/>
              </a:rPr>
              <a:t> </a:t>
            </a:r>
            <a:r>
              <a:rPr lang="af-ZA" sz="2400" dirty="0" err="1">
                <a:latin typeface="Arial" charset="0"/>
                <a:ea typeface="Arial" charset="0"/>
                <a:cs typeface="Arial" charset="0"/>
              </a:rPr>
              <a:t>nuôi</a:t>
            </a:r>
            <a:r>
              <a:rPr lang="af-ZA" sz="2400" dirty="0">
                <a:latin typeface="Arial" charset="0"/>
                <a:ea typeface="Arial" charset="0"/>
                <a:cs typeface="Arial" charset="0"/>
              </a:rPr>
              <a:t> </a:t>
            </a:r>
            <a:r>
              <a:rPr lang="af-ZA" sz="2400" dirty="0" err="1">
                <a:latin typeface="Arial" charset="0"/>
                <a:ea typeface="Arial" charset="0"/>
                <a:cs typeface="Arial" charset="0"/>
              </a:rPr>
              <a:t>tôm</a:t>
            </a:r>
            <a:r>
              <a:rPr lang="af-ZA" sz="2400" dirty="0">
                <a:latin typeface="Arial" charset="0"/>
                <a:ea typeface="Arial" charset="0"/>
                <a:cs typeface="Arial" charset="0"/>
              </a:rPr>
              <a:t> </a:t>
            </a:r>
            <a:r>
              <a:rPr lang="af-ZA" sz="2400" dirty="0" err="1">
                <a:latin typeface="Arial" charset="0"/>
                <a:ea typeface="Arial" charset="0"/>
                <a:cs typeface="Arial" charset="0"/>
              </a:rPr>
              <a:t>không</a:t>
            </a:r>
            <a:r>
              <a:rPr lang="af-ZA" sz="2400" dirty="0">
                <a:latin typeface="Arial" charset="0"/>
                <a:ea typeface="Arial" charset="0"/>
                <a:cs typeface="Arial" charset="0"/>
              </a:rPr>
              <a:t> </a:t>
            </a:r>
            <a:r>
              <a:rPr lang="af-ZA" sz="2400" dirty="0" err="1">
                <a:latin typeface="Arial" charset="0"/>
                <a:ea typeface="Arial" charset="0"/>
                <a:cs typeface="Arial" charset="0"/>
              </a:rPr>
              <a:t>khả</a:t>
            </a:r>
            <a:r>
              <a:rPr lang="af-ZA" sz="2400" dirty="0">
                <a:latin typeface="Arial" charset="0"/>
                <a:ea typeface="Arial" charset="0"/>
                <a:cs typeface="Arial" charset="0"/>
              </a:rPr>
              <a:t> </a:t>
            </a:r>
            <a:r>
              <a:rPr lang="af-ZA" sz="2400" dirty="0" err="1">
                <a:latin typeface="Arial" charset="0"/>
                <a:ea typeface="Arial" charset="0"/>
                <a:cs typeface="Arial" charset="0"/>
              </a:rPr>
              <a:t>thi</a:t>
            </a:r>
            <a:r>
              <a:rPr lang="af-ZA" sz="2400" dirty="0">
                <a:latin typeface="Arial" charset="0"/>
                <a:ea typeface="Arial" charset="0"/>
                <a:cs typeface="Arial" charset="0"/>
              </a:rPr>
              <a:t> </a:t>
            </a:r>
            <a:r>
              <a:rPr lang="af-ZA" sz="2400" dirty="0" err="1">
                <a:latin typeface="Arial" charset="0"/>
                <a:ea typeface="Arial" charset="0"/>
                <a:cs typeface="Arial" charset="0"/>
              </a:rPr>
              <a:t>về</a:t>
            </a:r>
            <a:r>
              <a:rPr lang="af-ZA" sz="2400" dirty="0">
                <a:latin typeface="Arial" charset="0"/>
                <a:ea typeface="Arial" charset="0"/>
                <a:cs typeface="Arial" charset="0"/>
              </a:rPr>
              <a:t> </a:t>
            </a:r>
            <a:r>
              <a:rPr lang="af-ZA" sz="2400" dirty="0" err="1">
                <a:latin typeface="Arial" charset="0"/>
                <a:ea typeface="Arial" charset="0"/>
                <a:cs typeface="Arial" charset="0"/>
              </a:rPr>
              <a:t>hiệu</a:t>
            </a:r>
            <a:r>
              <a:rPr lang="af-ZA" sz="2400" dirty="0">
                <a:latin typeface="Arial" charset="0"/>
                <a:ea typeface="Arial" charset="0"/>
                <a:cs typeface="Arial" charset="0"/>
              </a:rPr>
              <a:t> </a:t>
            </a:r>
            <a:r>
              <a:rPr lang="af-ZA" sz="2400" dirty="0" err="1">
                <a:latin typeface="Arial" charset="0"/>
                <a:ea typeface="Arial" charset="0"/>
                <a:cs typeface="Arial" charset="0"/>
              </a:rPr>
              <a:t>quả</a:t>
            </a:r>
            <a:r>
              <a:rPr lang="af-ZA" sz="2400" dirty="0">
                <a:latin typeface="Arial" charset="0"/>
                <a:ea typeface="Arial" charset="0"/>
                <a:cs typeface="Arial" charset="0"/>
              </a:rPr>
              <a:t> </a:t>
            </a:r>
            <a:r>
              <a:rPr lang="af-ZA" sz="2400" dirty="0" err="1">
                <a:latin typeface="Arial" charset="0"/>
                <a:ea typeface="Arial" charset="0"/>
                <a:cs typeface="Arial" charset="0"/>
              </a:rPr>
              <a:t>kinh</a:t>
            </a:r>
            <a:r>
              <a:rPr lang="af-ZA" sz="2400" dirty="0">
                <a:latin typeface="Arial" charset="0"/>
                <a:ea typeface="Arial" charset="0"/>
                <a:cs typeface="Arial" charset="0"/>
              </a:rPr>
              <a:t> </a:t>
            </a:r>
            <a:r>
              <a:rPr lang="af-ZA" sz="2400" dirty="0" err="1" smtClean="0">
                <a:latin typeface="Arial" charset="0"/>
                <a:ea typeface="Arial" charset="0"/>
                <a:cs typeface="Arial" charset="0"/>
              </a:rPr>
              <a:t>tế</a:t>
            </a:r>
            <a:endParaRPr lang="af-ZA" sz="2400" dirty="0" smtClean="0">
              <a:latin typeface="Arial" charset="0"/>
              <a:ea typeface="Arial" charset="0"/>
              <a:cs typeface="Arial" charset="0"/>
            </a:endParaRPr>
          </a:p>
          <a:p>
            <a:pPr algn="just">
              <a:lnSpc>
                <a:spcPct val="100000"/>
              </a:lnSpc>
            </a:pPr>
            <a:r>
              <a:rPr lang="af-ZA" sz="2400" dirty="0" err="1" smtClean="0">
                <a:latin typeface="Arial" charset="0"/>
                <a:ea typeface="Arial" charset="0"/>
                <a:cs typeface="Arial" charset="0"/>
              </a:rPr>
              <a:t>Cơ</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quan</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tư</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vấn</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đã</a:t>
            </a:r>
            <a:r>
              <a:rPr lang="af-ZA" sz="2400" dirty="0" smtClean="0">
                <a:latin typeface="Arial" charset="0"/>
                <a:ea typeface="Arial" charset="0"/>
                <a:cs typeface="Arial" charset="0"/>
              </a:rPr>
              <a:t> </a:t>
            </a:r>
            <a:r>
              <a:rPr lang="af-ZA" sz="2400" dirty="0" err="1">
                <a:latin typeface="Arial" charset="0"/>
                <a:ea typeface="Arial" charset="0"/>
                <a:cs typeface="Arial" charset="0"/>
              </a:rPr>
              <a:t>đề</a:t>
            </a:r>
            <a:r>
              <a:rPr lang="af-ZA" sz="2400" dirty="0">
                <a:latin typeface="Arial" charset="0"/>
                <a:ea typeface="Arial" charset="0"/>
                <a:cs typeface="Arial" charset="0"/>
              </a:rPr>
              <a:t> </a:t>
            </a:r>
            <a:r>
              <a:rPr lang="af-ZA" sz="2400" dirty="0" err="1">
                <a:latin typeface="Arial" charset="0"/>
                <a:ea typeface="Arial" charset="0"/>
                <a:cs typeface="Arial" charset="0"/>
              </a:rPr>
              <a:t>xuất</a:t>
            </a:r>
            <a:r>
              <a:rPr lang="af-ZA" sz="2400" dirty="0">
                <a:latin typeface="Arial" charset="0"/>
                <a:ea typeface="Arial" charset="0"/>
                <a:cs typeface="Arial" charset="0"/>
              </a:rPr>
              <a:t> </a:t>
            </a:r>
            <a:r>
              <a:rPr lang="af-ZA" sz="2400" dirty="0" err="1" smtClean="0">
                <a:latin typeface="Arial" charset="0"/>
                <a:ea typeface="Arial" charset="0"/>
                <a:cs typeface="Arial" charset="0"/>
              </a:rPr>
              <a:t>và</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đã</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được</a:t>
            </a:r>
            <a:r>
              <a:rPr lang="af-ZA" sz="2400" dirty="0" smtClean="0">
                <a:latin typeface="Arial" charset="0"/>
                <a:ea typeface="Arial" charset="0"/>
                <a:cs typeface="Arial" charset="0"/>
              </a:rPr>
              <a:t> LCASP </a:t>
            </a:r>
            <a:r>
              <a:rPr lang="af-ZA" sz="2400" dirty="0" err="1" smtClean="0">
                <a:latin typeface="Arial" charset="0"/>
                <a:ea typeface="Arial" charset="0"/>
                <a:cs typeface="Arial" charset="0"/>
              </a:rPr>
              <a:t>và</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Vụ</a:t>
            </a:r>
            <a:r>
              <a:rPr lang="af-ZA" sz="2400" dirty="0" smtClean="0">
                <a:latin typeface="Arial" charset="0"/>
                <a:ea typeface="Arial" charset="0"/>
                <a:cs typeface="Arial" charset="0"/>
              </a:rPr>
              <a:t> KHCN </a:t>
            </a:r>
            <a:r>
              <a:rPr lang="af-ZA" sz="2400" dirty="0" err="1" smtClean="0">
                <a:latin typeface="Arial" charset="0"/>
                <a:ea typeface="Arial" charset="0"/>
                <a:cs typeface="Arial" charset="0"/>
              </a:rPr>
              <a:t>đồng</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ý</a:t>
            </a:r>
            <a:r>
              <a:rPr lang="af-ZA" sz="2400" dirty="0" smtClean="0">
                <a:latin typeface="Arial" charset="0"/>
                <a:ea typeface="Arial" charset="0"/>
                <a:cs typeface="Arial" charset="0"/>
              </a:rPr>
              <a:t> </a:t>
            </a:r>
            <a:r>
              <a:rPr lang="af-ZA" sz="2400" dirty="0" err="1" smtClean="0">
                <a:latin typeface="Arial" charset="0"/>
                <a:ea typeface="Arial" charset="0"/>
                <a:cs typeface="Arial" charset="0"/>
              </a:rPr>
              <a:t>cho</a:t>
            </a:r>
            <a:r>
              <a:rPr lang="af-ZA" sz="2400" dirty="0" smtClean="0">
                <a:latin typeface="Arial" charset="0"/>
                <a:ea typeface="Arial" charset="0"/>
                <a:cs typeface="Arial" charset="0"/>
              </a:rPr>
              <a:t> </a:t>
            </a:r>
            <a:r>
              <a:rPr lang="af-ZA" sz="2400" dirty="0" err="1">
                <a:latin typeface="Arial" charset="0"/>
                <a:ea typeface="Arial" charset="0"/>
                <a:cs typeface="Arial" charset="0"/>
              </a:rPr>
              <a:t>dừng</a:t>
            </a:r>
            <a:r>
              <a:rPr lang="af-ZA" sz="2400" dirty="0">
                <a:latin typeface="Arial" charset="0"/>
                <a:ea typeface="Arial" charset="0"/>
                <a:cs typeface="Arial" charset="0"/>
              </a:rPr>
              <a:t> </a:t>
            </a:r>
            <a:r>
              <a:rPr lang="af-ZA" sz="2400" dirty="0" err="1">
                <a:latin typeface="Arial" charset="0"/>
                <a:ea typeface="Arial" charset="0"/>
                <a:cs typeface="Arial" charset="0"/>
              </a:rPr>
              <a:t>triển</a:t>
            </a:r>
            <a:r>
              <a:rPr lang="af-ZA" sz="2400" dirty="0">
                <a:latin typeface="Arial" charset="0"/>
                <a:ea typeface="Arial" charset="0"/>
                <a:cs typeface="Arial" charset="0"/>
              </a:rPr>
              <a:t> </a:t>
            </a:r>
            <a:r>
              <a:rPr lang="af-ZA" sz="2400" dirty="0" err="1">
                <a:latin typeface="Arial" charset="0"/>
                <a:ea typeface="Arial" charset="0"/>
                <a:cs typeface="Arial" charset="0"/>
              </a:rPr>
              <a:t>khai</a:t>
            </a:r>
            <a:r>
              <a:rPr lang="af-ZA" sz="2400" dirty="0">
                <a:latin typeface="Arial" charset="0"/>
                <a:ea typeface="Arial" charset="0"/>
                <a:cs typeface="Arial" charset="0"/>
              </a:rPr>
              <a:t> </a:t>
            </a:r>
            <a:r>
              <a:rPr lang="af-ZA" sz="2400" dirty="0" err="1">
                <a:latin typeface="Arial" charset="0"/>
                <a:ea typeface="Arial" charset="0"/>
                <a:cs typeface="Arial" charset="0"/>
              </a:rPr>
              <a:t>mô</a:t>
            </a:r>
            <a:r>
              <a:rPr lang="af-ZA" sz="2400" dirty="0">
                <a:latin typeface="Arial" charset="0"/>
                <a:ea typeface="Arial" charset="0"/>
                <a:cs typeface="Arial" charset="0"/>
              </a:rPr>
              <a:t> </a:t>
            </a:r>
            <a:r>
              <a:rPr lang="af-ZA" sz="2400" dirty="0" err="1">
                <a:latin typeface="Arial" charset="0"/>
                <a:ea typeface="Arial" charset="0"/>
                <a:cs typeface="Arial" charset="0"/>
              </a:rPr>
              <a:t>hình</a:t>
            </a:r>
            <a:r>
              <a:rPr lang="af-ZA" sz="2400" dirty="0">
                <a:latin typeface="Arial" charset="0"/>
                <a:ea typeface="Arial" charset="0"/>
                <a:cs typeface="Arial" charset="0"/>
              </a:rPr>
              <a:t> </a:t>
            </a:r>
            <a:r>
              <a:rPr lang="af-ZA" sz="2400" dirty="0" err="1">
                <a:latin typeface="Arial" charset="0"/>
                <a:ea typeface="Arial" charset="0"/>
                <a:cs typeface="Arial" charset="0"/>
              </a:rPr>
              <a:t>thực</a:t>
            </a:r>
            <a:r>
              <a:rPr lang="af-ZA" sz="2400" dirty="0">
                <a:latin typeface="Arial" charset="0"/>
                <a:ea typeface="Arial" charset="0"/>
                <a:cs typeface="Arial" charset="0"/>
              </a:rPr>
              <a:t> </a:t>
            </a:r>
            <a:r>
              <a:rPr lang="af-ZA" sz="2400" dirty="0" err="1" smtClean="0">
                <a:latin typeface="Arial" charset="0"/>
                <a:ea typeface="Arial" charset="0"/>
                <a:cs typeface="Arial" charset="0"/>
              </a:rPr>
              <a:t>nghiệm</a:t>
            </a:r>
            <a:endParaRPr lang="af-ZA" sz="2400" dirty="0" smtClean="0">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5D3FEEAC-6021-184A-936A-D26E75467C87}" type="slidenum">
              <a:rPr lang="en-US" smtClean="0"/>
              <a:t>71</a:t>
            </a:fld>
            <a:endParaRPr lang="en-US"/>
          </a:p>
        </p:txBody>
      </p:sp>
      <p:sp>
        <p:nvSpPr>
          <p:cNvPr id="5" name="Title 1"/>
          <p:cNvSpPr>
            <a:spLocks noGrp="1"/>
          </p:cNvSpPr>
          <p:nvPr>
            <p:ph type="title"/>
          </p:nvPr>
        </p:nvSpPr>
        <p:spPr>
          <a:xfrm>
            <a:off x="0" y="39782"/>
            <a:ext cx="9144000" cy="719755"/>
          </a:xfrm>
        </p:spPr>
        <p:txBody>
          <a:bodyPr>
            <a:normAutofit/>
          </a:bodyPr>
          <a:lstStyle/>
          <a:p>
            <a:pPr algn="ctr"/>
            <a:r>
              <a:rPr lang="en-US" sz="2400" dirty="0" err="1" smtClean="0">
                <a:latin typeface="Arial" charset="0"/>
                <a:ea typeface="Arial" charset="0"/>
                <a:cs typeface="Arial" charset="0"/>
              </a:rPr>
              <a:t>Kết</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luận</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Sản</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phẩm</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dạng</a:t>
            </a:r>
            <a:r>
              <a:rPr lang="en-US" sz="2400" dirty="0" smtClean="0">
                <a:latin typeface="Arial" charset="0"/>
                <a:ea typeface="Arial" charset="0"/>
                <a:cs typeface="Arial" charset="0"/>
              </a:rPr>
              <a:t> I - </a:t>
            </a:r>
            <a:r>
              <a:rPr lang="en-US" sz="2400" dirty="0" err="1" smtClean="0">
                <a:latin typeface="Arial" charset="0"/>
                <a:ea typeface="Arial" charset="0"/>
                <a:cs typeface="Arial" charset="0"/>
              </a:rPr>
              <a:t>Công</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nghệ</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Copepoda</a:t>
            </a:r>
            <a:endParaRPr lang="en-US" sz="2400" dirty="0">
              <a:latin typeface="Arial" charset="0"/>
              <a:ea typeface="Arial" charset="0"/>
              <a:cs typeface="Arial" charset="0"/>
            </a:endParaRPr>
          </a:p>
        </p:txBody>
      </p:sp>
    </p:spTree>
    <p:extLst>
      <p:ext uri="{BB962C8B-B14F-4D97-AF65-F5344CB8AC3E}">
        <p14:creationId xmlns:p14="http://schemas.microsoft.com/office/powerpoint/2010/main" val="494587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987" y="883404"/>
            <a:ext cx="8880528" cy="5838072"/>
          </a:xfrm>
        </p:spPr>
        <p:txBody>
          <a:bodyPr>
            <a:noAutofit/>
          </a:bodyPr>
          <a:lstStyle/>
          <a:p>
            <a:pPr>
              <a:lnSpc>
                <a:spcPct val="100000"/>
              </a:lnSpc>
            </a:pPr>
            <a:r>
              <a:rPr lang="en-US" sz="2400" dirty="0" err="1" smtClean="0">
                <a:latin typeface="Arial" charset="0"/>
                <a:ea typeface="Arial" charset="0"/>
                <a:cs typeface="Arial" charset="0"/>
              </a:rPr>
              <a:t>Có</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thể</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sản</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xuất</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phân</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bón</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từ</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bùn</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thải</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nuôi</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tôm</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đạt</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các</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chỉ</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tiêu</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quy</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định</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trong</a:t>
            </a:r>
            <a:r>
              <a:rPr lang="en-US" sz="2400" dirty="0" smtClean="0">
                <a:latin typeface="Arial" charset="0"/>
                <a:ea typeface="Arial" charset="0"/>
                <a:cs typeface="Arial" charset="0"/>
              </a:rPr>
              <a:t> NĐ 108 NĐCP</a:t>
            </a:r>
          </a:p>
          <a:p>
            <a:pPr>
              <a:lnSpc>
                <a:spcPct val="100000"/>
              </a:lnSpc>
            </a:pPr>
            <a:r>
              <a:rPr lang="en-US" sz="2400" dirty="0" err="1" smtClean="0">
                <a:latin typeface="Arial" charset="0"/>
                <a:ea typeface="Arial" charset="0"/>
                <a:cs typeface="Arial" charset="0"/>
              </a:rPr>
              <a:t>Hạn</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chế</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của</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công</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nghệ</a:t>
            </a:r>
            <a:r>
              <a:rPr lang="en-US" sz="2400" dirty="0" smtClean="0">
                <a:latin typeface="Arial" charset="0"/>
                <a:ea typeface="Arial" charset="0"/>
                <a:cs typeface="Arial" charset="0"/>
              </a:rPr>
              <a:t>:</a:t>
            </a:r>
          </a:p>
          <a:p>
            <a:pPr lvl="1">
              <a:lnSpc>
                <a:spcPct val="100000"/>
              </a:lnSpc>
            </a:pPr>
            <a:r>
              <a:rPr lang="en-US" dirty="0" err="1" smtClean="0">
                <a:latin typeface="Arial" charset="0"/>
                <a:ea typeface="Arial" charset="0"/>
                <a:cs typeface="Arial" charset="0"/>
              </a:rPr>
              <a:t>Khi</a:t>
            </a:r>
            <a:r>
              <a:rPr lang="en-US" dirty="0" smtClean="0">
                <a:latin typeface="Arial" charset="0"/>
                <a:ea typeface="Arial" charset="0"/>
                <a:cs typeface="Arial" charset="0"/>
              </a:rPr>
              <a:t> </a:t>
            </a:r>
            <a:r>
              <a:rPr lang="en-US" dirty="0" err="1" smtClean="0">
                <a:latin typeface="Arial" charset="0"/>
                <a:ea typeface="Arial" charset="0"/>
                <a:cs typeface="Arial" charset="0"/>
              </a:rPr>
              <a:t>sản</a:t>
            </a:r>
            <a:r>
              <a:rPr lang="en-US" dirty="0" smtClean="0">
                <a:latin typeface="Arial" charset="0"/>
                <a:ea typeface="Arial" charset="0"/>
                <a:cs typeface="Arial" charset="0"/>
              </a:rPr>
              <a:t> </a:t>
            </a:r>
            <a:r>
              <a:rPr lang="en-US" dirty="0" err="1" smtClean="0">
                <a:latin typeface="Arial" charset="0"/>
                <a:ea typeface="Arial" charset="0"/>
                <a:cs typeface="Arial" charset="0"/>
              </a:rPr>
              <a:t>xuất</a:t>
            </a:r>
            <a:r>
              <a:rPr lang="en-US" dirty="0" smtClean="0">
                <a:latin typeface="Arial" charset="0"/>
                <a:ea typeface="Arial" charset="0"/>
                <a:cs typeface="Arial" charset="0"/>
              </a:rPr>
              <a:t> </a:t>
            </a:r>
            <a:r>
              <a:rPr lang="en-US" dirty="0" err="1" smtClean="0">
                <a:latin typeface="Arial" charset="0"/>
                <a:ea typeface="Arial" charset="0"/>
                <a:cs typeface="Arial" charset="0"/>
              </a:rPr>
              <a:t>cần</a:t>
            </a:r>
            <a:r>
              <a:rPr lang="en-US" dirty="0" smtClean="0">
                <a:latin typeface="Arial" charset="0"/>
                <a:ea typeface="Arial" charset="0"/>
                <a:cs typeface="Arial" charset="0"/>
              </a:rPr>
              <a:t> </a:t>
            </a:r>
            <a:r>
              <a:rPr lang="en-US" dirty="0" err="1" smtClean="0">
                <a:latin typeface="Arial" charset="0"/>
                <a:ea typeface="Arial" charset="0"/>
                <a:cs typeface="Arial" charset="0"/>
              </a:rPr>
              <a:t>nhiều</a:t>
            </a:r>
            <a:r>
              <a:rPr lang="en-US" dirty="0" smtClean="0">
                <a:latin typeface="Arial" charset="0"/>
                <a:ea typeface="Arial" charset="0"/>
                <a:cs typeface="Arial" charset="0"/>
              </a:rPr>
              <a:t> </a:t>
            </a:r>
            <a:r>
              <a:rPr lang="en-US" dirty="0" err="1" smtClean="0">
                <a:latin typeface="Arial" charset="0"/>
                <a:ea typeface="Arial" charset="0"/>
                <a:cs typeface="Arial" charset="0"/>
              </a:rPr>
              <a:t>nhân</a:t>
            </a:r>
            <a:r>
              <a:rPr lang="en-US" dirty="0" smtClean="0">
                <a:latin typeface="Arial" charset="0"/>
                <a:ea typeface="Arial" charset="0"/>
                <a:cs typeface="Arial" charset="0"/>
              </a:rPr>
              <a:t> </a:t>
            </a:r>
            <a:r>
              <a:rPr lang="en-US" dirty="0" err="1" smtClean="0">
                <a:latin typeface="Arial" charset="0"/>
                <a:ea typeface="Arial" charset="0"/>
                <a:cs typeface="Arial" charset="0"/>
              </a:rPr>
              <a:t>công</a:t>
            </a:r>
            <a:r>
              <a:rPr lang="en-US" dirty="0" smtClean="0">
                <a:latin typeface="Arial" charset="0"/>
                <a:ea typeface="Arial" charset="0"/>
                <a:cs typeface="Arial" charset="0"/>
              </a:rPr>
              <a:t> </a:t>
            </a:r>
            <a:r>
              <a:rPr lang="en-US" dirty="0" err="1" smtClean="0">
                <a:latin typeface="Arial" charset="0"/>
                <a:ea typeface="Arial" charset="0"/>
                <a:cs typeface="Arial" charset="0"/>
              </a:rPr>
              <a:t>thu</a:t>
            </a:r>
            <a:r>
              <a:rPr lang="en-US" dirty="0" smtClean="0">
                <a:latin typeface="Arial" charset="0"/>
                <a:ea typeface="Arial" charset="0"/>
                <a:cs typeface="Arial" charset="0"/>
              </a:rPr>
              <a:t> </a:t>
            </a:r>
            <a:r>
              <a:rPr lang="en-US" dirty="0" err="1" smtClean="0">
                <a:latin typeface="Arial" charset="0"/>
                <a:ea typeface="Arial" charset="0"/>
                <a:cs typeface="Arial" charset="0"/>
              </a:rPr>
              <a:t>gom</a:t>
            </a:r>
            <a:r>
              <a:rPr lang="en-US" dirty="0" smtClean="0">
                <a:latin typeface="Arial" charset="0"/>
                <a:ea typeface="Arial" charset="0"/>
                <a:cs typeface="Arial" charset="0"/>
              </a:rPr>
              <a:t> </a:t>
            </a:r>
            <a:r>
              <a:rPr lang="en-US" dirty="0" err="1" smtClean="0">
                <a:latin typeface="Arial" charset="0"/>
                <a:ea typeface="Arial" charset="0"/>
                <a:cs typeface="Arial" charset="0"/>
              </a:rPr>
              <a:t>bùn</a:t>
            </a:r>
            <a:endParaRPr lang="en-US" dirty="0" smtClean="0">
              <a:latin typeface="Arial" charset="0"/>
              <a:ea typeface="Arial" charset="0"/>
              <a:cs typeface="Arial" charset="0"/>
            </a:endParaRPr>
          </a:p>
          <a:p>
            <a:pPr lvl="1">
              <a:lnSpc>
                <a:spcPct val="100000"/>
              </a:lnSpc>
            </a:pPr>
            <a:r>
              <a:rPr lang="en-US" dirty="0" err="1">
                <a:latin typeface="Arial" charset="0"/>
                <a:ea typeface="Arial" charset="0"/>
                <a:cs typeface="Arial" charset="0"/>
              </a:rPr>
              <a:t>R</a:t>
            </a:r>
            <a:r>
              <a:rPr lang="en-US" dirty="0" err="1" smtClean="0">
                <a:latin typeface="Arial" charset="0"/>
                <a:ea typeface="Arial" charset="0"/>
                <a:cs typeface="Arial" charset="0"/>
              </a:rPr>
              <a:t>ửa</a:t>
            </a:r>
            <a:r>
              <a:rPr lang="en-US" dirty="0" smtClean="0">
                <a:latin typeface="Arial" charset="0"/>
                <a:ea typeface="Arial" charset="0"/>
                <a:cs typeface="Arial" charset="0"/>
              </a:rPr>
              <a:t> </a:t>
            </a:r>
            <a:r>
              <a:rPr lang="en-US" dirty="0" err="1" smtClean="0">
                <a:latin typeface="Arial" charset="0"/>
                <a:ea typeface="Arial" charset="0"/>
                <a:cs typeface="Arial" charset="0"/>
              </a:rPr>
              <a:t>mặn</a:t>
            </a:r>
            <a:r>
              <a:rPr lang="en-US" dirty="0" smtClean="0">
                <a:latin typeface="Arial" charset="0"/>
                <a:ea typeface="Arial" charset="0"/>
                <a:cs typeface="Arial" charset="0"/>
              </a:rPr>
              <a:t> </a:t>
            </a:r>
            <a:r>
              <a:rPr lang="en-US" dirty="0" err="1" smtClean="0">
                <a:latin typeface="Arial" charset="0"/>
                <a:ea typeface="Arial" charset="0"/>
                <a:cs typeface="Arial" charset="0"/>
              </a:rPr>
              <a:t>cho</a:t>
            </a:r>
            <a:r>
              <a:rPr lang="en-US" dirty="0" smtClean="0">
                <a:latin typeface="Arial" charset="0"/>
                <a:ea typeface="Arial" charset="0"/>
                <a:cs typeface="Arial" charset="0"/>
              </a:rPr>
              <a:t> </a:t>
            </a:r>
            <a:r>
              <a:rPr lang="en-US" dirty="0" err="1" smtClean="0">
                <a:latin typeface="Arial" charset="0"/>
                <a:ea typeface="Arial" charset="0"/>
                <a:cs typeface="Arial" charset="0"/>
              </a:rPr>
              <a:t>bùn</a:t>
            </a:r>
            <a:r>
              <a:rPr lang="en-US" dirty="0" smtClean="0">
                <a:latin typeface="Arial" charset="0"/>
                <a:ea typeface="Arial" charset="0"/>
                <a:cs typeface="Arial" charset="0"/>
              </a:rPr>
              <a:t> </a:t>
            </a:r>
            <a:r>
              <a:rPr lang="en-US" dirty="0" err="1" smtClean="0">
                <a:latin typeface="Arial" charset="0"/>
                <a:ea typeface="Arial" charset="0"/>
                <a:cs typeface="Arial" charset="0"/>
              </a:rPr>
              <a:t>cần</a:t>
            </a:r>
            <a:r>
              <a:rPr lang="en-US" dirty="0" smtClean="0">
                <a:latin typeface="Arial" charset="0"/>
                <a:ea typeface="Arial" charset="0"/>
                <a:cs typeface="Arial" charset="0"/>
              </a:rPr>
              <a:t> </a:t>
            </a:r>
            <a:r>
              <a:rPr lang="en-US" dirty="0" err="1" smtClean="0">
                <a:latin typeface="Arial" charset="0"/>
                <a:ea typeface="Arial" charset="0"/>
                <a:cs typeface="Arial" charset="0"/>
              </a:rPr>
              <a:t>nhiều</a:t>
            </a:r>
            <a:r>
              <a:rPr lang="en-US" dirty="0" smtClean="0">
                <a:latin typeface="Arial" charset="0"/>
                <a:ea typeface="Arial" charset="0"/>
                <a:cs typeface="Arial" charset="0"/>
              </a:rPr>
              <a:t> </a:t>
            </a:r>
            <a:r>
              <a:rPr lang="en-US" dirty="0" err="1" smtClean="0">
                <a:latin typeface="Arial" charset="0"/>
                <a:ea typeface="Arial" charset="0"/>
                <a:cs typeface="Arial" charset="0"/>
              </a:rPr>
              <a:t>diện</a:t>
            </a:r>
            <a:r>
              <a:rPr lang="en-US" dirty="0" smtClean="0">
                <a:latin typeface="Arial" charset="0"/>
                <a:ea typeface="Arial" charset="0"/>
                <a:cs typeface="Arial" charset="0"/>
              </a:rPr>
              <a:t> </a:t>
            </a:r>
            <a:r>
              <a:rPr lang="en-US" dirty="0" err="1" smtClean="0">
                <a:latin typeface="Arial" charset="0"/>
                <a:ea typeface="Arial" charset="0"/>
                <a:cs typeface="Arial" charset="0"/>
              </a:rPr>
              <a:t>tích</a:t>
            </a:r>
            <a:endParaRPr lang="en-US" dirty="0" smtClean="0">
              <a:latin typeface="Arial" charset="0"/>
              <a:ea typeface="Arial" charset="0"/>
              <a:cs typeface="Arial" charset="0"/>
            </a:endParaRPr>
          </a:p>
          <a:p>
            <a:pPr lvl="1">
              <a:lnSpc>
                <a:spcPct val="100000"/>
              </a:lnSpc>
            </a:pPr>
            <a:r>
              <a:rPr lang="en-US" dirty="0" err="1">
                <a:latin typeface="Arial" charset="0"/>
                <a:ea typeface="Arial" charset="0"/>
                <a:cs typeface="Arial" charset="0"/>
              </a:rPr>
              <a:t>K</a:t>
            </a:r>
            <a:r>
              <a:rPr lang="en-US" dirty="0" err="1" smtClean="0">
                <a:latin typeface="Arial" charset="0"/>
                <a:ea typeface="Arial" charset="0"/>
                <a:cs typeface="Arial" charset="0"/>
              </a:rPr>
              <a:t>hó</a:t>
            </a:r>
            <a:r>
              <a:rPr lang="en-US" dirty="0" smtClean="0">
                <a:latin typeface="Arial" charset="0"/>
                <a:ea typeface="Arial" charset="0"/>
                <a:cs typeface="Arial" charset="0"/>
              </a:rPr>
              <a:t> </a:t>
            </a:r>
            <a:r>
              <a:rPr lang="en-US" dirty="0" err="1" smtClean="0">
                <a:latin typeface="Arial" charset="0"/>
                <a:ea typeface="Arial" charset="0"/>
                <a:cs typeface="Arial" charset="0"/>
              </a:rPr>
              <a:t>tìm</a:t>
            </a:r>
            <a:r>
              <a:rPr lang="en-US" dirty="0" smtClean="0">
                <a:latin typeface="Arial" charset="0"/>
                <a:ea typeface="Arial" charset="0"/>
                <a:cs typeface="Arial" charset="0"/>
              </a:rPr>
              <a:t> </a:t>
            </a:r>
            <a:r>
              <a:rPr lang="en-US" dirty="0" err="1" smtClean="0">
                <a:latin typeface="Arial" charset="0"/>
                <a:ea typeface="Arial" charset="0"/>
                <a:cs typeface="Arial" charset="0"/>
              </a:rPr>
              <a:t>nguồn</a:t>
            </a:r>
            <a:r>
              <a:rPr lang="en-US" dirty="0" smtClean="0">
                <a:latin typeface="Arial" charset="0"/>
                <a:ea typeface="Arial" charset="0"/>
                <a:cs typeface="Arial" charset="0"/>
              </a:rPr>
              <a:t> </a:t>
            </a:r>
            <a:r>
              <a:rPr lang="en-US" dirty="0" err="1" smtClean="0">
                <a:latin typeface="Arial" charset="0"/>
                <a:ea typeface="Arial" charset="0"/>
                <a:cs typeface="Arial" charset="0"/>
              </a:rPr>
              <a:t>nước</a:t>
            </a:r>
            <a:r>
              <a:rPr lang="en-US" dirty="0" smtClean="0">
                <a:latin typeface="Arial" charset="0"/>
                <a:ea typeface="Arial" charset="0"/>
                <a:cs typeface="Arial" charset="0"/>
              </a:rPr>
              <a:t> </a:t>
            </a:r>
            <a:r>
              <a:rPr lang="en-US" dirty="0" err="1" smtClean="0">
                <a:latin typeface="Arial" charset="0"/>
                <a:ea typeface="Arial" charset="0"/>
                <a:cs typeface="Arial" charset="0"/>
              </a:rPr>
              <a:t>ngọt</a:t>
            </a:r>
            <a:r>
              <a:rPr lang="en-US" dirty="0" smtClean="0">
                <a:latin typeface="Arial" charset="0"/>
                <a:ea typeface="Arial" charset="0"/>
                <a:cs typeface="Arial" charset="0"/>
              </a:rPr>
              <a:t> </a:t>
            </a:r>
            <a:r>
              <a:rPr lang="en-US" dirty="0" err="1" smtClean="0">
                <a:latin typeface="Arial" charset="0"/>
                <a:ea typeface="Arial" charset="0"/>
                <a:cs typeface="Arial" charset="0"/>
              </a:rPr>
              <a:t>tại</a:t>
            </a:r>
            <a:r>
              <a:rPr lang="en-US" dirty="0" smtClean="0">
                <a:latin typeface="Arial" charset="0"/>
                <a:ea typeface="Arial" charset="0"/>
                <a:cs typeface="Arial" charset="0"/>
              </a:rPr>
              <a:t> </a:t>
            </a:r>
            <a:r>
              <a:rPr lang="en-US" dirty="0" err="1" smtClean="0">
                <a:latin typeface="Arial" charset="0"/>
                <a:ea typeface="Arial" charset="0"/>
                <a:cs typeface="Arial" charset="0"/>
              </a:rPr>
              <a:t>vùng</a:t>
            </a:r>
            <a:r>
              <a:rPr lang="en-US" dirty="0" smtClean="0">
                <a:latin typeface="Arial" charset="0"/>
                <a:ea typeface="Arial" charset="0"/>
                <a:cs typeface="Arial" charset="0"/>
              </a:rPr>
              <a:t> </a:t>
            </a:r>
            <a:r>
              <a:rPr lang="en-US" dirty="0" err="1" smtClean="0">
                <a:latin typeface="Arial" charset="0"/>
                <a:ea typeface="Arial" charset="0"/>
                <a:cs typeface="Arial" charset="0"/>
              </a:rPr>
              <a:t>nuôi</a:t>
            </a:r>
            <a:r>
              <a:rPr lang="en-US" dirty="0" smtClean="0">
                <a:latin typeface="Arial" charset="0"/>
                <a:ea typeface="Arial" charset="0"/>
                <a:cs typeface="Arial" charset="0"/>
              </a:rPr>
              <a:t> </a:t>
            </a:r>
            <a:r>
              <a:rPr lang="en-US" dirty="0" err="1" smtClean="0">
                <a:latin typeface="Arial" charset="0"/>
                <a:ea typeface="Arial" charset="0"/>
                <a:cs typeface="Arial" charset="0"/>
              </a:rPr>
              <a:t>tôm</a:t>
            </a:r>
            <a:r>
              <a:rPr lang="en-US" dirty="0" smtClean="0">
                <a:latin typeface="Arial" charset="0"/>
                <a:ea typeface="Arial" charset="0"/>
                <a:cs typeface="Arial" charset="0"/>
              </a:rPr>
              <a:t> </a:t>
            </a:r>
            <a:r>
              <a:rPr lang="en-US" dirty="0" err="1" smtClean="0">
                <a:latin typeface="Arial" charset="0"/>
                <a:ea typeface="Arial" charset="0"/>
                <a:cs typeface="Arial" charset="0"/>
              </a:rPr>
              <a:t>để</a:t>
            </a:r>
            <a:r>
              <a:rPr lang="en-US" dirty="0" smtClean="0">
                <a:latin typeface="Arial" charset="0"/>
                <a:ea typeface="Arial" charset="0"/>
                <a:cs typeface="Arial" charset="0"/>
              </a:rPr>
              <a:t> </a:t>
            </a:r>
            <a:r>
              <a:rPr lang="en-US" dirty="0" err="1" smtClean="0">
                <a:latin typeface="Arial" charset="0"/>
                <a:ea typeface="Arial" charset="0"/>
                <a:cs typeface="Arial" charset="0"/>
              </a:rPr>
              <a:t>rửa</a:t>
            </a:r>
            <a:r>
              <a:rPr lang="en-US" dirty="0" smtClean="0">
                <a:latin typeface="Arial" charset="0"/>
                <a:ea typeface="Arial" charset="0"/>
                <a:cs typeface="Arial" charset="0"/>
              </a:rPr>
              <a:t> </a:t>
            </a:r>
            <a:r>
              <a:rPr lang="en-US" dirty="0" err="1" smtClean="0">
                <a:latin typeface="Arial" charset="0"/>
                <a:ea typeface="Arial" charset="0"/>
                <a:cs typeface="Arial" charset="0"/>
              </a:rPr>
              <a:t>mặn</a:t>
            </a:r>
            <a:r>
              <a:rPr lang="en-US" dirty="0" smtClean="0">
                <a:latin typeface="Arial" charset="0"/>
                <a:ea typeface="Arial" charset="0"/>
                <a:cs typeface="Arial" charset="0"/>
              </a:rPr>
              <a:t> </a:t>
            </a:r>
            <a:r>
              <a:rPr lang="en-US" dirty="0" err="1" smtClean="0">
                <a:latin typeface="Arial" charset="0"/>
                <a:ea typeface="Arial" charset="0"/>
                <a:cs typeface="Arial" charset="0"/>
              </a:rPr>
              <a:t>bùn</a:t>
            </a:r>
            <a:endParaRPr lang="en-US" dirty="0">
              <a:latin typeface="Arial" charset="0"/>
              <a:ea typeface="Arial" charset="0"/>
              <a:cs typeface="Arial" charset="0"/>
            </a:endParaRPr>
          </a:p>
          <a:p>
            <a:pPr lvl="1">
              <a:lnSpc>
                <a:spcPct val="100000"/>
              </a:lnSpc>
            </a:pPr>
            <a:r>
              <a:rPr lang="en-US" dirty="0" err="1">
                <a:latin typeface="Arial" charset="0"/>
                <a:ea typeface="Arial" charset="0"/>
                <a:cs typeface="Arial" charset="0"/>
              </a:rPr>
              <a:t>R</a:t>
            </a:r>
            <a:r>
              <a:rPr lang="en-US" dirty="0" err="1" smtClean="0">
                <a:latin typeface="Arial" charset="0"/>
                <a:ea typeface="Arial" charset="0"/>
                <a:cs typeface="Arial" charset="0"/>
              </a:rPr>
              <a:t>ửa</a:t>
            </a:r>
            <a:r>
              <a:rPr lang="en-US" dirty="0" smtClean="0">
                <a:latin typeface="Arial" charset="0"/>
                <a:ea typeface="Arial" charset="0"/>
                <a:cs typeface="Arial" charset="0"/>
              </a:rPr>
              <a:t> </a:t>
            </a:r>
            <a:r>
              <a:rPr lang="en-US" dirty="0" err="1" smtClean="0">
                <a:latin typeface="Arial" charset="0"/>
                <a:ea typeface="Arial" charset="0"/>
                <a:cs typeface="Arial" charset="0"/>
              </a:rPr>
              <a:t>mặn</a:t>
            </a:r>
            <a:r>
              <a:rPr lang="en-US" dirty="0" smtClean="0">
                <a:latin typeface="Arial" charset="0"/>
                <a:ea typeface="Arial" charset="0"/>
                <a:cs typeface="Arial" charset="0"/>
              </a:rPr>
              <a:t> </a:t>
            </a:r>
            <a:r>
              <a:rPr lang="en-US" dirty="0" err="1" smtClean="0">
                <a:latin typeface="Arial" charset="0"/>
                <a:ea typeface="Arial" charset="0"/>
                <a:cs typeface="Arial" charset="0"/>
              </a:rPr>
              <a:t>bằng</a:t>
            </a:r>
            <a:r>
              <a:rPr lang="en-US" dirty="0" smtClean="0">
                <a:latin typeface="Arial" charset="0"/>
                <a:ea typeface="Arial" charset="0"/>
                <a:cs typeface="Arial" charset="0"/>
              </a:rPr>
              <a:t> </a:t>
            </a:r>
            <a:r>
              <a:rPr lang="nl-NL" dirty="0">
                <a:latin typeface="Arial" charset="0"/>
                <a:ea typeface="Arial" charset="0"/>
                <a:cs typeface="Arial" charset="0"/>
              </a:rPr>
              <a:t>CaCL</a:t>
            </a:r>
            <a:r>
              <a:rPr lang="nl-NL" baseline="-25000" dirty="0">
                <a:latin typeface="Arial" charset="0"/>
                <a:ea typeface="Arial" charset="0"/>
                <a:cs typeface="Arial" charset="0"/>
              </a:rPr>
              <a:t>2</a:t>
            </a:r>
            <a:r>
              <a:rPr lang="nl-NL" dirty="0">
                <a:latin typeface="Arial" charset="0"/>
                <a:ea typeface="Arial" charset="0"/>
                <a:cs typeface="Arial" charset="0"/>
              </a:rPr>
              <a:t> </a:t>
            </a:r>
            <a:r>
              <a:rPr lang="nl-NL" dirty="0" err="1">
                <a:latin typeface="Arial" charset="0"/>
                <a:ea typeface="Arial" charset="0"/>
                <a:cs typeface="Arial" charset="0"/>
              </a:rPr>
              <a:t>và</a:t>
            </a:r>
            <a:r>
              <a:rPr lang="nl-NL" dirty="0">
                <a:latin typeface="Arial" charset="0"/>
                <a:ea typeface="Arial" charset="0"/>
                <a:cs typeface="Arial" charset="0"/>
              </a:rPr>
              <a:t> CaSO</a:t>
            </a:r>
            <a:r>
              <a:rPr lang="nl-NL" baseline="-25000" dirty="0">
                <a:latin typeface="Arial" charset="0"/>
                <a:ea typeface="Arial" charset="0"/>
                <a:cs typeface="Arial" charset="0"/>
              </a:rPr>
              <a:t>4</a:t>
            </a:r>
            <a:r>
              <a:rPr lang="nl-NL" dirty="0">
                <a:latin typeface="Arial" charset="0"/>
                <a:ea typeface="Arial" charset="0"/>
                <a:cs typeface="Arial" charset="0"/>
              </a:rPr>
              <a:t> </a:t>
            </a:r>
            <a:r>
              <a:rPr lang="nl-NL" dirty="0" smtClean="0">
                <a:latin typeface="Arial" charset="0"/>
                <a:ea typeface="Arial" charset="0"/>
                <a:cs typeface="Arial" charset="0"/>
              </a:rPr>
              <a:t> có </a:t>
            </a:r>
            <a:r>
              <a:rPr lang="nl-NL" dirty="0" err="1" smtClean="0">
                <a:latin typeface="Arial" charset="0"/>
                <a:ea typeface="Arial" charset="0"/>
                <a:cs typeface="Arial" charset="0"/>
              </a:rPr>
              <a:t>chi</a:t>
            </a:r>
            <a:r>
              <a:rPr lang="nl-NL" dirty="0" smtClean="0">
                <a:latin typeface="Arial" charset="0"/>
                <a:ea typeface="Arial" charset="0"/>
                <a:cs typeface="Arial" charset="0"/>
              </a:rPr>
              <a:t> </a:t>
            </a:r>
            <a:r>
              <a:rPr lang="nl-NL" dirty="0" err="1" smtClean="0">
                <a:latin typeface="Arial" charset="0"/>
                <a:ea typeface="Arial" charset="0"/>
                <a:cs typeface="Arial" charset="0"/>
              </a:rPr>
              <a:t>phí</a:t>
            </a:r>
            <a:r>
              <a:rPr lang="nl-NL" dirty="0" smtClean="0">
                <a:latin typeface="Arial" charset="0"/>
                <a:ea typeface="Arial" charset="0"/>
                <a:cs typeface="Arial" charset="0"/>
              </a:rPr>
              <a:t> cao, </a:t>
            </a:r>
            <a:r>
              <a:rPr lang="nl-NL" dirty="0" err="1" smtClean="0">
                <a:latin typeface="Arial" charset="0"/>
                <a:ea typeface="Arial" charset="0"/>
                <a:cs typeface="Arial" charset="0"/>
              </a:rPr>
              <a:t>khó</a:t>
            </a:r>
            <a:r>
              <a:rPr lang="nl-NL" dirty="0" smtClean="0">
                <a:latin typeface="Arial" charset="0"/>
                <a:ea typeface="Arial" charset="0"/>
                <a:cs typeface="Arial" charset="0"/>
              </a:rPr>
              <a:t> </a:t>
            </a:r>
            <a:r>
              <a:rPr lang="nl-NL" dirty="0" err="1" smtClean="0">
                <a:latin typeface="Arial" charset="0"/>
                <a:ea typeface="Arial" charset="0"/>
                <a:cs typeface="Arial" charset="0"/>
              </a:rPr>
              <a:t>thu</a:t>
            </a:r>
            <a:r>
              <a:rPr lang="nl-NL" dirty="0" smtClean="0">
                <a:latin typeface="Arial" charset="0"/>
                <a:ea typeface="Arial" charset="0"/>
                <a:cs typeface="Arial" charset="0"/>
              </a:rPr>
              <a:t> </a:t>
            </a:r>
            <a:r>
              <a:rPr lang="nl-NL" dirty="0" err="1" smtClean="0">
                <a:latin typeface="Arial" charset="0"/>
                <a:ea typeface="Arial" charset="0"/>
                <a:cs typeface="Arial" charset="0"/>
              </a:rPr>
              <a:t>thập</a:t>
            </a:r>
            <a:r>
              <a:rPr lang="nl-NL" dirty="0" smtClean="0">
                <a:latin typeface="Arial" charset="0"/>
                <a:ea typeface="Arial" charset="0"/>
                <a:cs typeface="Arial" charset="0"/>
              </a:rPr>
              <a:t> </a:t>
            </a:r>
            <a:r>
              <a:rPr lang="nl-NL" dirty="0" err="1" smtClean="0">
                <a:latin typeface="Arial" charset="0"/>
                <a:ea typeface="Arial" charset="0"/>
                <a:cs typeface="Arial" charset="0"/>
              </a:rPr>
              <a:t>được</a:t>
            </a:r>
            <a:r>
              <a:rPr lang="nl-NL" dirty="0" smtClean="0">
                <a:latin typeface="Arial" charset="0"/>
                <a:ea typeface="Arial" charset="0"/>
                <a:cs typeface="Arial" charset="0"/>
              </a:rPr>
              <a:t> </a:t>
            </a:r>
            <a:r>
              <a:rPr lang="nl-NL" dirty="0" err="1" smtClean="0">
                <a:latin typeface="Arial" charset="0"/>
                <a:ea typeface="Arial" charset="0"/>
                <a:cs typeface="Arial" charset="0"/>
              </a:rPr>
              <a:t>lượng</a:t>
            </a:r>
            <a:r>
              <a:rPr lang="nl-NL" dirty="0" smtClean="0">
                <a:latin typeface="Arial" charset="0"/>
                <a:ea typeface="Arial" charset="0"/>
                <a:cs typeface="Arial" charset="0"/>
              </a:rPr>
              <a:t> </a:t>
            </a:r>
            <a:r>
              <a:rPr lang="nl-NL" dirty="0" err="1" smtClean="0">
                <a:latin typeface="Arial" charset="0"/>
                <a:ea typeface="Arial" charset="0"/>
                <a:cs typeface="Arial" charset="0"/>
              </a:rPr>
              <a:t>lớn</a:t>
            </a:r>
            <a:endParaRPr lang="nl-NL" dirty="0" smtClean="0">
              <a:latin typeface="Arial" charset="0"/>
              <a:ea typeface="Arial" charset="0"/>
              <a:cs typeface="Arial" charset="0"/>
            </a:endParaRPr>
          </a:p>
          <a:p>
            <a:pPr marL="0" lvl="1" indent="0">
              <a:lnSpc>
                <a:spcPct val="100000"/>
              </a:lnSpc>
              <a:spcBef>
                <a:spcPts val="1000"/>
              </a:spcBef>
              <a:buNone/>
            </a:pPr>
            <a:r>
              <a:rPr lang="nl-NL" b="1" i="1" dirty="0" smtClean="0">
                <a:latin typeface="Arial" charset="0"/>
                <a:ea typeface="Arial" charset="0"/>
                <a:cs typeface="Arial" charset="0"/>
              </a:rPr>
              <a:t>      &gt;&gt;&gt; </a:t>
            </a:r>
            <a:r>
              <a:rPr lang="nl-NL" b="1" i="1" dirty="0" err="1" smtClean="0">
                <a:latin typeface="Arial" charset="0"/>
                <a:ea typeface="Arial" charset="0"/>
                <a:cs typeface="Arial" charset="0"/>
              </a:rPr>
              <a:t>hạn</a:t>
            </a:r>
            <a:r>
              <a:rPr lang="nl-NL" b="1" i="1" dirty="0" smtClean="0">
                <a:latin typeface="Arial" charset="0"/>
                <a:ea typeface="Arial" charset="0"/>
                <a:cs typeface="Arial" charset="0"/>
              </a:rPr>
              <a:t> </a:t>
            </a:r>
            <a:r>
              <a:rPr lang="nl-NL" b="1" i="1" dirty="0" err="1">
                <a:latin typeface="Arial" charset="0"/>
                <a:ea typeface="Arial" charset="0"/>
                <a:cs typeface="Arial" charset="0"/>
              </a:rPr>
              <a:t>chế</a:t>
            </a:r>
            <a:r>
              <a:rPr lang="nl-NL" b="1" i="1" dirty="0">
                <a:latin typeface="Arial" charset="0"/>
                <a:ea typeface="Arial" charset="0"/>
                <a:cs typeface="Arial" charset="0"/>
              </a:rPr>
              <a:t> </a:t>
            </a:r>
            <a:r>
              <a:rPr lang="nl-NL" b="1" i="1" dirty="0" err="1" smtClean="0">
                <a:latin typeface="Arial" charset="0"/>
                <a:ea typeface="Arial" charset="0"/>
                <a:cs typeface="Arial" charset="0"/>
              </a:rPr>
              <a:t>việc</a:t>
            </a:r>
            <a:r>
              <a:rPr lang="nl-NL" b="1" i="1" dirty="0" smtClean="0">
                <a:latin typeface="Arial" charset="0"/>
                <a:ea typeface="Arial" charset="0"/>
                <a:cs typeface="Arial" charset="0"/>
              </a:rPr>
              <a:t> </a:t>
            </a:r>
            <a:r>
              <a:rPr lang="nl-NL" b="1" i="1" dirty="0" err="1" smtClean="0">
                <a:latin typeface="Arial" charset="0"/>
                <a:ea typeface="Arial" charset="0"/>
                <a:cs typeface="Arial" charset="0"/>
              </a:rPr>
              <a:t>đưa</a:t>
            </a:r>
            <a:r>
              <a:rPr lang="nl-NL" b="1" i="1" dirty="0" smtClean="0">
                <a:latin typeface="Arial" charset="0"/>
                <a:ea typeface="Arial" charset="0"/>
                <a:cs typeface="Arial" charset="0"/>
              </a:rPr>
              <a:t> </a:t>
            </a:r>
            <a:r>
              <a:rPr lang="nl-NL" b="1" i="1" dirty="0" err="1">
                <a:latin typeface="Arial" charset="0"/>
                <a:ea typeface="Arial" charset="0"/>
                <a:cs typeface="Arial" charset="0"/>
              </a:rPr>
              <a:t>công</a:t>
            </a:r>
            <a:r>
              <a:rPr lang="nl-NL" b="1" i="1" dirty="0">
                <a:latin typeface="Arial" charset="0"/>
                <a:ea typeface="Arial" charset="0"/>
                <a:cs typeface="Arial" charset="0"/>
              </a:rPr>
              <a:t> </a:t>
            </a:r>
            <a:r>
              <a:rPr lang="nl-NL" b="1" i="1" dirty="0" err="1">
                <a:latin typeface="Arial" charset="0"/>
                <a:ea typeface="Arial" charset="0"/>
                <a:cs typeface="Arial" charset="0"/>
              </a:rPr>
              <a:t>nghệ</a:t>
            </a:r>
            <a:r>
              <a:rPr lang="nl-NL" b="1" i="1" dirty="0">
                <a:latin typeface="Arial" charset="0"/>
                <a:ea typeface="Arial" charset="0"/>
                <a:cs typeface="Arial" charset="0"/>
              </a:rPr>
              <a:t> </a:t>
            </a:r>
            <a:r>
              <a:rPr lang="nl-NL" b="1" i="1" dirty="0" err="1">
                <a:latin typeface="Arial" charset="0"/>
                <a:ea typeface="Arial" charset="0"/>
                <a:cs typeface="Arial" charset="0"/>
              </a:rPr>
              <a:t>vào</a:t>
            </a:r>
            <a:r>
              <a:rPr lang="nl-NL" b="1" i="1" dirty="0">
                <a:latin typeface="Arial" charset="0"/>
                <a:ea typeface="Arial" charset="0"/>
                <a:cs typeface="Arial" charset="0"/>
              </a:rPr>
              <a:t> </a:t>
            </a:r>
            <a:r>
              <a:rPr lang="nl-NL" b="1" i="1" dirty="0" err="1">
                <a:latin typeface="Arial" charset="0"/>
                <a:ea typeface="Arial" charset="0"/>
                <a:cs typeface="Arial" charset="0"/>
              </a:rPr>
              <a:t>sản</a:t>
            </a:r>
            <a:r>
              <a:rPr lang="nl-NL" b="1" i="1" dirty="0">
                <a:latin typeface="Arial" charset="0"/>
                <a:ea typeface="Arial" charset="0"/>
                <a:cs typeface="Arial" charset="0"/>
              </a:rPr>
              <a:t> </a:t>
            </a:r>
            <a:r>
              <a:rPr lang="nl-NL" b="1" i="1" dirty="0" err="1" smtClean="0">
                <a:latin typeface="Arial" charset="0"/>
                <a:ea typeface="Arial" charset="0"/>
                <a:cs typeface="Arial" charset="0"/>
              </a:rPr>
              <a:t>xuất</a:t>
            </a:r>
            <a:endParaRPr lang="nl-NL" b="1" i="1" dirty="0" smtClean="0">
              <a:latin typeface="Arial" charset="0"/>
              <a:ea typeface="Arial" charset="0"/>
              <a:cs typeface="Arial" charset="0"/>
            </a:endParaRPr>
          </a:p>
          <a:p>
            <a:pPr>
              <a:lnSpc>
                <a:spcPct val="100000"/>
              </a:lnSpc>
            </a:pPr>
            <a:r>
              <a:rPr lang="nl-NL" sz="2400" dirty="0" smtClean="0">
                <a:latin typeface="Arial" charset="0"/>
                <a:ea typeface="Arial" charset="0"/>
                <a:cs typeface="Arial" charset="0"/>
              </a:rPr>
              <a:t>FITES </a:t>
            </a:r>
            <a:r>
              <a:rPr lang="nl-NL" sz="2400" dirty="0" err="1" smtClean="0">
                <a:latin typeface="Arial" charset="0"/>
                <a:ea typeface="Arial" charset="0"/>
                <a:cs typeface="Arial" charset="0"/>
              </a:rPr>
              <a:t>đã</a:t>
            </a:r>
            <a:r>
              <a:rPr lang="nl-NL" sz="2400" dirty="0" smtClean="0">
                <a:latin typeface="Arial" charset="0"/>
                <a:ea typeface="Arial" charset="0"/>
                <a:cs typeface="Arial" charset="0"/>
              </a:rPr>
              <a:t> </a:t>
            </a:r>
            <a:r>
              <a:rPr lang="nl-NL" sz="2400" dirty="0" err="1" smtClean="0">
                <a:latin typeface="Arial" charset="0"/>
                <a:ea typeface="Arial" charset="0"/>
                <a:cs typeface="Arial" charset="0"/>
              </a:rPr>
              <a:t>đề</a:t>
            </a:r>
            <a:r>
              <a:rPr lang="nl-NL" sz="2400" dirty="0" smtClean="0">
                <a:latin typeface="Arial" charset="0"/>
                <a:ea typeface="Arial" charset="0"/>
                <a:cs typeface="Arial" charset="0"/>
              </a:rPr>
              <a:t> </a:t>
            </a:r>
            <a:r>
              <a:rPr lang="nl-NL" sz="2400" dirty="0" err="1" smtClean="0">
                <a:latin typeface="Arial" charset="0"/>
                <a:ea typeface="Arial" charset="0"/>
                <a:cs typeface="Arial" charset="0"/>
              </a:rPr>
              <a:t>xuất</a:t>
            </a:r>
            <a:r>
              <a:rPr lang="nl-NL" sz="2400" dirty="0" smtClean="0">
                <a:latin typeface="Arial" charset="0"/>
                <a:ea typeface="Arial" charset="0"/>
                <a:cs typeface="Arial" charset="0"/>
              </a:rPr>
              <a:t> </a:t>
            </a:r>
            <a:r>
              <a:rPr lang="nl-NL" sz="2400" dirty="0" err="1" smtClean="0">
                <a:latin typeface="Arial" charset="0"/>
                <a:ea typeface="Arial" charset="0"/>
                <a:cs typeface="Arial" charset="0"/>
              </a:rPr>
              <a:t>và</a:t>
            </a:r>
            <a:r>
              <a:rPr lang="nl-NL" sz="2400" dirty="0" smtClean="0">
                <a:latin typeface="Arial" charset="0"/>
                <a:ea typeface="Arial" charset="0"/>
                <a:cs typeface="Arial" charset="0"/>
              </a:rPr>
              <a:t> </a:t>
            </a:r>
            <a:r>
              <a:rPr lang="nl-NL" sz="2400" dirty="0" err="1" smtClean="0">
                <a:latin typeface="Arial" charset="0"/>
                <a:ea typeface="Arial" charset="0"/>
                <a:cs typeface="Arial" charset="0"/>
              </a:rPr>
              <a:t>đã</a:t>
            </a:r>
            <a:r>
              <a:rPr lang="nl-NL" sz="2400" dirty="0" smtClean="0">
                <a:latin typeface="Arial" charset="0"/>
                <a:ea typeface="Arial" charset="0"/>
                <a:cs typeface="Arial" charset="0"/>
              </a:rPr>
              <a:t> </a:t>
            </a:r>
            <a:r>
              <a:rPr lang="nl-NL" sz="2400" dirty="0" err="1" smtClean="0">
                <a:latin typeface="Arial" charset="0"/>
                <a:ea typeface="Arial" charset="0"/>
                <a:cs typeface="Arial" charset="0"/>
              </a:rPr>
              <a:t>được</a:t>
            </a:r>
            <a:r>
              <a:rPr lang="nl-NL" sz="2400" dirty="0" smtClean="0">
                <a:latin typeface="Arial" charset="0"/>
                <a:ea typeface="Arial" charset="0"/>
                <a:cs typeface="Arial" charset="0"/>
              </a:rPr>
              <a:t> LCASP </a:t>
            </a:r>
            <a:r>
              <a:rPr lang="nl-NL" sz="2400" dirty="0" err="1" smtClean="0">
                <a:latin typeface="Arial" charset="0"/>
                <a:ea typeface="Arial" charset="0"/>
                <a:cs typeface="Arial" charset="0"/>
              </a:rPr>
              <a:t>và</a:t>
            </a:r>
            <a:r>
              <a:rPr lang="nl-NL" sz="2400" dirty="0" smtClean="0">
                <a:latin typeface="Arial" charset="0"/>
                <a:ea typeface="Arial" charset="0"/>
                <a:cs typeface="Arial" charset="0"/>
              </a:rPr>
              <a:t> </a:t>
            </a:r>
            <a:r>
              <a:rPr lang="nl-NL" sz="2400" dirty="0" err="1" smtClean="0">
                <a:latin typeface="Arial" charset="0"/>
                <a:ea typeface="Arial" charset="0"/>
                <a:cs typeface="Arial" charset="0"/>
              </a:rPr>
              <a:t>Vụ</a:t>
            </a:r>
            <a:r>
              <a:rPr lang="nl-NL" sz="2400" dirty="0" smtClean="0">
                <a:latin typeface="Arial" charset="0"/>
                <a:ea typeface="Arial" charset="0"/>
                <a:cs typeface="Arial" charset="0"/>
              </a:rPr>
              <a:t> KHCN </a:t>
            </a:r>
            <a:r>
              <a:rPr lang="nl-NL" sz="2400" dirty="0" err="1" smtClean="0">
                <a:latin typeface="Arial" charset="0"/>
                <a:ea typeface="Arial" charset="0"/>
                <a:cs typeface="Arial" charset="0"/>
              </a:rPr>
              <a:t>đồng</a:t>
            </a:r>
            <a:r>
              <a:rPr lang="nl-NL" sz="2400" dirty="0" smtClean="0">
                <a:latin typeface="Arial" charset="0"/>
                <a:ea typeface="Arial" charset="0"/>
                <a:cs typeface="Arial" charset="0"/>
              </a:rPr>
              <a:t> </a:t>
            </a:r>
            <a:r>
              <a:rPr lang="nl-NL" sz="2400" dirty="0" err="1" smtClean="0">
                <a:latin typeface="Arial" charset="0"/>
                <a:ea typeface="Arial" charset="0"/>
                <a:cs typeface="Arial" charset="0"/>
              </a:rPr>
              <a:t>ý</a:t>
            </a:r>
            <a:r>
              <a:rPr lang="nl-NL" sz="2400" dirty="0" smtClean="0">
                <a:latin typeface="Arial" charset="0"/>
                <a:ea typeface="Arial" charset="0"/>
                <a:cs typeface="Arial" charset="0"/>
              </a:rPr>
              <a:t> </a:t>
            </a:r>
            <a:r>
              <a:rPr lang="nl-NL" sz="2400" dirty="0" err="1" smtClean="0">
                <a:latin typeface="Arial" charset="0"/>
                <a:ea typeface="Arial" charset="0"/>
                <a:cs typeface="Arial" charset="0"/>
              </a:rPr>
              <a:t>cho</a:t>
            </a:r>
            <a:r>
              <a:rPr lang="nl-NL" sz="2400" dirty="0" smtClean="0">
                <a:latin typeface="Arial" charset="0"/>
                <a:ea typeface="Arial" charset="0"/>
                <a:cs typeface="Arial" charset="0"/>
              </a:rPr>
              <a:t> </a:t>
            </a:r>
            <a:r>
              <a:rPr lang="nl-NL" sz="2400" dirty="0" err="1" smtClean="0">
                <a:latin typeface="Arial" charset="0"/>
                <a:ea typeface="Arial" charset="0"/>
                <a:cs typeface="Arial" charset="0"/>
              </a:rPr>
              <a:t>dừng</a:t>
            </a:r>
            <a:r>
              <a:rPr lang="nl-NL" sz="2400" dirty="0" smtClean="0">
                <a:latin typeface="Arial" charset="0"/>
                <a:ea typeface="Arial" charset="0"/>
                <a:cs typeface="Arial" charset="0"/>
              </a:rPr>
              <a:t> </a:t>
            </a:r>
            <a:r>
              <a:rPr lang="nl-NL" sz="2400" dirty="0" err="1" smtClean="0">
                <a:latin typeface="Arial" charset="0"/>
                <a:ea typeface="Arial" charset="0"/>
                <a:cs typeface="Arial" charset="0"/>
              </a:rPr>
              <a:t>ở</a:t>
            </a:r>
            <a:r>
              <a:rPr lang="nl-NL" sz="2400" dirty="0" smtClean="0">
                <a:latin typeface="Arial" charset="0"/>
                <a:ea typeface="Arial" charset="0"/>
                <a:cs typeface="Arial" charset="0"/>
              </a:rPr>
              <a:t> </a:t>
            </a:r>
            <a:r>
              <a:rPr lang="nl-NL" sz="2400" dirty="0" err="1" smtClean="0">
                <a:latin typeface="Arial" charset="0"/>
                <a:ea typeface="Arial" charset="0"/>
                <a:cs typeface="Arial" charset="0"/>
              </a:rPr>
              <a:t>quy</a:t>
            </a:r>
            <a:r>
              <a:rPr lang="nl-NL" sz="2400" dirty="0" smtClean="0">
                <a:latin typeface="Arial" charset="0"/>
                <a:ea typeface="Arial" charset="0"/>
                <a:cs typeface="Arial" charset="0"/>
              </a:rPr>
              <a:t> </a:t>
            </a:r>
            <a:r>
              <a:rPr lang="nl-NL" sz="2400" dirty="0" err="1" smtClean="0">
                <a:latin typeface="Arial" charset="0"/>
                <a:ea typeface="Arial" charset="0"/>
                <a:cs typeface="Arial" charset="0"/>
              </a:rPr>
              <a:t>mô</a:t>
            </a:r>
            <a:r>
              <a:rPr lang="nl-NL" sz="2400" dirty="0" smtClean="0">
                <a:latin typeface="Arial" charset="0"/>
                <a:ea typeface="Arial" charset="0"/>
                <a:cs typeface="Arial" charset="0"/>
              </a:rPr>
              <a:t> </a:t>
            </a:r>
            <a:r>
              <a:rPr lang="nl-NL" sz="2400" dirty="0" err="1" smtClean="0">
                <a:latin typeface="Arial" charset="0"/>
                <a:ea typeface="Arial" charset="0"/>
                <a:cs typeface="Arial" charset="0"/>
              </a:rPr>
              <a:t>thí</a:t>
            </a:r>
            <a:r>
              <a:rPr lang="nl-NL" sz="2400" dirty="0" smtClean="0">
                <a:latin typeface="Arial" charset="0"/>
                <a:ea typeface="Arial" charset="0"/>
                <a:cs typeface="Arial" charset="0"/>
              </a:rPr>
              <a:t> </a:t>
            </a:r>
            <a:r>
              <a:rPr lang="nl-NL" sz="2400" dirty="0" err="1" smtClean="0">
                <a:latin typeface="Arial" charset="0"/>
                <a:ea typeface="Arial" charset="0"/>
                <a:cs typeface="Arial" charset="0"/>
              </a:rPr>
              <a:t>nghiệm</a:t>
            </a:r>
            <a:r>
              <a:rPr lang="nl-NL" sz="2400" dirty="0" smtClean="0">
                <a:latin typeface="Arial" charset="0"/>
                <a:ea typeface="Arial" charset="0"/>
                <a:cs typeface="Arial" charset="0"/>
              </a:rPr>
              <a:t>, </a:t>
            </a:r>
            <a:r>
              <a:rPr lang="nl-NL" sz="2400" dirty="0" err="1" smtClean="0">
                <a:latin typeface="Arial" charset="0"/>
                <a:ea typeface="Arial" charset="0"/>
                <a:cs typeface="Arial" charset="0"/>
              </a:rPr>
              <a:t>không</a:t>
            </a:r>
            <a:r>
              <a:rPr lang="nl-NL" sz="2400" dirty="0" smtClean="0">
                <a:latin typeface="Arial" charset="0"/>
                <a:ea typeface="Arial" charset="0"/>
                <a:cs typeface="Arial" charset="0"/>
              </a:rPr>
              <a:t> </a:t>
            </a:r>
            <a:r>
              <a:rPr lang="nl-NL" sz="2400" dirty="0" err="1" smtClean="0">
                <a:latin typeface="Arial" charset="0"/>
                <a:ea typeface="Arial" charset="0"/>
                <a:cs typeface="Arial" charset="0"/>
              </a:rPr>
              <a:t>triển</a:t>
            </a:r>
            <a:r>
              <a:rPr lang="nl-NL" sz="2400" dirty="0" smtClean="0">
                <a:latin typeface="Arial" charset="0"/>
                <a:ea typeface="Arial" charset="0"/>
                <a:cs typeface="Arial" charset="0"/>
              </a:rPr>
              <a:t> </a:t>
            </a:r>
            <a:r>
              <a:rPr lang="nl-NL" sz="2400" dirty="0" err="1" smtClean="0">
                <a:latin typeface="Arial" charset="0"/>
                <a:ea typeface="Arial" charset="0"/>
                <a:cs typeface="Arial" charset="0"/>
              </a:rPr>
              <a:t>khai</a:t>
            </a:r>
            <a:r>
              <a:rPr lang="nl-NL" sz="2400" dirty="0" smtClean="0">
                <a:latin typeface="Arial" charset="0"/>
                <a:ea typeface="Arial" charset="0"/>
                <a:cs typeface="Arial" charset="0"/>
              </a:rPr>
              <a:t> </a:t>
            </a:r>
            <a:r>
              <a:rPr lang="nl-NL" sz="2400" dirty="0" err="1" smtClean="0">
                <a:latin typeface="Arial" charset="0"/>
                <a:ea typeface="Arial" charset="0"/>
                <a:cs typeface="Arial" charset="0"/>
              </a:rPr>
              <a:t>mô</a:t>
            </a:r>
            <a:r>
              <a:rPr lang="nl-NL" sz="2400" dirty="0" smtClean="0">
                <a:latin typeface="Arial" charset="0"/>
                <a:ea typeface="Arial" charset="0"/>
                <a:cs typeface="Arial" charset="0"/>
              </a:rPr>
              <a:t> </a:t>
            </a:r>
            <a:r>
              <a:rPr lang="nl-NL" sz="2400" dirty="0" err="1" smtClean="0">
                <a:latin typeface="Arial" charset="0"/>
                <a:ea typeface="Arial" charset="0"/>
                <a:cs typeface="Arial" charset="0"/>
              </a:rPr>
              <a:t>hình</a:t>
            </a:r>
            <a:r>
              <a:rPr lang="nl-NL" sz="2400" dirty="0" smtClean="0">
                <a:latin typeface="Arial" charset="0"/>
                <a:ea typeface="Arial" charset="0"/>
                <a:cs typeface="Arial" charset="0"/>
              </a:rPr>
              <a:t> </a:t>
            </a:r>
            <a:r>
              <a:rPr lang="nl-NL" sz="2400" dirty="0" err="1" smtClean="0">
                <a:latin typeface="Arial" charset="0"/>
                <a:ea typeface="Arial" charset="0"/>
                <a:cs typeface="Arial" charset="0"/>
              </a:rPr>
              <a:t>thực</a:t>
            </a:r>
            <a:r>
              <a:rPr lang="nl-NL" sz="2400" dirty="0" smtClean="0">
                <a:latin typeface="Arial" charset="0"/>
                <a:ea typeface="Arial" charset="0"/>
                <a:cs typeface="Arial" charset="0"/>
              </a:rPr>
              <a:t> </a:t>
            </a:r>
            <a:r>
              <a:rPr lang="nl-NL" sz="2400" dirty="0" err="1" smtClean="0">
                <a:latin typeface="Arial" charset="0"/>
                <a:ea typeface="Arial" charset="0"/>
                <a:cs typeface="Arial" charset="0"/>
              </a:rPr>
              <a:t>nghiệm</a:t>
            </a:r>
            <a:r>
              <a:rPr lang="nl-NL" sz="2400" dirty="0" smtClean="0">
                <a:latin typeface="Arial" charset="0"/>
                <a:ea typeface="Arial" charset="0"/>
                <a:cs typeface="Arial" charset="0"/>
              </a:rPr>
              <a:t> </a:t>
            </a:r>
            <a:r>
              <a:rPr lang="nl-NL" sz="2400" dirty="0" err="1" smtClean="0">
                <a:latin typeface="Arial" charset="0"/>
                <a:ea typeface="Arial" charset="0"/>
                <a:cs typeface="Arial" charset="0"/>
              </a:rPr>
              <a:t>sản</a:t>
            </a:r>
            <a:r>
              <a:rPr lang="nl-NL" sz="2400" dirty="0" smtClean="0">
                <a:latin typeface="Arial" charset="0"/>
                <a:ea typeface="Arial" charset="0"/>
                <a:cs typeface="Arial" charset="0"/>
              </a:rPr>
              <a:t> </a:t>
            </a:r>
            <a:r>
              <a:rPr lang="nl-NL" sz="2400" dirty="0" err="1" smtClean="0">
                <a:latin typeface="Arial" charset="0"/>
                <a:ea typeface="Arial" charset="0"/>
                <a:cs typeface="Arial" charset="0"/>
              </a:rPr>
              <a:t>xuất</a:t>
            </a:r>
            <a:r>
              <a:rPr lang="nl-NL" sz="2400" dirty="0" smtClean="0">
                <a:latin typeface="Arial" charset="0"/>
                <a:ea typeface="Arial" charset="0"/>
                <a:cs typeface="Arial" charset="0"/>
              </a:rPr>
              <a:t> </a:t>
            </a:r>
            <a:r>
              <a:rPr lang="nl-NL" sz="2400" dirty="0" err="1" smtClean="0">
                <a:latin typeface="Arial" charset="0"/>
                <a:ea typeface="Arial" charset="0"/>
                <a:cs typeface="Arial" charset="0"/>
              </a:rPr>
              <a:t>phân</a:t>
            </a:r>
            <a:r>
              <a:rPr lang="nl-NL" sz="2400" dirty="0" smtClean="0">
                <a:latin typeface="Arial" charset="0"/>
                <a:ea typeface="Arial" charset="0"/>
                <a:cs typeface="Arial" charset="0"/>
              </a:rPr>
              <a:t> bón</a:t>
            </a:r>
            <a:endParaRPr lang="en-US" sz="2400" dirty="0">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5D3FEEAC-6021-184A-936A-D26E75467C87}" type="slidenum">
              <a:rPr lang="en-US" smtClean="0"/>
              <a:t>72</a:t>
            </a:fld>
            <a:endParaRPr lang="en-US"/>
          </a:p>
        </p:txBody>
      </p:sp>
      <p:sp>
        <p:nvSpPr>
          <p:cNvPr id="5" name="Title 1"/>
          <p:cNvSpPr txBox="1">
            <a:spLocks/>
          </p:cNvSpPr>
          <p:nvPr/>
        </p:nvSpPr>
        <p:spPr>
          <a:xfrm>
            <a:off x="0" y="163648"/>
            <a:ext cx="9144000" cy="71975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err="1" smtClean="0">
                <a:latin typeface="Arial" charset="0"/>
                <a:ea typeface="Arial" charset="0"/>
                <a:cs typeface="Arial" charset="0"/>
              </a:rPr>
              <a:t>Kết</a:t>
            </a:r>
            <a:r>
              <a:rPr lang="en-US" sz="2800" dirty="0" smtClean="0">
                <a:latin typeface="Arial" charset="0"/>
                <a:ea typeface="Arial" charset="0"/>
                <a:cs typeface="Arial" charset="0"/>
              </a:rPr>
              <a:t> </a:t>
            </a:r>
            <a:r>
              <a:rPr lang="en-US" sz="2800" dirty="0" err="1" smtClean="0">
                <a:latin typeface="Arial" charset="0"/>
                <a:ea typeface="Arial" charset="0"/>
                <a:cs typeface="Arial" charset="0"/>
              </a:rPr>
              <a:t>luận</a:t>
            </a:r>
            <a:r>
              <a:rPr lang="en-US" sz="2800" dirty="0" smtClean="0">
                <a:latin typeface="Arial" charset="0"/>
                <a:ea typeface="Arial" charset="0"/>
                <a:cs typeface="Arial" charset="0"/>
              </a:rPr>
              <a:t>: </a:t>
            </a:r>
            <a:r>
              <a:rPr lang="en-US" sz="2800" dirty="0" err="1" smtClean="0">
                <a:latin typeface="Arial" charset="0"/>
                <a:ea typeface="Arial" charset="0"/>
                <a:cs typeface="Arial" charset="0"/>
              </a:rPr>
              <a:t>Sản</a:t>
            </a:r>
            <a:r>
              <a:rPr lang="en-US" sz="2800" dirty="0" smtClean="0">
                <a:latin typeface="Arial" charset="0"/>
                <a:ea typeface="Arial" charset="0"/>
                <a:cs typeface="Arial" charset="0"/>
              </a:rPr>
              <a:t> </a:t>
            </a:r>
            <a:r>
              <a:rPr lang="en-US" sz="2800" dirty="0" err="1" smtClean="0">
                <a:latin typeface="Arial" charset="0"/>
                <a:ea typeface="Arial" charset="0"/>
                <a:cs typeface="Arial" charset="0"/>
              </a:rPr>
              <a:t>phẩm</a:t>
            </a:r>
            <a:r>
              <a:rPr lang="en-US" sz="2800" dirty="0" smtClean="0">
                <a:latin typeface="Arial" charset="0"/>
                <a:ea typeface="Arial" charset="0"/>
                <a:cs typeface="Arial" charset="0"/>
              </a:rPr>
              <a:t> </a:t>
            </a:r>
            <a:r>
              <a:rPr lang="en-US" sz="2800" dirty="0" err="1" smtClean="0">
                <a:latin typeface="Arial" charset="0"/>
                <a:ea typeface="Arial" charset="0"/>
                <a:cs typeface="Arial" charset="0"/>
              </a:rPr>
              <a:t>dạng</a:t>
            </a:r>
            <a:r>
              <a:rPr lang="en-US" sz="2800" dirty="0" smtClean="0">
                <a:latin typeface="Arial" charset="0"/>
                <a:ea typeface="Arial" charset="0"/>
                <a:cs typeface="Arial" charset="0"/>
              </a:rPr>
              <a:t> I - </a:t>
            </a:r>
            <a:r>
              <a:rPr lang="en-US" sz="2800" dirty="0" err="1" smtClean="0">
                <a:latin typeface="Arial" charset="0"/>
                <a:ea typeface="Arial" charset="0"/>
                <a:cs typeface="Arial" charset="0"/>
              </a:rPr>
              <a:t>Chế</a:t>
            </a:r>
            <a:r>
              <a:rPr lang="en-US" sz="2800" dirty="0" smtClean="0">
                <a:latin typeface="Arial" charset="0"/>
                <a:ea typeface="Arial" charset="0"/>
                <a:cs typeface="Arial" charset="0"/>
              </a:rPr>
              <a:t> </a:t>
            </a:r>
            <a:r>
              <a:rPr lang="en-US" sz="2800" dirty="0" err="1" smtClean="0">
                <a:latin typeface="Arial" charset="0"/>
                <a:ea typeface="Arial" charset="0"/>
                <a:cs typeface="Arial" charset="0"/>
              </a:rPr>
              <a:t>biến</a:t>
            </a:r>
            <a:r>
              <a:rPr lang="en-US" sz="2800" dirty="0" smtClean="0">
                <a:latin typeface="Arial" charset="0"/>
                <a:ea typeface="Arial" charset="0"/>
                <a:cs typeface="Arial" charset="0"/>
              </a:rPr>
              <a:t> </a:t>
            </a:r>
            <a:r>
              <a:rPr lang="en-US" sz="2800" dirty="0" err="1" smtClean="0">
                <a:latin typeface="Arial" charset="0"/>
                <a:ea typeface="Arial" charset="0"/>
                <a:cs typeface="Arial" charset="0"/>
              </a:rPr>
              <a:t>bùn</a:t>
            </a:r>
            <a:r>
              <a:rPr lang="en-US" sz="2800" dirty="0" smtClean="0">
                <a:latin typeface="Arial" charset="0"/>
                <a:ea typeface="Arial" charset="0"/>
                <a:cs typeface="Arial" charset="0"/>
              </a:rPr>
              <a:t> </a:t>
            </a:r>
            <a:r>
              <a:rPr lang="en-US" sz="2800" dirty="0" err="1" smtClean="0">
                <a:latin typeface="Arial" charset="0"/>
                <a:ea typeface="Arial" charset="0"/>
                <a:cs typeface="Arial" charset="0"/>
              </a:rPr>
              <a:t>thành</a:t>
            </a:r>
            <a:r>
              <a:rPr lang="en-US" sz="2800" dirty="0" smtClean="0">
                <a:latin typeface="Arial" charset="0"/>
                <a:ea typeface="Arial" charset="0"/>
                <a:cs typeface="Arial" charset="0"/>
              </a:rPr>
              <a:t> </a:t>
            </a:r>
            <a:r>
              <a:rPr lang="en-US" sz="2800" dirty="0" err="1" smtClean="0">
                <a:latin typeface="Arial" charset="0"/>
                <a:ea typeface="Arial" charset="0"/>
                <a:cs typeface="Arial" charset="0"/>
              </a:rPr>
              <a:t>phân</a:t>
            </a:r>
            <a:r>
              <a:rPr lang="en-US" sz="2800" dirty="0" smtClean="0">
                <a:latin typeface="Arial" charset="0"/>
                <a:ea typeface="Arial" charset="0"/>
                <a:cs typeface="Arial" charset="0"/>
              </a:rPr>
              <a:t> </a:t>
            </a:r>
            <a:r>
              <a:rPr lang="en-US" sz="2800" dirty="0" err="1" smtClean="0">
                <a:latin typeface="Arial" charset="0"/>
                <a:ea typeface="Arial" charset="0"/>
                <a:cs typeface="Arial" charset="0"/>
              </a:rPr>
              <a:t>bón</a:t>
            </a:r>
            <a:endParaRPr lang="en-US" sz="2800" dirty="0">
              <a:latin typeface="Arial" charset="0"/>
              <a:ea typeface="Arial" charset="0"/>
              <a:cs typeface="Arial" charset="0"/>
            </a:endParaRPr>
          </a:p>
        </p:txBody>
      </p:sp>
    </p:spTree>
    <p:extLst>
      <p:ext uri="{BB962C8B-B14F-4D97-AF65-F5344CB8AC3E}">
        <p14:creationId xmlns:p14="http://schemas.microsoft.com/office/powerpoint/2010/main" val="6300055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57762"/>
          </a:xfrm>
        </p:spPr>
        <p:txBody>
          <a:bodyPr>
            <a:normAutofit/>
          </a:bodyPr>
          <a:lstStyle/>
          <a:p>
            <a:pPr algn="ctr"/>
            <a:r>
              <a:rPr lang="en-US" sz="2400" dirty="0" err="1" smtClean="0">
                <a:latin typeface="Arial" charset="0"/>
                <a:ea typeface="Arial" charset="0"/>
                <a:cs typeface="Arial" charset="0"/>
              </a:rPr>
              <a:t>Kết</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luận</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sản</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phẩm</a:t>
            </a:r>
            <a:r>
              <a:rPr lang="en-US" sz="2400" dirty="0" smtClean="0">
                <a:latin typeface="Arial" charset="0"/>
                <a:ea typeface="Arial" charset="0"/>
                <a:cs typeface="Arial" charset="0"/>
              </a:rPr>
              <a:t> </a:t>
            </a:r>
            <a:r>
              <a:rPr lang="en-US" sz="2400" dirty="0" err="1" smtClean="0">
                <a:latin typeface="Arial" charset="0"/>
                <a:ea typeface="Arial" charset="0"/>
                <a:cs typeface="Arial" charset="0"/>
              </a:rPr>
              <a:t>dạng</a:t>
            </a:r>
            <a:r>
              <a:rPr lang="en-US" sz="2400" dirty="0" smtClean="0">
                <a:latin typeface="Arial" charset="0"/>
                <a:ea typeface="Arial" charset="0"/>
                <a:cs typeface="Arial" charset="0"/>
              </a:rPr>
              <a:t> II</a:t>
            </a:r>
            <a:endParaRPr lang="en-US" sz="2400" dirty="0">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5D3FEEAC-6021-184A-936A-D26E75467C87}" type="slidenum">
              <a:rPr lang="en-US" smtClean="0"/>
              <a:t>73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678885713"/>
              </p:ext>
            </p:extLst>
          </p:nvPr>
        </p:nvGraphicFramePr>
        <p:xfrm>
          <a:off x="0" y="609600"/>
          <a:ext cx="9144000" cy="6248400"/>
        </p:xfrm>
        <a:graphic>
          <a:graphicData uri="http://schemas.openxmlformats.org/drawingml/2006/table">
            <a:tbl>
              <a:tblPr firstRow="1" bandRow="1">
                <a:tableStyleId>{5C22544A-7EE6-4342-B048-85BDC9FD1C3A}</a:tableStyleId>
              </a:tblPr>
              <a:tblGrid>
                <a:gridCol w="4004441">
                  <a:extLst>
                    <a:ext uri="{9D8B030D-6E8A-4147-A177-3AD203B41FA5}">
                      <a16:colId xmlns="" xmlns:a16="http://schemas.microsoft.com/office/drawing/2014/main" val="20000"/>
                    </a:ext>
                  </a:extLst>
                </a:gridCol>
                <a:gridCol w="3846787">
                  <a:extLst>
                    <a:ext uri="{9D8B030D-6E8A-4147-A177-3AD203B41FA5}">
                      <a16:colId xmlns="" xmlns:a16="http://schemas.microsoft.com/office/drawing/2014/main" val="20001"/>
                    </a:ext>
                  </a:extLst>
                </a:gridCol>
                <a:gridCol w="1292772">
                  <a:extLst>
                    <a:ext uri="{9D8B030D-6E8A-4147-A177-3AD203B41FA5}">
                      <a16:colId xmlns="" xmlns:a16="http://schemas.microsoft.com/office/drawing/2014/main" val="20002"/>
                    </a:ext>
                  </a:extLst>
                </a:gridCol>
              </a:tblGrid>
              <a:tr h="643120">
                <a:tc>
                  <a:txBody>
                    <a:bodyPr/>
                    <a:lstStyle/>
                    <a:p>
                      <a:r>
                        <a:rPr lang="en-US" sz="2000" b="0" dirty="0" err="1" smtClean="0">
                          <a:solidFill>
                            <a:schemeClr val="tx1"/>
                          </a:solidFill>
                          <a:latin typeface="Arial" charset="0"/>
                          <a:ea typeface="Arial" charset="0"/>
                          <a:cs typeface="Arial" charset="0"/>
                        </a:rPr>
                        <a:t>Tên</a:t>
                      </a:r>
                      <a:r>
                        <a:rPr lang="en-US" sz="2000" b="0" baseline="0" dirty="0" smtClean="0">
                          <a:solidFill>
                            <a:schemeClr val="tx1"/>
                          </a:solidFill>
                          <a:latin typeface="Arial" charset="0"/>
                          <a:ea typeface="Arial" charset="0"/>
                          <a:cs typeface="Arial" charset="0"/>
                        </a:rPr>
                        <a:t> </a:t>
                      </a:r>
                      <a:r>
                        <a:rPr lang="en-US" sz="2000" b="0" baseline="0" dirty="0" err="1" smtClean="0">
                          <a:solidFill>
                            <a:schemeClr val="tx1"/>
                          </a:solidFill>
                          <a:latin typeface="Arial" charset="0"/>
                          <a:ea typeface="Arial" charset="0"/>
                          <a:cs typeface="Arial" charset="0"/>
                        </a:rPr>
                        <a:t>sản</a:t>
                      </a:r>
                      <a:r>
                        <a:rPr lang="en-US" sz="2000" b="0" baseline="0" dirty="0" smtClean="0">
                          <a:solidFill>
                            <a:schemeClr val="tx1"/>
                          </a:solidFill>
                          <a:latin typeface="Arial" charset="0"/>
                          <a:ea typeface="Arial" charset="0"/>
                          <a:cs typeface="Arial" charset="0"/>
                        </a:rPr>
                        <a:t> </a:t>
                      </a:r>
                      <a:r>
                        <a:rPr lang="en-US" sz="2000" b="0" baseline="0" dirty="0" err="1" smtClean="0">
                          <a:solidFill>
                            <a:schemeClr val="tx1"/>
                          </a:solidFill>
                          <a:latin typeface="Arial" charset="0"/>
                          <a:ea typeface="Arial" charset="0"/>
                          <a:cs typeface="Arial" charset="0"/>
                        </a:rPr>
                        <a:t>phẩm</a:t>
                      </a:r>
                      <a:endParaRPr lang="en-US" sz="2000" b="0" dirty="0">
                        <a:solidFill>
                          <a:schemeClr val="tx1"/>
                        </a:solidFill>
                        <a:latin typeface="Arial" charset="0"/>
                        <a:ea typeface="Arial" charset="0"/>
                        <a:cs typeface="Arial" charset="0"/>
                      </a:endParaRPr>
                    </a:p>
                  </a:txBody>
                  <a:tcPr/>
                </a:tc>
                <a:tc>
                  <a:txBody>
                    <a:bodyPr/>
                    <a:lstStyle/>
                    <a:p>
                      <a:r>
                        <a:rPr lang="en-US" sz="2000" b="0" dirty="0" err="1" smtClean="0">
                          <a:solidFill>
                            <a:schemeClr val="tx1"/>
                          </a:solidFill>
                          <a:latin typeface="Arial" charset="0"/>
                          <a:ea typeface="Arial" charset="0"/>
                          <a:cs typeface="Arial" charset="0"/>
                        </a:rPr>
                        <a:t>Loại</a:t>
                      </a:r>
                      <a:r>
                        <a:rPr lang="en-US" sz="2000" b="0" baseline="0" dirty="0" smtClean="0">
                          <a:solidFill>
                            <a:schemeClr val="tx1"/>
                          </a:solidFill>
                          <a:latin typeface="Arial" charset="0"/>
                          <a:ea typeface="Arial" charset="0"/>
                          <a:cs typeface="Arial" charset="0"/>
                        </a:rPr>
                        <a:t> </a:t>
                      </a:r>
                      <a:r>
                        <a:rPr lang="en-US" sz="2000" b="0" baseline="0" dirty="0" err="1" smtClean="0">
                          <a:solidFill>
                            <a:schemeClr val="tx1"/>
                          </a:solidFill>
                          <a:latin typeface="Arial" charset="0"/>
                          <a:ea typeface="Arial" charset="0"/>
                          <a:cs typeface="Arial" charset="0"/>
                        </a:rPr>
                        <a:t>báo</a:t>
                      </a:r>
                      <a:r>
                        <a:rPr lang="en-US" sz="2000" b="0" baseline="0" dirty="0" smtClean="0">
                          <a:solidFill>
                            <a:schemeClr val="tx1"/>
                          </a:solidFill>
                          <a:latin typeface="Arial" charset="0"/>
                          <a:ea typeface="Arial" charset="0"/>
                          <a:cs typeface="Arial" charset="0"/>
                        </a:rPr>
                        <a:t> </a:t>
                      </a:r>
                      <a:r>
                        <a:rPr lang="en-US" sz="2000" b="0" baseline="0" dirty="0" err="1" smtClean="0">
                          <a:solidFill>
                            <a:schemeClr val="tx1"/>
                          </a:solidFill>
                          <a:latin typeface="Arial" charset="0"/>
                          <a:ea typeface="Arial" charset="0"/>
                          <a:cs typeface="Arial" charset="0"/>
                        </a:rPr>
                        <a:t>cáo</a:t>
                      </a:r>
                      <a:endParaRPr lang="en-US" sz="2000" b="0" dirty="0">
                        <a:solidFill>
                          <a:schemeClr val="tx1"/>
                        </a:solidFill>
                        <a:latin typeface="Arial" charset="0"/>
                        <a:ea typeface="Arial" charset="0"/>
                        <a:cs typeface="Arial" charset="0"/>
                      </a:endParaRPr>
                    </a:p>
                  </a:txBody>
                  <a:tcPr/>
                </a:tc>
                <a:tc>
                  <a:txBody>
                    <a:bodyPr/>
                    <a:lstStyle/>
                    <a:p>
                      <a:r>
                        <a:rPr lang="en-US" sz="2000" b="0" dirty="0" err="1" smtClean="0">
                          <a:solidFill>
                            <a:schemeClr val="tx1"/>
                          </a:solidFill>
                          <a:latin typeface="Arial" charset="0"/>
                          <a:ea typeface="Arial" charset="0"/>
                          <a:cs typeface="Arial" charset="0"/>
                        </a:rPr>
                        <a:t>Tình</a:t>
                      </a:r>
                      <a:r>
                        <a:rPr lang="en-US" sz="2000" b="0" baseline="0" dirty="0" smtClean="0">
                          <a:solidFill>
                            <a:schemeClr val="tx1"/>
                          </a:solidFill>
                          <a:latin typeface="Arial" charset="0"/>
                          <a:ea typeface="Arial" charset="0"/>
                          <a:cs typeface="Arial" charset="0"/>
                        </a:rPr>
                        <a:t> </a:t>
                      </a:r>
                      <a:r>
                        <a:rPr lang="en-US" sz="2000" b="0" baseline="0" dirty="0" err="1" smtClean="0">
                          <a:solidFill>
                            <a:schemeClr val="tx1"/>
                          </a:solidFill>
                          <a:latin typeface="Arial" charset="0"/>
                          <a:ea typeface="Arial" charset="0"/>
                          <a:cs typeface="Arial" charset="0"/>
                        </a:rPr>
                        <a:t>trạng</a:t>
                      </a:r>
                      <a:endParaRPr lang="en-US" sz="2000" b="0" dirty="0">
                        <a:solidFill>
                          <a:schemeClr val="tx1"/>
                        </a:solidFill>
                        <a:latin typeface="Arial" charset="0"/>
                        <a:ea typeface="Arial" charset="0"/>
                        <a:cs typeface="Arial" charset="0"/>
                      </a:endParaRPr>
                    </a:p>
                  </a:txBody>
                  <a:tcPr/>
                </a:tc>
                <a:extLst>
                  <a:ext uri="{0D108BD9-81ED-4DB2-BD59-A6C34878D82A}">
                    <a16:rowId xmlns="" xmlns:a16="http://schemas.microsoft.com/office/drawing/2014/main" val="10000"/>
                  </a:ext>
                </a:extLst>
              </a:tr>
              <a:tr h="937706">
                <a:tc>
                  <a:txBody>
                    <a:bodyPr/>
                    <a:lstStyle/>
                    <a:p>
                      <a:r>
                        <a:rPr lang="en-US" sz="2000" b="0" dirty="0" err="1" smtClean="0">
                          <a:solidFill>
                            <a:schemeClr val="tx1"/>
                          </a:solidFill>
                          <a:latin typeface="Arial" charset="0"/>
                          <a:ea typeface="Arial" charset="0"/>
                          <a:cs typeface="Arial" charset="0"/>
                        </a:rPr>
                        <a:t>Nghiên</a:t>
                      </a:r>
                      <a:r>
                        <a:rPr lang="en-US" sz="2000" b="0" dirty="0" smtClean="0">
                          <a:solidFill>
                            <a:schemeClr val="tx1"/>
                          </a:solidFill>
                          <a:latin typeface="Arial" charset="0"/>
                          <a:ea typeface="Arial" charset="0"/>
                          <a:cs typeface="Arial" charset="0"/>
                        </a:rPr>
                        <a:t> </a:t>
                      </a:r>
                      <a:r>
                        <a:rPr lang="en-US" sz="2000" b="0" dirty="0" err="1" smtClean="0">
                          <a:solidFill>
                            <a:schemeClr val="tx1"/>
                          </a:solidFill>
                          <a:latin typeface="Arial" charset="0"/>
                          <a:ea typeface="Arial" charset="0"/>
                          <a:cs typeface="Arial" charset="0"/>
                        </a:rPr>
                        <a:t>cứu</a:t>
                      </a:r>
                      <a:r>
                        <a:rPr lang="en-US" sz="2000" b="0" dirty="0" smtClean="0">
                          <a:solidFill>
                            <a:schemeClr val="tx1"/>
                          </a:solidFill>
                          <a:latin typeface="Arial" charset="0"/>
                          <a:ea typeface="Arial" charset="0"/>
                          <a:cs typeface="Arial" charset="0"/>
                        </a:rPr>
                        <a:t> </a:t>
                      </a:r>
                      <a:r>
                        <a:rPr lang="en-US" sz="2000" b="0" dirty="0" err="1" smtClean="0">
                          <a:solidFill>
                            <a:schemeClr val="tx1"/>
                          </a:solidFill>
                          <a:latin typeface="Arial" charset="0"/>
                          <a:ea typeface="Arial" charset="0"/>
                          <a:cs typeface="Arial" charset="0"/>
                        </a:rPr>
                        <a:t>các</a:t>
                      </a:r>
                      <a:r>
                        <a:rPr lang="en-US" sz="2000" b="0" dirty="0" smtClean="0">
                          <a:solidFill>
                            <a:schemeClr val="tx1"/>
                          </a:solidFill>
                          <a:latin typeface="Arial" charset="0"/>
                          <a:ea typeface="Arial" charset="0"/>
                          <a:cs typeface="Arial" charset="0"/>
                        </a:rPr>
                        <a:t> </a:t>
                      </a:r>
                      <a:r>
                        <a:rPr lang="en-US" sz="2000" b="0" dirty="0" err="1" smtClean="0">
                          <a:solidFill>
                            <a:schemeClr val="tx1"/>
                          </a:solidFill>
                          <a:latin typeface="Arial" charset="0"/>
                          <a:ea typeface="Arial" charset="0"/>
                          <a:cs typeface="Arial" charset="0"/>
                        </a:rPr>
                        <a:t>công</a:t>
                      </a:r>
                      <a:r>
                        <a:rPr lang="en-US" sz="2000" b="0" dirty="0" smtClean="0">
                          <a:solidFill>
                            <a:schemeClr val="tx1"/>
                          </a:solidFill>
                          <a:latin typeface="Arial" charset="0"/>
                          <a:ea typeface="Arial" charset="0"/>
                          <a:cs typeface="Arial" charset="0"/>
                        </a:rPr>
                        <a:t> </a:t>
                      </a:r>
                      <a:r>
                        <a:rPr lang="en-US" sz="2000" b="0" dirty="0" err="1" smtClean="0">
                          <a:solidFill>
                            <a:schemeClr val="tx1"/>
                          </a:solidFill>
                          <a:latin typeface="Arial" charset="0"/>
                          <a:ea typeface="Arial" charset="0"/>
                          <a:cs typeface="Arial" charset="0"/>
                        </a:rPr>
                        <a:t>nghệ</a:t>
                      </a:r>
                      <a:r>
                        <a:rPr lang="en-US" sz="2000" b="0" dirty="0" smtClean="0">
                          <a:solidFill>
                            <a:schemeClr val="tx1"/>
                          </a:solidFill>
                          <a:latin typeface="Arial" charset="0"/>
                          <a:ea typeface="Arial" charset="0"/>
                          <a:cs typeface="Arial" charset="0"/>
                        </a:rPr>
                        <a:t> </a:t>
                      </a:r>
                      <a:r>
                        <a:rPr lang="en-US" sz="2000" b="0" dirty="0" err="1" smtClean="0">
                          <a:solidFill>
                            <a:schemeClr val="tx1"/>
                          </a:solidFill>
                          <a:latin typeface="Arial" charset="0"/>
                          <a:ea typeface="Arial" charset="0"/>
                          <a:cs typeface="Arial" charset="0"/>
                        </a:rPr>
                        <a:t>xử</a:t>
                      </a:r>
                      <a:r>
                        <a:rPr lang="en-US" sz="2000" b="0" dirty="0" smtClean="0">
                          <a:solidFill>
                            <a:schemeClr val="tx1"/>
                          </a:solidFill>
                          <a:latin typeface="Arial" charset="0"/>
                          <a:ea typeface="Arial" charset="0"/>
                          <a:cs typeface="Arial" charset="0"/>
                        </a:rPr>
                        <a:t> </a:t>
                      </a:r>
                      <a:r>
                        <a:rPr lang="en-US" sz="2000" b="0" dirty="0" err="1" smtClean="0">
                          <a:solidFill>
                            <a:schemeClr val="tx1"/>
                          </a:solidFill>
                          <a:latin typeface="Arial" charset="0"/>
                          <a:ea typeface="Arial" charset="0"/>
                          <a:cs typeface="Arial" charset="0"/>
                        </a:rPr>
                        <a:t>lý</a:t>
                      </a:r>
                      <a:r>
                        <a:rPr lang="en-US" sz="2000" b="0" dirty="0" smtClean="0">
                          <a:solidFill>
                            <a:schemeClr val="tx1"/>
                          </a:solidFill>
                          <a:latin typeface="Arial" charset="0"/>
                          <a:ea typeface="Arial" charset="0"/>
                          <a:cs typeface="Arial" charset="0"/>
                        </a:rPr>
                        <a:t> </a:t>
                      </a:r>
                      <a:r>
                        <a:rPr lang="en-US" sz="2000" b="0" dirty="0" err="1" smtClean="0">
                          <a:solidFill>
                            <a:schemeClr val="tx1"/>
                          </a:solidFill>
                          <a:latin typeface="Arial" charset="0"/>
                          <a:ea typeface="Arial" charset="0"/>
                          <a:cs typeface="Arial" charset="0"/>
                        </a:rPr>
                        <a:t>bùn</a:t>
                      </a:r>
                      <a:r>
                        <a:rPr lang="en-US" sz="2000" b="0" dirty="0" smtClean="0">
                          <a:solidFill>
                            <a:schemeClr val="tx1"/>
                          </a:solidFill>
                          <a:latin typeface="Arial" charset="0"/>
                          <a:ea typeface="Arial" charset="0"/>
                          <a:cs typeface="Arial" charset="0"/>
                        </a:rPr>
                        <a:t> </a:t>
                      </a:r>
                      <a:r>
                        <a:rPr lang="en-US" sz="2000" b="0" dirty="0" err="1" smtClean="0">
                          <a:solidFill>
                            <a:schemeClr val="tx1"/>
                          </a:solidFill>
                          <a:latin typeface="Arial" charset="0"/>
                          <a:ea typeface="Arial" charset="0"/>
                          <a:cs typeface="Arial" charset="0"/>
                        </a:rPr>
                        <a:t>thải</a:t>
                      </a:r>
                      <a:r>
                        <a:rPr lang="en-US" sz="2000" b="0" dirty="0" smtClean="0">
                          <a:solidFill>
                            <a:schemeClr val="tx1"/>
                          </a:solidFill>
                          <a:latin typeface="Arial" charset="0"/>
                          <a:ea typeface="Arial" charset="0"/>
                          <a:cs typeface="Arial" charset="0"/>
                        </a:rPr>
                        <a:t> </a:t>
                      </a:r>
                      <a:r>
                        <a:rPr lang="en-US" sz="2000" b="0" dirty="0" err="1" smtClean="0">
                          <a:solidFill>
                            <a:schemeClr val="tx1"/>
                          </a:solidFill>
                          <a:latin typeface="Arial" charset="0"/>
                          <a:ea typeface="Arial" charset="0"/>
                          <a:cs typeface="Arial" charset="0"/>
                        </a:rPr>
                        <a:t>hiệu</a:t>
                      </a:r>
                      <a:r>
                        <a:rPr lang="en-US" sz="2000" b="0" dirty="0" smtClean="0">
                          <a:solidFill>
                            <a:schemeClr val="tx1"/>
                          </a:solidFill>
                          <a:latin typeface="Arial" charset="0"/>
                          <a:ea typeface="Arial" charset="0"/>
                          <a:cs typeface="Arial" charset="0"/>
                        </a:rPr>
                        <a:t> </a:t>
                      </a:r>
                      <a:r>
                        <a:rPr lang="en-US" sz="2000" b="0" dirty="0" err="1" smtClean="0">
                          <a:solidFill>
                            <a:schemeClr val="tx1"/>
                          </a:solidFill>
                          <a:latin typeface="Arial" charset="0"/>
                          <a:ea typeface="Arial" charset="0"/>
                          <a:cs typeface="Arial" charset="0"/>
                        </a:rPr>
                        <a:t>quả</a:t>
                      </a:r>
                      <a:r>
                        <a:rPr lang="en-US" sz="2000" b="0" dirty="0" smtClean="0">
                          <a:solidFill>
                            <a:schemeClr val="tx1"/>
                          </a:solidFill>
                          <a:latin typeface="Arial" charset="0"/>
                          <a:ea typeface="Arial" charset="0"/>
                          <a:cs typeface="Arial" charset="0"/>
                        </a:rPr>
                        <a:t> </a:t>
                      </a:r>
                      <a:r>
                        <a:rPr lang="en-US" sz="2000" b="0" dirty="0" err="1" smtClean="0">
                          <a:solidFill>
                            <a:schemeClr val="tx1"/>
                          </a:solidFill>
                          <a:latin typeface="Arial" charset="0"/>
                          <a:ea typeface="Arial" charset="0"/>
                          <a:cs typeface="Arial" charset="0"/>
                        </a:rPr>
                        <a:t>ở</a:t>
                      </a:r>
                      <a:r>
                        <a:rPr lang="en-US" sz="2000" b="0" dirty="0" smtClean="0">
                          <a:solidFill>
                            <a:schemeClr val="tx1"/>
                          </a:solidFill>
                          <a:latin typeface="Arial" charset="0"/>
                          <a:ea typeface="Arial" charset="0"/>
                          <a:cs typeface="Arial" charset="0"/>
                        </a:rPr>
                        <a:t> </a:t>
                      </a:r>
                      <a:r>
                        <a:rPr lang="en-US" sz="2000" b="0" dirty="0" err="1" smtClean="0">
                          <a:solidFill>
                            <a:schemeClr val="tx1"/>
                          </a:solidFill>
                          <a:latin typeface="Arial" charset="0"/>
                          <a:ea typeface="Arial" charset="0"/>
                          <a:cs typeface="Arial" charset="0"/>
                        </a:rPr>
                        <a:t>các</a:t>
                      </a:r>
                      <a:r>
                        <a:rPr lang="en-US" sz="2000" b="0" dirty="0" smtClean="0">
                          <a:solidFill>
                            <a:schemeClr val="tx1"/>
                          </a:solidFill>
                          <a:latin typeface="Arial" charset="0"/>
                          <a:ea typeface="Arial" charset="0"/>
                          <a:cs typeface="Arial" charset="0"/>
                        </a:rPr>
                        <a:t> </a:t>
                      </a:r>
                      <a:r>
                        <a:rPr lang="en-US" sz="2000" b="0" dirty="0" err="1" smtClean="0">
                          <a:solidFill>
                            <a:schemeClr val="tx1"/>
                          </a:solidFill>
                          <a:latin typeface="Arial" charset="0"/>
                          <a:ea typeface="Arial" charset="0"/>
                          <a:cs typeface="Arial" charset="0"/>
                        </a:rPr>
                        <a:t>ao</a:t>
                      </a:r>
                      <a:r>
                        <a:rPr lang="en-US" sz="2000" b="0" dirty="0" smtClean="0">
                          <a:solidFill>
                            <a:schemeClr val="tx1"/>
                          </a:solidFill>
                          <a:latin typeface="Arial" charset="0"/>
                          <a:ea typeface="Arial" charset="0"/>
                          <a:cs typeface="Arial" charset="0"/>
                        </a:rPr>
                        <a:t> </a:t>
                      </a:r>
                      <a:r>
                        <a:rPr lang="en-US" sz="2000" b="0" dirty="0" err="1" smtClean="0">
                          <a:solidFill>
                            <a:schemeClr val="tx1"/>
                          </a:solidFill>
                          <a:latin typeface="Arial" charset="0"/>
                          <a:ea typeface="Arial" charset="0"/>
                          <a:cs typeface="Arial" charset="0"/>
                        </a:rPr>
                        <a:t>nuôi</a:t>
                      </a:r>
                      <a:r>
                        <a:rPr lang="en-US" sz="2000" b="0" dirty="0" smtClean="0">
                          <a:solidFill>
                            <a:schemeClr val="tx1"/>
                          </a:solidFill>
                          <a:latin typeface="Arial" charset="0"/>
                          <a:ea typeface="Arial" charset="0"/>
                          <a:cs typeface="Arial" charset="0"/>
                        </a:rPr>
                        <a:t> </a:t>
                      </a:r>
                      <a:r>
                        <a:rPr lang="en-US" sz="2000" b="0" dirty="0" err="1" smtClean="0">
                          <a:solidFill>
                            <a:schemeClr val="tx1"/>
                          </a:solidFill>
                          <a:latin typeface="Arial" charset="0"/>
                          <a:ea typeface="Arial" charset="0"/>
                          <a:cs typeface="Arial" charset="0"/>
                        </a:rPr>
                        <a:t>tôm</a:t>
                      </a:r>
                      <a:endParaRPr lang="en-US" sz="2000" b="0" dirty="0">
                        <a:solidFill>
                          <a:schemeClr val="tx1"/>
                        </a:solidFill>
                        <a:latin typeface="Arial" charset="0"/>
                        <a:ea typeface="Arial" charset="0"/>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err="1" smtClean="0">
                          <a:solidFill>
                            <a:schemeClr val="tx1"/>
                          </a:solidFill>
                          <a:effectLst/>
                          <a:latin typeface="Arial" charset="0"/>
                          <a:ea typeface="Arial" charset="0"/>
                          <a:cs typeface="Arial" charset="0"/>
                        </a:rPr>
                        <a:t>Báo</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cáo</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xem</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xét</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và</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xác</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định</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công</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nghệ</a:t>
                      </a:r>
                      <a:r>
                        <a:rPr lang="en-US" sz="2000" b="0" kern="1200" baseline="0" dirty="0" smtClean="0">
                          <a:solidFill>
                            <a:schemeClr val="tx1"/>
                          </a:solidFill>
                          <a:effectLst/>
                          <a:latin typeface="Arial" charset="0"/>
                          <a:ea typeface="Arial" charset="0"/>
                          <a:cs typeface="Arial" charset="0"/>
                        </a:rPr>
                        <a:t> (</a:t>
                      </a:r>
                      <a:r>
                        <a:rPr lang="en-US" sz="2000" b="0" kern="1200" baseline="0" dirty="0" err="1" smtClean="0">
                          <a:solidFill>
                            <a:schemeClr val="tx1"/>
                          </a:solidFill>
                          <a:effectLst/>
                          <a:latin typeface="Arial" charset="0"/>
                          <a:ea typeface="Arial" charset="0"/>
                          <a:cs typeface="Arial" charset="0"/>
                        </a:rPr>
                        <a:t>Báo</a:t>
                      </a:r>
                      <a:r>
                        <a:rPr lang="en-US" sz="2000" b="0" kern="1200" baseline="0" dirty="0" smtClean="0">
                          <a:solidFill>
                            <a:schemeClr val="tx1"/>
                          </a:solidFill>
                          <a:effectLst/>
                          <a:latin typeface="Arial" charset="0"/>
                          <a:ea typeface="Arial" charset="0"/>
                          <a:cs typeface="Arial" charset="0"/>
                        </a:rPr>
                        <a:t> </a:t>
                      </a:r>
                      <a:r>
                        <a:rPr lang="en-US" sz="2000" b="0" kern="1200" baseline="0" dirty="0" err="1" smtClean="0">
                          <a:solidFill>
                            <a:schemeClr val="tx1"/>
                          </a:solidFill>
                          <a:effectLst/>
                          <a:latin typeface="Arial" charset="0"/>
                          <a:ea typeface="Arial" charset="0"/>
                          <a:cs typeface="Arial" charset="0"/>
                        </a:rPr>
                        <a:t>cáo</a:t>
                      </a:r>
                      <a:r>
                        <a:rPr lang="en-US" sz="2000" b="0" kern="1200" baseline="0" dirty="0" smtClean="0">
                          <a:solidFill>
                            <a:schemeClr val="tx1"/>
                          </a:solidFill>
                          <a:effectLst/>
                          <a:latin typeface="Arial" charset="0"/>
                          <a:ea typeface="Arial" charset="0"/>
                          <a:cs typeface="Arial" charset="0"/>
                        </a:rPr>
                        <a:t> </a:t>
                      </a:r>
                      <a:r>
                        <a:rPr lang="en-US" sz="2000" b="0" kern="1200" baseline="0" dirty="0" err="1" smtClean="0">
                          <a:solidFill>
                            <a:schemeClr val="tx1"/>
                          </a:solidFill>
                          <a:effectLst/>
                          <a:latin typeface="Arial" charset="0"/>
                          <a:ea typeface="Arial" charset="0"/>
                          <a:cs typeface="Arial" charset="0"/>
                        </a:rPr>
                        <a:t>số</a:t>
                      </a:r>
                      <a:r>
                        <a:rPr lang="en-US" sz="2000" b="0" kern="1200" baseline="0" dirty="0" smtClean="0">
                          <a:solidFill>
                            <a:schemeClr val="tx1"/>
                          </a:solidFill>
                          <a:effectLst/>
                          <a:latin typeface="Arial" charset="0"/>
                          <a:ea typeface="Arial" charset="0"/>
                          <a:cs typeface="Arial" charset="0"/>
                        </a:rPr>
                        <a:t> 2)</a:t>
                      </a:r>
                      <a:endParaRPr lang="en-US" sz="2000" b="0" kern="1200" dirty="0" smtClean="0">
                        <a:solidFill>
                          <a:schemeClr val="tx1"/>
                        </a:solidFill>
                        <a:effectLst/>
                        <a:latin typeface="Arial" charset="0"/>
                        <a:ea typeface="Arial" charset="0"/>
                        <a:cs typeface="Arial" charset="0"/>
                      </a:endParaRPr>
                    </a:p>
                  </a:txBody>
                  <a:tcPr/>
                </a:tc>
                <a:tc>
                  <a:txBody>
                    <a:bodyPr/>
                    <a:lstStyle/>
                    <a:p>
                      <a:r>
                        <a:rPr lang="en-US" sz="2000" b="0" dirty="0" err="1" smtClean="0">
                          <a:solidFill>
                            <a:schemeClr val="tx1"/>
                          </a:solidFill>
                          <a:latin typeface="Arial" charset="0"/>
                          <a:ea typeface="Arial" charset="0"/>
                          <a:cs typeface="Arial" charset="0"/>
                        </a:rPr>
                        <a:t>Đã</a:t>
                      </a:r>
                      <a:r>
                        <a:rPr lang="en-US" sz="2000" b="0" baseline="0" dirty="0" smtClean="0">
                          <a:solidFill>
                            <a:schemeClr val="tx1"/>
                          </a:solidFill>
                          <a:latin typeface="Arial" charset="0"/>
                          <a:ea typeface="Arial" charset="0"/>
                          <a:cs typeface="Arial" charset="0"/>
                        </a:rPr>
                        <a:t> </a:t>
                      </a:r>
                      <a:r>
                        <a:rPr lang="en-US" sz="2000" b="0" baseline="0" dirty="0" err="1" smtClean="0">
                          <a:solidFill>
                            <a:schemeClr val="tx1"/>
                          </a:solidFill>
                          <a:latin typeface="Arial" charset="0"/>
                          <a:ea typeface="Arial" charset="0"/>
                          <a:cs typeface="Arial" charset="0"/>
                        </a:rPr>
                        <a:t>nghiệm</a:t>
                      </a:r>
                      <a:r>
                        <a:rPr lang="en-US" sz="2000" b="0" baseline="0" dirty="0" smtClean="0">
                          <a:solidFill>
                            <a:schemeClr val="tx1"/>
                          </a:solidFill>
                          <a:latin typeface="Arial" charset="0"/>
                          <a:ea typeface="Arial" charset="0"/>
                          <a:cs typeface="Arial" charset="0"/>
                        </a:rPr>
                        <a:t> </a:t>
                      </a:r>
                      <a:r>
                        <a:rPr lang="en-US" sz="2000" b="0" baseline="0" dirty="0" err="1" smtClean="0">
                          <a:solidFill>
                            <a:schemeClr val="tx1"/>
                          </a:solidFill>
                          <a:latin typeface="Arial" charset="0"/>
                          <a:ea typeface="Arial" charset="0"/>
                          <a:cs typeface="Arial" charset="0"/>
                        </a:rPr>
                        <a:t>thu</a:t>
                      </a:r>
                      <a:endParaRPr lang="en-US" sz="2000" b="0" dirty="0">
                        <a:solidFill>
                          <a:schemeClr val="tx1"/>
                        </a:solidFill>
                        <a:latin typeface="Arial" charset="0"/>
                        <a:ea typeface="Arial" charset="0"/>
                        <a:cs typeface="Arial" charset="0"/>
                      </a:endParaRPr>
                    </a:p>
                  </a:txBody>
                  <a:tcPr/>
                </a:tc>
                <a:extLst>
                  <a:ext uri="{0D108BD9-81ED-4DB2-BD59-A6C34878D82A}">
                    <a16:rowId xmlns="" xmlns:a16="http://schemas.microsoft.com/office/drawing/2014/main" val="10001"/>
                  </a:ext>
                </a:extLst>
              </a:tr>
              <a:tr h="643120">
                <a:tc>
                  <a:txBody>
                    <a:bodyPr/>
                    <a:lstStyle/>
                    <a:p>
                      <a:r>
                        <a:rPr lang="en-US" sz="2000" b="0" kern="1200" dirty="0" err="1" smtClean="0">
                          <a:solidFill>
                            <a:schemeClr val="tx1"/>
                          </a:solidFill>
                          <a:effectLst/>
                          <a:latin typeface="Arial" charset="0"/>
                          <a:ea typeface="Arial" charset="0"/>
                          <a:cs typeface="Arial" charset="0"/>
                        </a:rPr>
                        <a:t>Thực</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nghiệm</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các</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công</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nghệ</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nuôi</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tôm</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giảm</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chất</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thải</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trong</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nước</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và</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bùn</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trong</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ao</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nuôi</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tôm</a:t>
                      </a:r>
                      <a:r>
                        <a:rPr lang="en-US" sz="2000" b="0" kern="1200" dirty="0" smtClean="0">
                          <a:solidFill>
                            <a:schemeClr val="tx1"/>
                          </a:solidFill>
                          <a:effectLst/>
                          <a:latin typeface="Arial" charset="0"/>
                          <a:ea typeface="Arial" charset="0"/>
                          <a:cs typeface="Arial" charset="0"/>
                        </a:rPr>
                        <a:t> </a:t>
                      </a:r>
                      <a:endParaRPr lang="en-US" sz="2000" b="0" dirty="0">
                        <a:solidFill>
                          <a:schemeClr val="tx1"/>
                        </a:solidFill>
                        <a:latin typeface="Arial" charset="0"/>
                        <a:ea typeface="Arial" charset="0"/>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err="1" smtClean="0">
                          <a:solidFill>
                            <a:schemeClr val="tx1"/>
                          </a:solidFill>
                          <a:effectLst/>
                          <a:latin typeface="Arial" charset="0"/>
                          <a:ea typeface="Arial" charset="0"/>
                          <a:cs typeface="Arial" charset="0"/>
                        </a:rPr>
                        <a:t>Báo</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cáo</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Thiết</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kê</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công</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nghẹ</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sản</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xuất</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và</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báo</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cáo</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đánh</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giá</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dựa</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trên</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kết</a:t>
                      </a:r>
                      <a:r>
                        <a:rPr lang="en-US" sz="2000" b="0" kern="1200" dirty="0" smtClean="0">
                          <a:solidFill>
                            <a:schemeClr val="tx1"/>
                          </a:solidFill>
                          <a:effectLst/>
                          <a:latin typeface="Arial" charset="0"/>
                          <a:ea typeface="Arial" charset="0"/>
                          <a:cs typeface="Arial" charset="0"/>
                        </a:rPr>
                        <a:t> quả </a:t>
                      </a:r>
                      <a:r>
                        <a:rPr lang="en-US" sz="2000" b="0" kern="1200" dirty="0" err="1" smtClean="0">
                          <a:solidFill>
                            <a:schemeClr val="tx1"/>
                          </a:solidFill>
                          <a:effectLst/>
                          <a:latin typeface="Arial" charset="0"/>
                          <a:ea typeface="Arial" charset="0"/>
                          <a:cs typeface="Arial" charset="0"/>
                        </a:rPr>
                        <a:t>thư</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nghiệm</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tại</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phòng</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thí</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nghiệm</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và</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hiện</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trường</a:t>
                      </a:r>
                      <a:r>
                        <a:rPr lang="en-US" sz="2000" b="0" kern="1200" dirty="0" smtClean="0">
                          <a:solidFill>
                            <a:schemeClr val="tx1"/>
                          </a:solidFill>
                          <a:effectLst/>
                          <a:latin typeface="Arial" charset="0"/>
                          <a:ea typeface="Arial" charset="0"/>
                          <a:cs typeface="Arial" charset="0"/>
                        </a:rPr>
                        <a:t> (BC</a:t>
                      </a:r>
                      <a:r>
                        <a:rPr lang="en-US" sz="2000" b="0" kern="1200" baseline="0" dirty="0" smtClean="0">
                          <a:solidFill>
                            <a:schemeClr val="tx1"/>
                          </a:solidFill>
                          <a:effectLst/>
                          <a:latin typeface="Arial" charset="0"/>
                          <a:ea typeface="Arial" charset="0"/>
                          <a:cs typeface="Arial" charset="0"/>
                        </a:rPr>
                        <a:t> </a:t>
                      </a:r>
                      <a:r>
                        <a:rPr lang="en-US" sz="2000" b="0" kern="1200" baseline="0" err="1" smtClean="0">
                          <a:solidFill>
                            <a:schemeClr val="tx1"/>
                          </a:solidFill>
                          <a:effectLst/>
                          <a:latin typeface="Arial" charset="0"/>
                          <a:ea typeface="Arial" charset="0"/>
                          <a:cs typeface="Arial" charset="0"/>
                        </a:rPr>
                        <a:t>số</a:t>
                      </a:r>
                      <a:r>
                        <a:rPr lang="en-US" sz="2000" b="0" kern="1200" baseline="0" smtClean="0">
                          <a:solidFill>
                            <a:schemeClr val="tx1"/>
                          </a:solidFill>
                          <a:effectLst/>
                          <a:latin typeface="Arial" charset="0"/>
                          <a:ea typeface="Arial" charset="0"/>
                          <a:cs typeface="Arial" charset="0"/>
                        </a:rPr>
                        <a:t> 3)</a:t>
                      </a:r>
                      <a:endParaRPr lang="en-US" sz="2000" b="0" kern="1200" dirty="0" smtClean="0">
                        <a:solidFill>
                          <a:schemeClr val="tx1"/>
                        </a:solidFill>
                        <a:effectLst/>
                        <a:latin typeface="Arial" charset="0"/>
                        <a:ea typeface="Arial" charset="0"/>
                        <a:cs typeface="Arial" charset="0"/>
                      </a:endParaRPr>
                    </a:p>
                  </a:txBody>
                  <a:tcPr/>
                </a:tc>
                <a:tc>
                  <a:txBody>
                    <a:bodyPr/>
                    <a:lstStyle/>
                    <a:p>
                      <a:r>
                        <a:rPr lang="en-US" sz="2000" b="0" dirty="0" err="1" smtClean="0">
                          <a:solidFill>
                            <a:schemeClr val="tx1"/>
                          </a:solidFill>
                          <a:latin typeface="Arial" charset="0"/>
                          <a:ea typeface="Arial" charset="0"/>
                          <a:cs typeface="Arial" charset="0"/>
                        </a:rPr>
                        <a:t>Đã</a:t>
                      </a:r>
                      <a:r>
                        <a:rPr lang="en-US" sz="2000" b="0" baseline="0" dirty="0" smtClean="0">
                          <a:solidFill>
                            <a:schemeClr val="tx1"/>
                          </a:solidFill>
                          <a:latin typeface="Arial" charset="0"/>
                          <a:ea typeface="Arial" charset="0"/>
                          <a:cs typeface="Arial" charset="0"/>
                        </a:rPr>
                        <a:t> </a:t>
                      </a:r>
                      <a:r>
                        <a:rPr lang="en-US" sz="2000" b="0" baseline="0" dirty="0" err="1" smtClean="0">
                          <a:solidFill>
                            <a:schemeClr val="tx1"/>
                          </a:solidFill>
                          <a:latin typeface="Arial" charset="0"/>
                          <a:ea typeface="Arial" charset="0"/>
                          <a:cs typeface="Arial" charset="0"/>
                        </a:rPr>
                        <a:t>nghiệm</a:t>
                      </a:r>
                      <a:r>
                        <a:rPr lang="en-US" sz="2000" b="0" baseline="0" dirty="0" smtClean="0">
                          <a:solidFill>
                            <a:schemeClr val="tx1"/>
                          </a:solidFill>
                          <a:latin typeface="Arial" charset="0"/>
                          <a:ea typeface="Arial" charset="0"/>
                          <a:cs typeface="Arial" charset="0"/>
                        </a:rPr>
                        <a:t> </a:t>
                      </a:r>
                      <a:r>
                        <a:rPr lang="en-US" sz="2000" b="0" baseline="0" dirty="0" err="1" smtClean="0">
                          <a:solidFill>
                            <a:schemeClr val="tx1"/>
                          </a:solidFill>
                          <a:latin typeface="Arial" charset="0"/>
                          <a:ea typeface="Arial" charset="0"/>
                          <a:cs typeface="Arial" charset="0"/>
                        </a:rPr>
                        <a:t>thu</a:t>
                      </a:r>
                      <a:endParaRPr lang="en-US" sz="2000" b="0" dirty="0">
                        <a:solidFill>
                          <a:schemeClr val="tx1"/>
                        </a:solidFill>
                        <a:latin typeface="Arial" charset="0"/>
                        <a:ea typeface="Arial" charset="0"/>
                        <a:cs typeface="Arial" charset="0"/>
                      </a:endParaRPr>
                    </a:p>
                  </a:txBody>
                  <a:tcPr/>
                </a:tc>
                <a:extLst>
                  <a:ext uri="{0D108BD9-81ED-4DB2-BD59-A6C34878D82A}">
                    <a16:rowId xmlns="" xmlns:a16="http://schemas.microsoft.com/office/drawing/2014/main" val="10002"/>
                  </a:ext>
                </a:extLst>
              </a:tr>
              <a:tr h="643120">
                <a:tc>
                  <a:txBody>
                    <a:bodyPr/>
                    <a:lstStyle/>
                    <a:p>
                      <a:r>
                        <a:rPr lang="en-US" sz="2000" b="0" kern="1200" dirty="0" err="1" smtClean="0">
                          <a:solidFill>
                            <a:schemeClr val="tx1"/>
                          </a:solidFill>
                          <a:effectLst/>
                          <a:latin typeface="Arial" charset="0"/>
                          <a:ea typeface="Arial" charset="0"/>
                          <a:cs typeface="Arial" charset="0"/>
                        </a:rPr>
                        <a:t>Thí</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nghiệm</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các</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phương</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pháp</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xử</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lý</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bùn</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thải</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thu</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được</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sau</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vụ</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nuôi</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tôm</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thành</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các</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sản</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phẩm</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có</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ích</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và</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ngăn</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ngừa</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ô</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nhiễm</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môi</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trường</a:t>
                      </a:r>
                      <a:r>
                        <a:rPr lang="en-US" sz="2000" b="0" kern="1200" dirty="0" smtClean="0">
                          <a:solidFill>
                            <a:schemeClr val="tx1"/>
                          </a:solidFill>
                          <a:effectLst/>
                          <a:latin typeface="Arial" charset="0"/>
                          <a:ea typeface="Arial" charset="0"/>
                          <a:cs typeface="Arial" charset="0"/>
                        </a:rPr>
                        <a:t> </a:t>
                      </a:r>
                      <a:endParaRPr lang="en-US" sz="2000" b="0" dirty="0">
                        <a:solidFill>
                          <a:schemeClr val="tx1"/>
                        </a:solidFill>
                        <a:latin typeface="Arial" charset="0"/>
                        <a:ea typeface="Arial" charset="0"/>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err="1" smtClean="0">
                          <a:solidFill>
                            <a:schemeClr val="tx1"/>
                          </a:solidFill>
                          <a:effectLst/>
                          <a:latin typeface="Arial" charset="0"/>
                          <a:ea typeface="Arial" charset="0"/>
                          <a:cs typeface="Arial" charset="0"/>
                        </a:rPr>
                        <a:t>Báo</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cáo</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Thiết</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kê</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công</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nghệ</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sản</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xuất</a:t>
                      </a:r>
                      <a:r>
                        <a:rPr lang="en-US" sz="2000" b="0" kern="1200" baseline="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và</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báo</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cáo</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đánh</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giá</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dựa</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trên</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kết</a:t>
                      </a:r>
                      <a:r>
                        <a:rPr lang="en-US" sz="2000" b="0" kern="1200" dirty="0" smtClean="0">
                          <a:solidFill>
                            <a:schemeClr val="tx1"/>
                          </a:solidFill>
                          <a:effectLst/>
                          <a:latin typeface="Arial" charset="0"/>
                          <a:ea typeface="Arial" charset="0"/>
                          <a:cs typeface="Arial" charset="0"/>
                        </a:rPr>
                        <a:t> quả </a:t>
                      </a:r>
                      <a:r>
                        <a:rPr lang="en-US" sz="2000" b="0" kern="1200" dirty="0" err="1" smtClean="0">
                          <a:solidFill>
                            <a:schemeClr val="tx1"/>
                          </a:solidFill>
                          <a:effectLst/>
                          <a:latin typeface="Arial" charset="0"/>
                          <a:ea typeface="Arial" charset="0"/>
                          <a:cs typeface="Arial" charset="0"/>
                        </a:rPr>
                        <a:t>thư</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nghiệm</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tại</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phòng</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thí</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nghiệm</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và</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hiện</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trường</a:t>
                      </a:r>
                      <a:r>
                        <a:rPr lang="en-US" sz="2000" b="0" kern="1200" dirty="0" smtClean="0">
                          <a:solidFill>
                            <a:schemeClr val="tx1"/>
                          </a:solidFill>
                          <a:effectLst/>
                          <a:latin typeface="Arial" charset="0"/>
                          <a:ea typeface="Arial" charset="0"/>
                          <a:cs typeface="Arial" charset="0"/>
                        </a:rPr>
                        <a:t> (BC</a:t>
                      </a:r>
                      <a:r>
                        <a:rPr lang="en-US" sz="2000" b="0" kern="1200" baseline="0" dirty="0" smtClean="0">
                          <a:solidFill>
                            <a:schemeClr val="tx1"/>
                          </a:solidFill>
                          <a:effectLst/>
                          <a:latin typeface="Arial" charset="0"/>
                          <a:ea typeface="Arial" charset="0"/>
                          <a:cs typeface="Arial" charset="0"/>
                        </a:rPr>
                        <a:t> </a:t>
                      </a:r>
                      <a:r>
                        <a:rPr lang="en-US" sz="2000" b="0" kern="1200" baseline="0" dirty="0" err="1" smtClean="0">
                          <a:solidFill>
                            <a:schemeClr val="tx1"/>
                          </a:solidFill>
                          <a:effectLst/>
                          <a:latin typeface="Arial" charset="0"/>
                          <a:ea typeface="Arial" charset="0"/>
                          <a:cs typeface="Arial" charset="0"/>
                        </a:rPr>
                        <a:t>số</a:t>
                      </a:r>
                      <a:r>
                        <a:rPr lang="en-US" sz="2000" b="0" kern="1200" baseline="0" dirty="0" smtClean="0">
                          <a:solidFill>
                            <a:schemeClr val="tx1"/>
                          </a:solidFill>
                          <a:effectLst/>
                          <a:latin typeface="Arial" charset="0"/>
                          <a:ea typeface="Arial" charset="0"/>
                          <a:cs typeface="Arial" charset="0"/>
                        </a:rPr>
                        <a:t> 4)</a:t>
                      </a:r>
                      <a:endParaRPr lang="en-US" sz="2000" b="0" kern="1200" dirty="0" smtClean="0">
                        <a:solidFill>
                          <a:schemeClr val="tx1"/>
                        </a:solidFill>
                        <a:effectLst/>
                        <a:latin typeface="Arial" charset="0"/>
                        <a:ea typeface="Arial" charset="0"/>
                        <a:cs typeface="Arial" charset="0"/>
                      </a:endParaRPr>
                    </a:p>
                  </a:txBody>
                  <a:tcPr/>
                </a:tc>
                <a:tc>
                  <a:txBody>
                    <a:bodyPr/>
                    <a:lstStyle/>
                    <a:p>
                      <a:r>
                        <a:rPr lang="en-US" sz="2000" b="0" dirty="0" err="1" smtClean="0">
                          <a:solidFill>
                            <a:schemeClr val="tx1"/>
                          </a:solidFill>
                          <a:latin typeface="Arial" charset="0"/>
                          <a:ea typeface="Arial" charset="0"/>
                          <a:cs typeface="Arial" charset="0"/>
                        </a:rPr>
                        <a:t>Đã</a:t>
                      </a:r>
                      <a:r>
                        <a:rPr lang="en-US" sz="2000" b="0" baseline="0" dirty="0" smtClean="0">
                          <a:solidFill>
                            <a:schemeClr val="tx1"/>
                          </a:solidFill>
                          <a:latin typeface="Arial" charset="0"/>
                          <a:ea typeface="Arial" charset="0"/>
                          <a:cs typeface="Arial" charset="0"/>
                        </a:rPr>
                        <a:t> </a:t>
                      </a:r>
                      <a:r>
                        <a:rPr lang="en-US" sz="2000" b="0" baseline="0" dirty="0" err="1" smtClean="0">
                          <a:solidFill>
                            <a:schemeClr val="tx1"/>
                          </a:solidFill>
                          <a:latin typeface="Arial" charset="0"/>
                          <a:ea typeface="Arial" charset="0"/>
                          <a:cs typeface="Arial" charset="0"/>
                        </a:rPr>
                        <a:t>nghiệm</a:t>
                      </a:r>
                      <a:r>
                        <a:rPr lang="en-US" sz="2000" b="0" baseline="0" dirty="0" smtClean="0">
                          <a:solidFill>
                            <a:schemeClr val="tx1"/>
                          </a:solidFill>
                          <a:latin typeface="Arial" charset="0"/>
                          <a:ea typeface="Arial" charset="0"/>
                          <a:cs typeface="Arial" charset="0"/>
                        </a:rPr>
                        <a:t> </a:t>
                      </a:r>
                      <a:r>
                        <a:rPr lang="en-US" sz="2000" b="0" baseline="0" dirty="0" err="1" smtClean="0">
                          <a:solidFill>
                            <a:schemeClr val="tx1"/>
                          </a:solidFill>
                          <a:latin typeface="Arial" charset="0"/>
                          <a:ea typeface="Arial" charset="0"/>
                          <a:cs typeface="Arial" charset="0"/>
                        </a:rPr>
                        <a:t>thu</a:t>
                      </a:r>
                      <a:endParaRPr lang="en-US" sz="2000" b="0" dirty="0">
                        <a:solidFill>
                          <a:schemeClr val="tx1"/>
                        </a:solidFill>
                        <a:latin typeface="Arial" charset="0"/>
                        <a:ea typeface="Arial" charset="0"/>
                        <a:cs typeface="Arial" charset="0"/>
                      </a:endParaRPr>
                    </a:p>
                  </a:txBody>
                  <a:tcPr/>
                </a:tc>
                <a:extLst>
                  <a:ext uri="{0D108BD9-81ED-4DB2-BD59-A6C34878D82A}">
                    <a16:rowId xmlns="" xmlns:a16="http://schemas.microsoft.com/office/drawing/2014/main" val="10003"/>
                  </a:ext>
                </a:extLst>
              </a:tr>
              <a:tr h="643120">
                <a:tc>
                  <a:txBody>
                    <a:bodyPr/>
                    <a:lstStyle/>
                    <a:p>
                      <a:r>
                        <a:rPr lang="en-US" sz="2000" b="0" kern="1200" dirty="0" err="1" smtClean="0">
                          <a:solidFill>
                            <a:schemeClr val="tx1"/>
                          </a:solidFill>
                          <a:effectLst/>
                          <a:latin typeface="Arial" charset="0"/>
                          <a:ea typeface="Arial" charset="0"/>
                          <a:cs typeface="Arial" charset="0"/>
                        </a:rPr>
                        <a:t>Nghiên</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cứu</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đề</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xuất</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chính</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sách</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nhân</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rộng</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công</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nghệ</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xử</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lý</a:t>
                      </a:r>
                      <a:r>
                        <a:rPr lang="en-US" sz="2000" b="0" kern="1200" dirty="0" smtClean="0">
                          <a:solidFill>
                            <a:schemeClr val="tx1"/>
                          </a:solidFill>
                          <a:effectLst/>
                          <a:latin typeface="Arial" charset="0"/>
                          <a:ea typeface="Arial" charset="0"/>
                          <a:cs typeface="Arial" charset="0"/>
                        </a:rPr>
                        <a:t> </a:t>
                      </a:r>
                      <a:r>
                        <a:rPr lang="vi-VN" sz="2000" b="0" kern="1200" dirty="0" smtClean="0">
                          <a:solidFill>
                            <a:schemeClr val="tx1"/>
                          </a:solidFill>
                          <a:effectLst/>
                          <a:latin typeface="Arial" charset="0"/>
                          <a:ea typeface="Arial" charset="0"/>
                          <a:cs typeface="Arial" charset="0"/>
                        </a:rPr>
                        <a:t>chất </a:t>
                      </a:r>
                      <a:r>
                        <a:rPr lang="en-US" sz="2000" b="0" kern="1200" dirty="0" err="1" smtClean="0">
                          <a:solidFill>
                            <a:schemeClr val="tx1"/>
                          </a:solidFill>
                          <a:effectLst/>
                          <a:latin typeface="Arial" charset="0"/>
                          <a:ea typeface="Arial" charset="0"/>
                          <a:cs typeface="Arial" charset="0"/>
                        </a:rPr>
                        <a:t>thải</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và</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sử</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dụng</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chất</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thải</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đã</a:t>
                      </a:r>
                      <a:r>
                        <a:rPr lang="en-US" sz="2000" b="0" kern="1200" dirty="0" smtClean="0">
                          <a:solidFill>
                            <a:schemeClr val="tx1"/>
                          </a:solidFill>
                          <a:effectLst/>
                          <a:latin typeface="Arial" charset="0"/>
                          <a:ea typeface="Arial" charset="0"/>
                          <a:cs typeface="Arial" charset="0"/>
                        </a:rPr>
                        <a:t> qua </a:t>
                      </a:r>
                      <a:r>
                        <a:rPr lang="en-US" sz="2000" b="0" kern="1200" dirty="0" err="1" smtClean="0">
                          <a:solidFill>
                            <a:schemeClr val="tx1"/>
                          </a:solidFill>
                          <a:effectLst/>
                          <a:latin typeface="Arial" charset="0"/>
                          <a:ea typeface="Arial" charset="0"/>
                          <a:cs typeface="Arial" charset="0"/>
                        </a:rPr>
                        <a:t>xử</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lý</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ở</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các</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ao</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nuôi</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tôm</a:t>
                      </a:r>
                      <a:r>
                        <a:rPr lang="en-US" sz="2000" b="0" dirty="0" smtClean="0">
                          <a:solidFill>
                            <a:schemeClr val="tx1"/>
                          </a:solidFill>
                          <a:effectLst/>
                          <a:latin typeface="Arial" charset="0"/>
                          <a:ea typeface="Arial" charset="0"/>
                          <a:cs typeface="Arial" charset="0"/>
                        </a:rPr>
                        <a:t> </a:t>
                      </a:r>
                      <a:endParaRPr lang="en-US" sz="2000" b="0" dirty="0">
                        <a:solidFill>
                          <a:schemeClr val="tx1"/>
                        </a:solidFill>
                        <a:latin typeface="Arial" charset="0"/>
                        <a:ea typeface="Arial" charset="0"/>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err="1" smtClean="0">
                          <a:solidFill>
                            <a:schemeClr val="tx1"/>
                          </a:solidFill>
                          <a:effectLst/>
                          <a:latin typeface="Arial" charset="0"/>
                          <a:ea typeface="Arial" charset="0"/>
                          <a:cs typeface="Arial" charset="0"/>
                        </a:rPr>
                        <a:t>Báo</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cáo</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chính</a:t>
                      </a:r>
                      <a:r>
                        <a:rPr lang="en-US" sz="2000" b="0" kern="1200" dirty="0" smtClean="0">
                          <a:solidFill>
                            <a:schemeClr val="tx1"/>
                          </a:solidFill>
                          <a:effectLst/>
                          <a:latin typeface="Arial" charset="0"/>
                          <a:ea typeface="Arial" charset="0"/>
                          <a:cs typeface="Arial" charset="0"/>
                        </a:rPr>
                        <a:t> </a:t>
                      </a:r>
                      <a:r>
                        <a:rPr lang="en-US" sz="2000" b="0" kern="1200" dirty="0" err="1" smtClean="0">
                          <a:solidFill>
                            <a:schemeClr val="tx1"/>
                          </a:solidFill>
                          <a:effectLst/>
                          <a:latin typeface="Arial" charset="0"/>
                          <a:ea typeface="Arial" charset="0"/>
                          <a:cs typeface="Arial" charset="0"/>
                        </a:rPr>
                        <a:t>sách</a:t>
                      </a:r>
                      <a:r>
                        <a:rPr lang="vi-VN" sz="2000" b="0" kern="1200" dirty="0" smtClean="0">
                          <a:solidFill>
                            <a:schemeClr val="tx1"/>
                          </a:solidFill>
                          <a:effectLst/>
                          <a:latin typeface="Arial" charset="0"/>
                          <a:ea typeface="Arial" charset="0"/>
                          <a:cs typeface="Arial" charset="0"/>
                        </a:rPr>
                        <a:t> về việc áp dụng và nhân rộng công nghệ xử lý chất thải ở trang trại nuôi tôm thâm canh</a:t>
                      </a:r>
                      <a:endParaRPr lang="en-US" sz="2000" b="0" kern="1200" dirty="0" smtClean="0">
                        <a:solidFill>
                          <a:schemeClr val="tx1"/>
                        </a:solidFill>
                        <a:effectLst/>
                        <a:latin typeface="Arial" charset="0"/>
                        <a:ea typeface="Arial" charset="0"/>
                        <a:cs typeface="Arial" charset="0"/>
                      </a:endParaRPr>
                    </a:p>
                  </a:txBody>
                  <a:tcPr/>
                </a:tc>
                <a:tc>
                  <a:txBody>
                    <a:bodyPr/>
                    <a:lstStyle/>
                    <a:p>
                      <a:r>
                        <a:rPr lang="en-US" sz="2000" b="0" dirty="0" err="1" smtClean="0">
                          <a:solidFill>
                            <a:schemeClr val="tx1"/>
                          </a:solidFill>
                          <a:latin typeface="Arial" charset="0"/>
                          <a:ea typeface="Arial" charset="0"/>
                          <a:cs typeface="Arial" charset="0"/>
                        </a:rPr>
                        <a:t>Đã</a:t>
                      </a:r>
                      <a:r>
                        <a:rPr lang="en-US" sz="2000" b="0" baseline="0" dirty="0" smtClean="0">
                          <a:solidFill>
                            <a:schemeClr val="tx1"/>
                          </a:solidFill>
                          <a:latin typeface="Arial" charset="0"/>
                          <a:ea typeface="Arial" charset="0"/>
                          <a:cs typeface="Arial" charset="0"/>
                        </a:rPr>
                        <a:t> </a:t>
                      </a:r>
                      <a:r>
                        <a:rPr lang="en-US" sz="2000" b="0" baseline="0" dirty="0" err="1" smtClean="0">
                          <a:solidFill>
                            <a:schemeClr val="tx1"/>
                          </a:solidFill>
                          <a:latin typeface="Arial" charset="0"/>
                          <a:ea typeface="Arial" charset="0"/>
                          <a:cs typeface="Arial" charset="0"/>
                        </a:rPr>
                        <a:t>nghiệm</a:t>
                      </a:r>
                      <a:r>
                        <a:rPr lang="en-US" sz="2000" b="0" baseline="0" dirty="0" smtClean="0">
                          <a:solidFill>
                            <a:schemeClr val="tx1"/>
                          </a:solidFill>
                          <a:latin typeface="Arial" charset="0"/>
                          <a:ea typeface="Arial" charset="0"/>
                          <a:cs typeface="Arial" charset="0"/>
                        </a:rPr>
                        <a:t> </a:t>
                      </a:r>
                      <a:r>
                        <a:rPr lang="en-US" sz="2000" b="0" baseline="0" dirty="0" err="1" smtClean="0">
                          <a:solidFill>
                            <a:schemeClr val="tx1"/>
                          </a:solidFill>
                          <a:latin typeface="Arial" charset="0"/>
                          <a:ea typeface="Arial" charset="0"/>
                          <a:cs typeface="Arial" charset="0"/>
                        </a:rPr>
                        <a:t>thu</a:t>
                      </a:r>
                      <a:endParaRPr lang="en-US" sz="2000" b="0" dirty="0">
                        <a:solidFill>
                          <a:schemeClr val="tx1"/>
                        </a:solidFill>
                        <a:latin typeface="Arial" charset="0"/>
                        <a:ea typeface="Arial" charset="0"/>
                        <a:cs typeface="Arial" charset="0"/>
                      </a:endParaRPr>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20072106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31227"/>
            <a:ext cx="9144000" cy="5736884"/>
          </a:xfrm>
        </p:spPr>
        <p:txBody>
          <a:bodyPr>
            <a:noAutofit/>
          </a:bodyPr>
          <a:lstStyle/>
          <a:p>
            <a:pPr marL="0" indent="0">
              <a:buNone/>
            </a:pPr>
            <a:r>
              <a:rPr lang="vi-VN" sz="2400" b="1" dirty="0" smtClean="0">
                <a:latin typeface="Arial" charset="0"/>
                <a:ea typeface="Arial" charset="0"/>
                <a:cs typeface="Arial" charset="0"/>
              </a:rPr>
              <a:t>Tổng </a:t>
            </a:r>
            <a:r>
              <a:rPr lang="vi-VN" sz="2400" b="1" dirty="0">
                <a:latin typeface="Arial" charset="0"/>
                <a:ea typeface="Arial" charset="0"/>
                <a:cs typeface="Arial" charset="0"/>
              </a:rPr>
              <a:t>cục Thuỷ sản:</a:t>
            </a:r>
            <a:endParaRPr lang="vi-VN" sz="2400" dirty="0">
              <a:latin typeface="Arial" charset="0"/>
              <a:ea typeface="Arial" charset="0"/>
              <a:cs typeface="Arial" charset="0"/>
            </a:endParaRPr>
          </a:p>
          <a:p>
            <a:r>
              <a:rPr lang="vi-VN" sz="2400" dirty="0">
                <a:latin typeface="Arial" charset="0"/>
                <a:ea typeface="Arial" charset="0"/>
                <a:cs typeface="Arial" charset="0"/>
              </a:rPr>
              <a:t>Xem xét công nhận tiến bộ kỹ thuật đối với công nghệ nuôi tôm nước lợ thâm canh 3 giai </a:t>
            </a:r>
            <a:r>
              <a:rPr lang="vi-VN" sz="2400" dirty="0" smtClean="0">
                <a:latin typeface="Arial" charset="0"/>
                <a:ea typeface="Arial" charset="0"/>
                <a:cs typeface="Arial" charset="0"/>
              </a:rPr>
              <a:t>đoạn, </a:t>
            </a:r>
            <a:r>
              <a:rPr lang="vi-VN" sz="2400" dirty="0">
                <a:latin typeface="Arial" charset="0"/>
                <a:ea typeface="Arial" charset="0"/>
                <a:cs typeface="Arial" charset="0"/>
              </a:rPr>
              <a:t>giảm chất </a:t>
            </a:r>
            <a:r>
              <a:rPr lang="vi-VN" sz="2400" dirty="0" smtClean="0">
                <a:latin typeface="Arial" charset="0"/>
                <a:ea typeface="Arial" charset="0"/>
                <a:cs typeface="Arial" charset="0"/>
              </a:rPr>
              <a:t>thải</a:t>
            </a:r>
            <a:endParaRPr lang="vi-VN" sz="2400" dirty="0">
              <a:latin typeface="Arial" charset="0"/>
              <a:ea typeface="Arial" charset="0"/>
              <a:cs typeface="Arial" charset="0"/>
            </a:endParaRPr>
          </a:p>
          <a:p>
            <a:r>
              <a:rPr lang="vi-VN" sz="2400" dirty="0">
                <a:latin typeface="Arial" charset="0"/>
                <a:ea typeface="Arial" charset="0"/>
                <a:cs typeface="Arial" charset="0"/>
              </a:rPr>
              <a:t>Lồng ghép các nội </a:t>
            </a:r>
            <a:r>
              <a:rPr lang="vi-VN" sz="2400" dirty="0" smtClean="0">
                <a:latin typeface="Arial" charset="0"/>
                <a:ea typeface="Arial" charset="0"/>
                <a:cs typeface="Arial" charset="0"/>
              </a:rPr>
              <a:t>dung </a:t>
            </a:r>
            <a:r>
              <a:rPr lang="vi-VN" sz="2400" dirty="0">
                <a:latin typeface="Arial" charset="0"/>
                <a:ea typeface="Arial" charset="0"/>
                <a:cs typeface="Arial" charset="0"/>
              </a:rPr>
              <a:t>hỗ trợ chuyển giao công nghệ và hỗ trợ thông tin, truyền thông nhân rộng mô hình công nghệ vào các chương trình, dự án và nhiệm vụ thường xuyên hàng năm về nuôi tôm của Tổng cục.</a:t>
            </a:r>
          </a:p>
          <a:p>
            <a:pPr marL="0" indent="0">
              <a:buNone/>
            </a:pPr>
            <a:r>
              <a:rPr lang="vi-VN" sz="2400" b="1" dirty="0" smtClean="0">
                <a:latin typeface="Arial" charset="0"/>
                <a:ea typeface="Arial" charset="0"/>
                <a:cs typeface="Arial" charset="0"/>
              </a:rPr>
              <a:t>UBND 6 </a:t>
            </a:r>
            <a:r>
              <a:rPr lang="vi-VN" sz="2400" b="1" dirty="0">
                <a:latin typeface="Arial" charset="0"/>
                <a:ea typeface="Arial" charset="0"/>
                <a:cs typeface="Arial" charset="0"/>
              </a:rPr>
              <a:t>t</a:t>
            </a:r>
            <a:r>
              <a:rPr lang="af-ZA" sz="2400" b="1" dirty="0">
                <a:latin typeface="Arial" charset="0"/>
                <a:ea typeface="Arial" charset="0"/>
                <a:cs typeface="Arial" charset="0"/>
              </a:rPr>
              <a:t>ỉnh dự</a:t>
            </a:r>
            <a:r>
              <a:rPr lang="vi-VN" sz="2400" b="1" dirty="0">
                <a:latin typeface="Arial" charset="0"/>
                <a:ea typeface="Arial" charset="0"/>
                <a:cs typeface="Arial" charset="0"/>
              </a:rPr>
              <a:t> án:</a:t>
            </a:r>
            <a:r>
              <a:rPr lang="vi-VN" sz="2400" dirty="0">
                <a:latin typeface="Arial" charset="0"/>
                <a:ea typeface="Arial" charset="0"/>
                <a:cs typeface="Arial" charset="0"/>
              </a:rPr>
              <a:t> X</a:t>
            </a:r>
            <a:r>
              <a:rPr lang="af-ZA" sz="2400" dirty="0" err="1" smtClean="0">
                <a:latin typeface="Arial" charset="0"/>
                <a:ea typeface="Arial" charset="0"/>
                <a:cs typeface="Arial" charset="0"/>
              </a:rPr>
              <a:t>em</a:t>
            </a:r>
            <a:r>
              <a:rPr lang="af-ZA" sz="2400" dirty="0" smtClean="0">
                <a:latin typeface="Arial" charset="0"/>
                <a:ea typeface="Arial" charset="0"/>
                <a:cs typeface="Arial" charset="0"/>
              </a:rPr>
              <a:t> </a:t>
            </a:r>
            <a:r>
              <a:rPr lang="af-ZA" sz="2400" dirty="0">
                <a:latin typeface="Arial" charset="0"/>
                <a:ea typeface="Arial" charset="0"/>
                <a:cs typeface="Arial" charset="0"/>
              </a:rPr>
              <a:t>xét, phê duyệt đề án </a:t>
            </a:r>
            <a:r>
              <a:rPr lang="vi-VN" sz="2400" dirty="0">
                <a:latin typeface="Arial" charset="0"/>
                <a:ea typeface="Arial" charset="0"/>
                <a:cs typeface="Arial" charset="0"/>
              </a:rPr>
              <a:t>n</a:t>
            </a:r>
            <a:r>
              <a:rPr lang="af-ZA" sz="2400" dirty="0">
                <a:latin typeface="Arial" charset="0"/>
                <a:ea typeface="Arial" charset="0"/>
                <a:cs typeface="Arial" charset="0"/>
              </a:rPr>
              <a:t>hân</a:t>
            </a:r>
            <a:r>
              <a:rPr lang="vi-VN" sz="2400" dirty="0">
                <a:latin typeface="Arial" charset="0"/>
                <a:ea typeface="Arial" charset="0"/>
                <a:cs typeface="Arial" charset="0"/>
              </a:rPr>
              <a:t> rộng mô hình công nghệ </a:t>
            </a:r>
            <a:r>
              <a:rPr lang="en-US" sz="2400" dirty="0">
                <a:latin typeface="Arial" charset="0"/>
                <a:ea typeface="Arial" charset="0"/>
                <a:cs typeface="Arial" charset="0"/>
              </a:rPr>
              <a:t>của tỉnh </a:t>
            </a:r>
            <a:r>
              <a:rPr lang="af-ZA" sz="2400" dirty="0">
                <a:latin typeface="Arial" charset="0"/>
                <a:ea typeface="Arial" charset="0"/>
                <a:cs typeface="Arial" charset="0"/>
              </a:rPr>
              <a:t>để triển khai thực hiện các bước </a:t>
            </a:r>
            <a:r>
              <a:rPr lang="vi-VN" sz="2400" dirty="0">
                <a:latin typeface="Arial" charset="0"/>
                <a:ea typeface="Arial" charset="0"/>
                <a:cs typeface="Arial" charset="0"/>
              </a:rPr>
              <a:t>tiếp theo.</a:t>
            </a:r>
          </a:p>
          <a:p>
            <a:pPr marL="0" indent="0">
              <a:buNone/>
            </a:pPr>
            <a:r>
              <a:rPr lang="vi-VN" sz="2400" b="1" dirty="0" smtClean="0">
                <a:latin typeface="Arial" charset="0"/>
                <a:ea typeface="Arial" charset="0"/>
                <a:cs typeface="Arial" charset="0"/>
              </a:rPr>
              <a:t>TT Khuyến </a:t>
            </a:r>
            <a:r>
              <a:rPr lang="vi-VN" sz="2400" b="1" dirty="0">
                <a:latin typeface="Arial" charset="0"/>
                <a:ea typeface="Arial" charset="0"/>
                <a:cs typeface="Arial" charset="0"/>
              </a:rPr>
              <a:t>nông </a:t>
            </a:r>
            <a:r>
              <a:rPr lang="vi-VN" sz="2400" b="1" dirty="0" smtClean="0">
                <a:latin typeface="Arial" charset="0"/>
                <a:ea typeface="Arial" charset="0"/>
                <a:cs typeface="Arial" charset="0"/>
              </a:rPr>
              <a:t>QG </a:t>
            </a:r>
            <a:r>
              <a:rPr lang="vi-VN" sz="2400" b="1" dirty="0">
                <a:latin typeface="Arial" charset="0"/>
                <a:ea typeface="Arial" charset="0"/>
                <a:cs typeface="Arial" charset="0"/>
              </a:rPr>
              <a:t>và </a:t>
            </a:r>
            <a:r>
              <a:rPr lang="vi-VN" sz="2400" b="1" dirty="0" smtClean="0">
                <a:latin typeface="Arial" charset="0"/>
                <a:ea typeface="Arial" charset="0"/>
                <a:cs typeface="Arial" charset="0"/>
              </a:rPr>
              <a:t>TTKN các </a:t>
            </a:r>
            <a:r>
              <a:rPr lang="vi-VN" sz="2400" b="1" dirty="0">
                <a:latin typeface="Arial" charset="0"/>
                <a:ea typeface="Arial" charset="0"/>
                <a:cs typeface="Arial" charset="0"/>
              </a:rPr>
              <a:t>tỉnh: </a:t>
            </a:r>
            <a:r>
              <a:rPr lang="vi-VN" sz="2400" dirty="0" smtClean="0">
                <a:latin typeface="Arial" charset="0"/>
                <a:ea typeface="Arial" charset="0"/>
                <a:cs typeface="Arial" charset="0"/>
              </a:rPr>
              <a:t>Hỗ</a:t>
            </a:r>
            <a:r>
              <a:rPr lang="vi-VN" sz="2400" b="1" dirty="0" smtClean="0">
                <a:latin typeface="Arial" charset="0"/>
                <a:ea typeface="Arial" charset="0"/>
                <a:cs typeface="Arial" charset="0"/>
              </a:rPr>
              <a:t> </a:t>
            </a:r>
            <a:r>
              <a:rPr lang="vi-VN" sz="2400" dirty="0" smtClean="0">
                <a:latin typeface="Arial" charset="0"/>
                <a:ea typeface="Arial" charset="0"/>
                <a:cs typeface="Arial" charset="0"/>
              </a:rPr>
              <a:t>trợ </a:t>
            </a:r>
            <a:r>
              <a:rPr lang="vi-VN" sz="2400" dirty="0">
                <a:latin typeface="Arial" charset="0"/>
                <a:ea typeface="Arial" charset="0"/>
                <a:cs typeface="Arial" charset="0"/>
              </a:rPr>
              <a:t>chuyển giao công </a:t>
            </a:r>
            <a:r>
              <a:rPr lang="vi-VN" sz="2400" dirty="0" smtClean="0">
                <a:latin typeface="Arial" charset="0"/>
                <a:ea typeface="Arial" charset="0"/>
                <a:cs typeface="Arial" charset="0"/>
              </a:rPr>
              <a:t>nghệ, </a:t>
            </a:r>
            <a:r>
              <a:rPr lang="vi-VN" sz="2400" dirty="0">
                <a:latin typeface="Arial" charset="0"/>
                <a:ea typeface="Arial" charset="0"/>
                <a:cs typeface="Arial" charset="0"/>
              </a:rPr>
              <a:t>truyền thông nhân rộng </a:t>
            </a:r>
            <a:r>
              <a:rPr lang="vi-VN" sz="2400" dirty="0" smtClean="0">
                <a:latin typeface="Arial" charset="0"/>
                <a:ea typeface="Arial" charset="0"/>
                <a:cs typeface="Arial" charset="0"/>
              </a:rPr>
              <a:t>công </a:t>
            </a:r>
            <a:r>
              <a:rPr lang="vi-VN" sz="2400" dirty="0">
                <a:latin typeface="Arial" charset="0"/>
                <a:ea typeface="Arial" charset="0"/>
                <a:cs typeface="Arial" charset="0"/>
              </a:rPr>
              <a:t>nghệ vào các chương trình, dự án và nhiệm vụ khuyến </a:t>
            </a:r>
            <a:r>
              <a:rPr lang="vi-VN" sz="2400" dirty="0" smtClean="0">
                <a:latin typeface="Arial" charset="0"/>
                <a:ea typeface="Arial" charset="0"/>
                <a:cs typeface="Arial" charset="0"/>
              </a:rPr>
              <a:t>nông</a:t>
            </a:r>
            <a:endParaRPr lang="vi-VN" sz="2400" b="1" dirty="0">
              <a:latin typeface="Arial" charset="0"/>
              <a:ea typeface="Arial" charset="0"/>
              <a:cs typeface="Arial" charset="0"/>
            </a:endParaRPr>
          </a:p>
          <a:p>
            <a:pPr marL="0" indent="0">
              <a:buNone/>
            </a:pPr>
            <a:endParaRPr lang="vi-VN" sz="2400" b="1" dirty="0">
              <a:latin typeface="Arial" charset="0"/>
              <a:ea typeface="Arial" charset="0"/>
              <a:cs typeface="Arial" charset="0"/>
            </a:endParaRPr>
          </a:p>
          <a:p>
            <a:pPr marL="0" indent="0">
              <a:buNone/>
            </a:pPr>
            <a:endParaRPr lang="vi-VN" sz="2400" b="1" dirty="0">
              <a:latin typeface="Arial" charset="0"/>
              <a:ea typeface="Arial" charset="0"/>
              <a:cs typeface="Arial" charset="0"/>
            </a:endParaRPr>
          </a:p>
        </p:txBody>
      </p:sp>
      <p:sp>
        <p:nvSpPr>
          <p:cNvPr id="4" name="Title 1"/>
          <p:cNvSpPr>
            <a:spLocks noGrp="1"/>
          </p:cNvSpPr>
          <p:nvPr>
            <p:ph type="title"/>
          </p:nvPr>
        </p:nvSpPr>
        <p:spPr>
          <a:xfrm>
            <a:off x="628650" y="88188"/>
            <a:ext cx="7886700" cy="710639"/>
          </a:xfrm>
        </p:spPr>
        <p:txBody>
          <a:bodyPr>
            <a:normAutofit/>
          </a:bodyPr>
          <a:lstStyle/>
          <a:p>
            <a:pPr algn="ctr"/>
            <a:r>
              <a:rPr lang="af-ZA" sz="2800" b="1" dirty="0" err="1">
                <a:latin typeface="Arial" charset="0"/>
                <a:ea typeface="Arial" charset="0"/>
                <a:cs typeface="Arial" charset="0"/>
              </a:rPr>
              <a:t>Đề</a:t>
            </a:r>
            <a:r>
              <a:rPr lang="af-ZA" sz="2800" b="1" dirty="0">
                <a:latin typeface="Arial" charset="0"/>
                <a:ea typeface="Arial" charset="0"/>
                <a:cs typeface="Arial" charset="0"/>
              </a:rPr>
              <a:t> </a:t>
            </a:r>
            <a:r>
              <a:rPr lang="af-ZA" sz="2800" b="1" dirty="0" err="1" smtClean="0">
                <a:latin typeface="Arial" charset="0"/>
                <a:ea typeface="Arial" charset="0"/>
                <a:cs typeface="Arial" charset="0"/>
              </a:rPr>
              <a:t>xuất</a:t>
            </a:r>
            <a:endParaRPr lang="en-US" sz="2800" b="1" dirty="0">
              <a:latin typeface="Arial" charset="0"/>
              <a:ea typeface="Arial" charset="0"/>
              <a:cs typeface="Arial" charset="0"/>
            </a:endParaRPr>
          </a:p>
        </p:txBody>
      </p:sp>
    </p:spTree>
    <p:extLst>
      <p:ext uri="{BB962C8B-B14F-4D97-AF65-F5344CB8AC3E}">
        <p14:creationId xmlns:p14="http://schemas.microsoft.com/office/powerpoint/2010/main" val="52579533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email">
            <a:extLst>
              <a:ext uri="{28A0092B-C50C-407E-A947-70E740481C1C}">
                <a14:useLocalDpi xmlns:a14="http://schemas.microsoft.com/office/drawing/2010/main"/>
              </a:ext>
            </a:extLst>
          </a:blip>
          <a:srcRect l="30627"/>
          <a:stretch/>
        </p:blipFill>
        <p:spPr>
          <a:xfrm>
            <a:off x="4800601" y="2229915"/>
            <a:ext cx="4343400" cy="3043507"/>
          </a:xfrm>
          <a:prstGeom prst="rect">
            <a:avLst/>
          </a:prstGeom>
        </p:spPr>
      </p:pic>
      <p:pic>
        <p:nvPicPr>
          <p:cNvPr id="12" name="Picture 11" descr="20190821_14470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30731" y="4768601"/>
            <a:ext cx="1911417" cy="20983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l="18043" r="19878"/>
          <a:stretch/>
        </p:blipFill>
        <p:spPr>
          <a:xfrm>
            <a:off x="1462422" y="4724432"/>
            <a:ext cx="2724704" cy="2133568"/>
          </a:xfrm>
          <a:prstGeom prst="rect">
            <a:avLst/>
          </a:prstGeom>
        </p:spPr>
      </p:pic>
      <p:sp>
        <p:nvSpPr>
          <p:cNvPr id="3" name="Content Placeholder 2"/>
          <p:cNvSpPr>
            <a:spLocks noGrp="1"/>
          </p:cNvSpPr>
          <p:nvPr>
            <p:ph idx="1"/>
          </p:nvPr>
        </p:nvSpPr>
        <p:spPr>
          <a:xfrm>
            <a:off x="3208544" y="600393"/>
            <a:ext cx="5649705" cy="1629522"/>
          </a:xfrm>
        </p:spPr>
        <p:txBody>
          <a:bodyPr>
            <a:normAutofit/>
          </a:bodyPr>
          <a:lstStyle/>
          <a:p>
            <a:pPr marL="0" indent="0" algn="ctr">
              <a:buNone/>
            </a:pPr>
            <a:r>
              <a:rPr lang="en-US" sz="3200" dirty="0" err="1" smtClean="0">
                <a:latin typeface="Arial" charset="0"/>
                <a:ea typeface="Arial" charset="0"/>
                <a:cs typeface="Arial" charset="0"/>
              </a:rPr>
              <a:t>Trân</a:t>
            </a:r>
            <a:r>
              <a:rPr lang="en-US" sz="3200" dirty="0" smtClean="0">
                <a:latin typeface="Arial" charset="0"/>
                <a:ea typeface="Arial" charset="0"/>
                <a:cs typeface="Arial" charset="0"/>
              </a:rPr>
              <a:t> </a:t>
            </a:r>
            <a:r>
              <a:rPr lang="en-US" sz="3200" dirty="0" err="1" smtClean="0">
                <a:latin typeface="Arial" charset="0"/>
                <a:ea typeface="Arial" charset="0"/>
                <a:cs typeface="Arial" charset="0"/>
              </a:rPr>
              <a:t>trọng</a:t>
            </a:r>
            <a:r>
              <a:rPr lang="en-US" sz="3200" dirty="0" smtClean="0">
                <a:latin typeface="Arial" charset="0"/>
                <a:ea typeface="Arial" charset="0"/>
                <a:cs typeface="Arial" charset="0"/>
              </a:rPr>
              <a:t> </a:t>
            </a:r>
            <a:r>
              <a:rPr lang="en-US" sz="3200" dirty="0" err="1" smtClean="0">
                <a:latin typeface="Arial" charset="0"/>
                <a:ea typeface="Arial" charset="0"/>
                <a:cs typeface="Arial" charset="0"/>
              </a:rPr>
              <a:t>cảm</a:t>
            </a:r>
            <a:r>
              <a:rPr lang="en-US" sz="3200" dirty="0" smtClean="0">
                <a:latin typeface="Arial" charset="0"/>
                <a:ea typeface="Arial" charset="0"/>
                <a:cs typeface="Arial" charset="0"/>
              </a:rPr>
              <a:t> </a:t>
            </a:r>
            <a:r>
              <a:rPr lang="en-US" sz="3200" dirty="0" err="1" smtClean="0">
                <a:latin typeface="Arial" charset="0"/>
                <a:ea typeface="Arial" charset="0"/>
                <a:cs typeface="Arial" charset="0"/>
              </a:rPr>
              <a:t>ơn</a:t>
            </a:r>
            <a:r>
              <a:rPr lang="en-US" sz="3200" dirty="0" smtClean="0">
                <a:latin typeface="Arial" charset="0"/>
                <a:ea typeface="Arial" charset="0"/>
                <a:cs typeface="Arial" charset="0"/>
              </a:rPr>
              <a:t>!</a:t>
            </a:r>
            <a:endParaRPr lang="en-US" sz="3200" dirty="0">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5D3FEEAC-6021-184A-936A-D26E75467C87}" type="slidenum">
              <a:rPr lang="en-US" smtClean="0"/>
              <a:t>75</a:t>
            </a:fld>
            <a:endParaRPr lang="en-US"/>
          </a:p>
        </p:txBody>
      </p:sp>
      <p:pic>
        <p:nvPicPr>
          <p:cNvPr id="7" name="Picture 2" descr="mage result for biofloc technology"/>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53" y="4688269"/>
            <a:ext cx="1493384" cy="21697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ông có mô tả ảnh."/>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802138" y="4669250"/>
            <a:ext cx="1428593" cy="22249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ruh"/>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923314" y="4743984"/>
            <a:ext cx="2246189" cy="21289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2623" y="24667"/>
            <a:ext cx="3030820" cy="2273115"/>
          </a:xfrm>
          <a:prstGeom prst="rect">
            <a:avLst/>
          </a:prstGeom>
        </p:spPr>
      </p:pic>
      <p:pic>
        <p:nvPicPr>
          <p:cNvPr id="14" name="Picture 13"/>
          <p:cNvPicPr>
            <a:picLocks noChangeAspect="1"/>
          </p:cNvPicPr>
          <p:nvPr/>
        </p:nvPicPr>
        <p:blipFill rotWithShape="1">
          <a:blip r:embed="rId9" cstate="email">
            <a:extLst>
              <a:ext uri="{28A0092B-C50C-407E-A947-70E740481C1C}">
                <a14:useLocalDpi xmlns:a14="http://schemas.microsoft.com/office/drawing/2010/main"/>
              </a:ext>
            </a:extLst>
          </a:blip>
          <a:srcRect l="22527" t="23599"/>
          <a:stretch/>
        </p:blipFill>
        <p:spPr>
          <a:xfrm>
            <a:off x="7253" y="2321701"/>
            <a:ext cx="4940304" cy="2368321"/>
          </a:xfrm>
          <a:prstGeom prst="rect">
            <a:avLst/>
          </a:prstGeom>
        </p:spPr>
      </p:pic>
    </p:spTree>
    <p:extLst>
      <p:ext uri="{BB962C8B-B14F-4D97-AF65-F5344CB8AC3E}">
        <p14:creationId xmlns:p14="http://schemas.microsoft.com/office/powerpoint/2010/main" val="638380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82103"/>
            <a:ext cx="7886700" cy="531345"/>
          </a:xfrm>
        </p:spPr>
        <p:txBody>
          <a:bodyPr>
            <a:normAutofit/>
          </a:bodyPr>
          <a:lstStyle/>
          <a:p>
            <a:pPr algn="ctr"/>
            <a:r>
              <a:rPr lang="en-US" sz="2800" b="1" dirty="0" smtClean="0">
                <a:latin typeface="Arial" charset="0"/>
                <a:ea typeface="Arial" charset="0"/>
                <a:cs typeface="Arial" charset="0"/>
              </a:rPr>
              <a:t>NỘI DUNG 2</a:t>
            </a:r>
            <a:endParaRPr lang="en-US" sz="2800" b="1" dirty="0">
              <a:latin typeface="Arial" charset="0"/>
              <a:ea typeface="Arial" charset="0"/>
              <a:cs typeface="Arial" charset="0"/>
            </a:endParaRPr>
          </a:p>
        </p:txBody>
      </p:sp>
      <p:sp>
        <p:nvSpPr>
          <p:cNvPr id="3" name="Content Placeholder 2"/>
          <p:cNvSpPr>
            <a:spLocks noGrp="1"/>
          </p:cNvSpPr>
          <p:nvPr>
            <p:ph idx="1"/>
          </p:nvPr>
        </p:nvSpPr>
        <p:spPr>
          <a:xfrm>
            <a:off x="161365" y="1930399"/>
            <a:ext cx="8821269" cy="3834187"/>
          </a:xfrm>
        </p:spPr>
        <p:txBody>
          <a:bodyPr>
            <a:normAutofit/>
          </a:bodyPr>
          <a:lstStyle/>
          <a:p>
            <a:pPr marL="0" lvl="0" indent="0" algn="ctr">
              <a:lnSpc>
                <a:spcPct val="150000"/>
              </a:lnSpc>
              <a:buNone/>
            </a:pPr>
            <a:r>
              <a:rPr lang="nl-NL" smtClean="0">
                <a:latin typeface="Arial" charset="0"/>
                <a:ea typeface="Arial" charset="0"/>
                <a:cs typeface="Arial" charset="0"/>
              </a:rPr>
              <a:t>NGHIÊN </a:t>
            </a:r>
            <a:r>
              <a:rPr lang="nl-NL" dirty="0" smtClean="0">
                <a:latin typeface="Arial" charset="0"/>
                <a:ea typeface="Arial" charset="0"/>
                <a:cs typeface="Arial" charset="0"/>
              </a:rPr>
              <a:t>CỨU THỬ NGHIỆM CÁC CÔNG NGHỆ GIẢM CHẤT THẢI VÀ XỬ LÝ BÙN THẢI </a:t>
            </a:r>
            <a:r>
              <a:rPr lang="nl-NL" dirty="0" err="1" smtClean="0">
                <a:latin typeface="Arial" charset="0"/>
                <a:ea typeface="Arial" charset="0"/>
                <a:cs typeface="Arial" charset="0"/>
              </a:rPr>
              <a:t>Ở</a:t>
            </a:r>
            <a:r>
              <a:rPr lang="nl-NL" dirty="0" smtClean="0">
                <a:latin typeface="Arial" charset="0"/>
                <a:ea typeface="Arial" charset="0"/>
                <a:cs typeface="Arial" charset="0"/>
              </a:rPr>
              <a:t> CÁC TRANG TRẠI NUÔI TÔM THÂM CANH</a:t>
            </a:r>
            <a:endParaRPr lang="en-US" dirty="0">
              <a:latin typeface="Arial" charset="0"/>
              <a:ea typeface="Arial" charset="0"/>
              <a:cs typeface="Arial" charset="0"/>
            </a:endParaRPr>
          </a:p>
          <a:p>
            <a:pPr marL="0" indent="0" algn="ctr">
              <a:lnSpc>
                <a:spcPct val="150000"/>
              </a:lnSpc>
              <a:buNone/>
            </a:pPr>
            <a:endParaRPr lang="en-US" dirty="0">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5D3FEEAC-6021-184A-936A-D26E75467C87}" type="slidenum">
              <a:rPr lang="en-US" smtClean="0"/>
              <a:t>8</a:t>
            </a:fld>
            <a:endParaRPr lang="en-US"/>
          </a:p>
        </p:txBody>
      </p:sp>
    </p:spTree>
    <p:extLst>
      <p:ext uri="{BB962C8B-B14F-4D97-AF65-F5344CB8AC3E}">
        <p14:creationId xmlns:p14="http://schemas.microsoft.com/office/powerpoint/2010/main" val="490204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3762"/>
            <a:ext cx="7886700" cy="620992"/>
          </a:xfrm>
        </p:spPr>
        <p:txBody>
          <a:bodyPr>
            <a:normAutofit/>
          </a:bodyPr>
          <a:lstStyle/>
          <a:p>
            <a:pPr algn="ctr"/>
            <a:r>
              <a:rPr lang="en-US" sz="2800" b="1" dirty="0" err="1" smtClean="0">
                <a:latin typeface="Arial" charset="0"/>
                <a:ea typeface="Arial" charset="0"/>
                <a:cs typeface="Arial" charset="0"/>
              </a:rPr>
              <a:t>Nội</a:t>
            </a:r>
            <a:r>
              <a:rPr lang="en-US" sz="2800" b="1" dirty="0" smtClean="0">
                <a:latin typeface="Arial" charset="0"/>
                <a:ea typeface="Arial" charset="0"/>
                <a:cs typeface="Arial" charset="0"/>
              </a:rPr>
              <a:t> dung 2</a:t>
            </a:r>
            <a:endParaRPr lang="en-US" sz="2800" b="1" dirty="0">
              <a:latin typeface="Arial" charset="0"/>
              <a:ea typeface="Arial" charset="0"/>
              <a:cs typeface="Arial" charset="0"/>
            </a:endParaRPr>
          </a:p>
        </p:txBody>
      </p:sp>
      <p:sp>
        <p:nvSpPr>
          <p:cNvPr id="3" name="Content Placeholder 2"/>
          <p:cNvSpPr>
            <a:spLocks noGrp="1"/>
          </p:cNvSpPr>
          <p:nvPr>
            <p:ph idx="1"/>
          </p:nvPr>
        </p:nvSpPr>
        <p:spPr>
          <a:xfrm>
            <a:off x="197224" y="1201271"/>
            <a:ext cx="8946776" cy="4840756"/>
          </a:xfrm>
        </p:spPr>
        <p:txBody>
          <a:bodyPr>
            <a:noAutofit/>
          </a:bodyPr>
          <a:lstStyle/>
          <a:p>
            <a:pPr marL="342900" lvl="1" indent="-342900">
              <a:lnSpc>
                <a:spcPct val="150000"/>
              </a:lnSpc>
              <a:spcBef>
                <a:spcPts val="1000"/>
              </a:spcBef>
              <a:buFontTx/>
              <a:buChar char="-"/>
            </a:pPr>
            <a:r>
              <a:rPr lang="nl-NL" err="1" smtClean="0">
                <a:solidFill>
                  <a:schemeClr val="accent1"/>
                </a:solidFill>
                <a:latin typeface="Arial" charset="0"/>
                <a:ea typeface="Arial" charset="0"/>
                <a:cs typeface="Arial" charset="0"/>
              </a:rPr>
              <a:t>Nghiên</a:t>
            </a:r>
            <a:r>
              <a:rPr lang="nl-NL" smtClean="0">
                <a:solidFill>
                  <a:schemeClr val="accent1"/>
                </a:solidFill>
                <a:latin typeface="Arial" charset="0"/>
                <a:ea typeface="Arial" charset="0"/>
                <a:cs typeface="Arial" charset="0"/>
              </a:rPr>
              <a:t> cứu </a:t>
            </a:r>
            <a:r>
              <a:rPr lang="nl-NL" dirty="0" err="1" smtClean="0">
                <a:solidFill>
                  <a:schemeClr val="accent1"/>
                </a:solidFill>
                <a:latin typeface="Arial" charset="0"/>
                <a:ea typeface="Arial" charset="0"/>
                <a:cs typeface="Arial" charset="0"/>
              </a:rPr>
              <a:t>thực</a:t>
            </a:r>
            <a:r>
              <a:rPr lang="nl-NL" dirty="0" smtClean="0">
                <a:solidFill>
                  <a:schemeClr val="accent1"/>
                </a:solidFill>
                <a:latin typeface="Arial" charset="0"/>
                <a:ea typeface="Arial" charset="0"/>
                <a:cs typeface="Arial" charset="0"/>
              </a:rPr>
              <a:t> </a:t>
            </a:r>
            <a:r>
              <a:rPr lang="nl-NL" dirty="0" err="1">
                <a:solidFill>
                  <a:schemeClr val="accent1"/>
                </a:solidFill>
                <a:latin typeface="Arial" charset="0"/>
                <a:ea typeface="Arial" charset="0"/>
                <a:cs typeface="Arial" charset="0"/>
              </a:rPr>
              <a:t>nghiệm</a:t>
            </a:r>
            <a:r>
              <a:rPr lang="nl-NL" dirty="0">
                <a:solidFill>
                  <a:schemeClr val="accent1"/>
                </a:solidFill>
                <a:latin typeface="Arial" charset="0"/>
                <a:ea typeface="Arial" charset="0"/>
                <a:cs typeface="Arial" charset="0"/>
              </a:rPr>
              <a:t> </a:t>
            </a:r>
            <a:r>
              <a:rPr lang="nl-NL" dirty="0" smtClean="0">
                <a:solidFill>
                  <a:schemeClr val="accent1"/>
                </a:solidFill>
                <a:latin typeface="Arial" charset="0"/>
                <a:ea typeface="Arial" charset="0"/>
                <a:cs typeface="Arial" charset="0"/>
              </a:rPr>
              <a:t>3 </a:t>
            </a:r>
            <a:r>
              <a:rPr lang="nl-NL" dirty="0" err="1">
                <a:solidFill>
                  <a:schemeClr val="accent1"/>
                </a:solidFill>
                <a:latin typeface="Arial" charset="0"/>
                <a:ea typeface="Arial" charset="0"/>
                <a:cs typeface="Arial" charset="0"/>
              </a:rPr>
              <a:t>công</a:t>
            </a:r>
            <a:r>
              <a:rPr lang="nl-NL" dirty="0">
                <a:solidFill>
                  <a:schemeClr val="accent1"/>
                </a:solidFill>
                <a:latin typeface="Arial" charset="0"/>
                <a:ea typeface="Arial" charset="0"/>
                <a:cs typeface="Arial" charset="0"/>
              </a:rPr>
              <a:t> </a:t>
            </a:r>
            <a:r>
              <a:rPr lang="nl-NL" dirty="0" err="1">
                <a:solidFill>
                  <a:schemeClr val="accent1"/>
                </a:solidFill>
                <a:latin typeface="Arial" charset="0"/>
                <a:ea typeface="Arial" charset="0"/>
                <a:cs typeface="Arial" charset="0"/>
              </a:rPr>
              <a:t>nghệ</a:t>
            </a:r>
            <a:r>
              <a:rPr lang="nl-NL" dirty="0">
                <a:solidFill>
                  <a:schemeClr val="accent1"/>
                </a:solidFill>
                <a:latin typeface="Arial" charset="0"/>
                <a:ea typeface="Arial" charset="0"/>
                <a:cs typeface="Arial" charset="0"/>
              </a:rPr>
              <a:t> </a:t>
            </a:r>
            <a:r>
              <a:rPr lang="nl-NL" dirty="0" err="1" smtClean="0">
                <a:solidFill>
                  <a:schemeClr val="accent1"/>
                </a:solidFill>
                <a:latin typeface="Arial" charset="0"/>
                <a:ea typeface="Arial" charset="0"/>
                <a:cs typeface="Arial" charset="0"/>
              </a:rPr>
              <a:t>nuôi</a:t>
            </a:r>
            <a:r>
              <a:rPr lang="nl-NL" dirty="0" smtClean="0">
                <a:solidFill>
                  <a:schemeClr val="accent1"/>
                </a:solidFill>
                <a:latin typeface="Arial" charset="0"/>
                <a:ea typeface="Arial" charset="0"/>
                <a:cs typeface="Arial" charset="0"/>
              </a:rPr>
              <a:t> </a:t>
            </a:r>
            <a:r>
              <a:rPr lang="nl-NL" dirty="0" err="1" smtClean="0">
                <a:solidFill>
                  <a:schemeClr val="accent1"/>
                </a:solidFill>
                <a:latin typeface="Arial" charset="0"/>
                <a:ea typeface="Arial" charset="0"/>
                <a:cs typeface="Arial" charset="0"/>
              </a:rPr>
              <a:t>tôm</a:t>
            </a:r>
            <a:r>
              <a:rPr lang="nl-NL" dirty="0" smtClean="0">
                <a:solidFill>
                  <a:schemeClr val="accent1"/>
                </a:solidFill>
                <a:latin typeface="Arial" charset="0"/>
                <a:ea typeface="Arial" charset="0"/>
                <a:cs typeface="Arial" charset="0"/>
              </a:rPr>
              <a:t> </a:t>
            </a:r>
            <a:r>
              <a:rPr lang="nl-NL" dirty="0" err="1" smtClean="0">
                <a:solidFill>
                  <a:schemeClr val="accent1"/>
                </a:solidFill>
                <a:latin typeface="Arial" charset="0"/>
                <a:ea typeface="Arial" charset="0"/>
                <a:cs typeface="Arial" charset="0"/>
              </a:rPr>
              <a:t>giảm</a:t>
            </a:r>
            <a:r>
              <a:rPr lang="nl-NL" dirty="0" smtClean="0">
                <a:solidFill>
                  <a:schemeClr val="accent1"/>
                </a:solidFill>
                <a:latin typeface="Arial" charset="0"/>
                <a:ea typeface="Arial" charset="0"/>
                <a:cs typeface="Arial" charset="0"/>
              </a:rPr>
              <a:t> </a:t>
            </a:r>
            <a:r>
              <a:rPr lang="nl-NL" dirty="0" err="1">
                <a:solidFill>
                  <a:schemeClr val="accent1"/>
                </a:solidFill>
                <a:latin typeface="Arial" charset="0"/>
                <a:ea typeface="Arial" charset="0"/>
                <a:cs typeface="Arial" charset="0"/>
              </a:rPr>
              <a:t>chất</a:t>
            </a:r>
            <a:r>
              <a:rPr lang="nl-NL" dirty="0">
                <a:solidFill>
                  <a:schemeClr val="accent1"/>
                </a:solidFill>
                <a:latin typeface="Arial" charset="0"/>
                <a:ea typeface="Arial" charset="0"/>
                <a:cs typeface="Arial" charset="0"/>
              </a:rPr>
              <a:t> </a:t>
            </a:r>
            <a:r>
              <a:rPr lang="nl-NL" dirty="0" err="1" smtClean="0">
                <a:solidFill>
                  <a:schemeClr val="accent1"/>
                </a:solidFill>
                <a:latin typeface="Arial" charset="0"/>
                <a:ea typeface="Arial" charset="0"/>
                <a:cs typeface="Arial" charset="0"/>
              </a:rPr>
              <a:t>thải</a:t>
            </a:r>
            <a:r>
              <a:rPr lang="nl-NL" dirty="0" smtClean="0">
                <a:solidFill>
                  <a:schemeClr val="accent1"/>
                </a:solidFill>
                <a:latin typeface="Arial" charset="0"/>
                <a:ea typeface="Arial" charset="0"/>
                <a:cs typeface="Arial" charset="0"/>
              </a:rPr>
              <a:t>:</a:t>
            </a:r>
          </a:p>
          <a:p>
            <a:pPr>
              <a:lnSpc>
                <a:spcPct val="150000"/>
              </a:lnSpc>
            </a:pPr>
            <a:r>
              <a:rPr lang="vi-VN" sz="2400" dirty="0" smtClean="0">
                <a:latin typeface="Arial" charset="0"/>
                <a:ea typeface="Arial" charset="0"/>
                <a:cs typeface="Arial" charset="0"/>
              </a:rPr>
              <a:t>CN </a:t>
            </a:r>
            <a:r>
              <a:rPr lang="vi-VN" sz="2400" dirty="0">
                <a:latin typeface="Arial" charset="0"/>
                <a:ea typeface="Arial" charset="0"/>
                <a:cs typeface="Arial" charset="0"/>
              </a:rPr>
              <a:t>tạo nhóm vi khuẩn xử lý chất vô cơ và hữu cơ gốc ni tơ thành protein và gom các chất lơ lửng trong nước thành viên (CN tôm – vi khuẩn/biofloc)</a:t>
            </a:r>
            <a:endParaRPr lang="en-US" sz="2400" b="1" dirty="0">
              <a:latin typeface="Arial" charset="0"/>
              <a:ea typeface="Arial" charset="0"/>
              <a:cs typeface="Arial" charset="0"/>
            </a:endParaRPr>
          </a:p>
          <a:p>
            <a:pPr>
              <a:lnSpc>
                <a:spcPct val="150000"/>
              </a:lnSpc>
            </a:pPr>
            <a:r>
              <a:rPr lang="vi-VN" sz="2400" dirty="0" smtClean="0">
                <a:latin typeface="Arial" charset="0"/>
                <a:ea typeface="Arial" charset="0"/>
                <a:cs typeface="Arial" charset="0"/>
              </a:rPr>
              <a:t>CN </a:t>
            </a:r>
            <a:r>
              <a:rPr lang="vi-VN" sz="2400" dirty="0">
                <a:latin typeface="Arial" charset="0"/>
                <a:ea typeface="Arial" charset="0"/>
                <a:cs typeface="Arial" charset="0"/>
              </a:rPr>
              <a:t>giảm chất thải bằng việc sử dụng cá rô phi để xử lý chất hữu cơ lơ lửng trong nước ao nuôi tôm (tôm-rô phi)</a:t>
            </a:r>
            <a:endParaRPr lang="en-US" sz="2400" b="1" dirty="0">
              <a:latin typeface="Arial" charset="0"/>
              <a:ea typeface="Arial" charset="0"/>
              <a:cs typeface="Arial" charset="0"/>
            </a:endParaRPr>
          </a:p>
          <a:p>
            <a:pPr>
              <a:lnSpc>
                <a:spcPct val="150000"/>
              </a:lnSpc>
            </a:pPr>
            <a:r>
              <a:rPr lang="vi-VN" sz="2400" dirty="0" smtClean="0">
                <a:latin typeface="Arial" charset="0"/>
                <a:ea typeface="Arial" charset="0"/>
                <a:cs typeface="Arial" charset="0"/>
              </a:rPr>
              <a:t>CN </a:t>
            </a:r>
            <a:r>
              <a:rPr lang="vi-VN" sz="2400" dirty="0">
                <a:latin typeface="Arial" charset="0"/>
                <a:ea typeface="Arial" charset="0"/>
                <a:cs typeface="Arial" charset="0"/>
              </a:rPr>
              <a:t>sử dụng CPSH nhằm giảm chất thải và phát triển nhóm tảo trong ao nuôi tôm thẻ chân trắng (</a:t>
            </a:r>
            <a:r>
              <a:rPr lang="vi-VN" sz="2400" dirty="0" smtClean="0">
                <a:latin typeface="Arial" charset="0"/>
                <a:ea typeface="Arial" charset="0"/>
                <a:cs typeface="Arial" charset="0"/>
              </a:rPr>
              <a:t>tôm-tảo)</a:t>
            </a:r>
            <a:endParaRPr lang="nl-NL" sz="2400" dirty="0" smtClean="0">
              <a:latin typeface="Arial" charset="0"/>
              <a:ea typeface="Arial" charset="0"/>
              <a:cs typeface="Arial" charset="0"/>
            </a:endParaRPr>
          </a:p>
          <a:p>
            <a:pPr marL="342900" lvl="1" indent="-342900">
              <a:lnSpc>
                <a:spcPct val="150000"/>
              </a:lnSpc>
              <a:spcBef>
                <a:spcPts val="1000"/>
              </a:spcBef>
              <a:buFontTx/>
              <a:buChar char="-"/>
            </a:pPr>
            <a:endParaRPr lang="nl-NL" dirty="0">
              <a:latin typeface="Arial" charset="0"/>
              <a:ea typeface="Arial" charset="0"/>
              <a:cs typeface="Arial" charset="0"/>
            </a:endParaRPr>
          </a:p>
          <a:p>
            <a:pPr>
              <a:lnSpc>
                <a:spcPct val="150000"/>
              </a:lnSpc>
            </a:pPr>
            <a:endParaRPr lang="en-US" sz="2400" dirty="0">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5D3FEEAC-6021-184A-936A-D26E75467C87}" type="slidenum">
              <a:rPr lang="en-US" smtClean="0"/>
              <a:t>9</a:t>
            </a:fld>
            <a:endParaRPr lang="en-US"/>
          </a:p>
        </p:txBody>
      </p:sp>
    </p:spTree>
    <p:extLst>
      <p:ext uri="{BB962C8B-B14F-4D97-AF65-F5344CB8AC3E}">
        <p14:creationId xmlns:p14="http://schemas.microsoft.com/office/powerpoint/2010/main" val="1553756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2803</TotalTime>
  <Words>6720</Words>
  <Application>Microsoft Office PowerPoint</Application>
  <PresentationFormat>On-screen Show (4:3)</PresentationFormat>
  <Paragraphs>1638</Paragraphs>
  <Slides>75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75</vt:i4>
      </vt:variant>
    </vt:vector>
  </HeadingPairs>
  <TitlesOfParts>
    <vt:vector size="80" baseType="lpstr">
      <vt:lpstr>Arial</vt:lpstr>
      <vt:lpstr>Calibri</vt:lpstr>
      <vt:lpstr>Calibri Light</vt:lpstr>
      <vt:lpstr>Times New Roman</vt:lpstr>
      <vt:lpstr>Office Theme</vt:lpstr>
      <vt:lpstr>PowerPoint Presentation</vt:lpstr>
      <vt:lpstr>NỘI DUNG TRÌNH BÀY</vt:lpstr>
      <vt:lpstr>MỤC TIÊU CỦA GÓI THẦU 29</vt:lpstr>
      <vt:lpstr>NỘI DUNG NGHIÊN CỨU</vt:lpstr>
      <vt:lpstr>NỘI DUNG 1</vt:lpstr>
      <vt:lpstr>Nội dung 1: Phương pháp nghiên cứu</vt:lpstr>
      <vt:lpstr>Nội dung 1: Kết quả nghiên cứu</vt:lpstr>
      <vt:lpstr>NỘI DUNG 2</vt:lpstr>
      <vt:lpstr>Nội dung 2</vt:lpstr>
      <vt:lpstr>Nội dung 2</vt:lpstr>
      <vt:lpstr>Mục tiêu nội dung 2</vt:lpstr>
      <vt:lpstr>PowerPoint Presentation</vt:lpstr>
      <vt:lpstr>Tôm – Vi khuẩn: Mô hình thực nghiệm </vt:lpstr>
      <vt:lpstr>Tôm – Vi khuẩn: Hộ đối chứng </vt:lpstr>
      <vt:lpstr>Tôm – Vi khuẩn: Hiệu quả giảm chất thải</vt:lpstr>
      <vt:lpstr>Tôm – Vi khuẩn: Hiệu quả kỹ thuật</vt:lpstr>
      <vt:lpstr>Tôm – Vi khuẩn: Hiệu quả kinh tế </vt:lpstr>
      <vt:lpstr>Tôm – Vi khuẩn: Hiệu quả môi trường</vt:lpstr>
      <vt:lpstr>PowerPoint Presentation</vt:lpstr>
      <vt:lpstr>Tôm – rô phi: mô hình thực nghiệm </vt:lpstr>
      <vt:lpstr>Tôm – rô phi: Đối chứng</vt:lpstr>
      <vt:lpstr>Tôm – rô phi: Hiệu quả giảm chất thải</vt:lpstr>
      <vt:lpstr>Tôm – rô phi: Hiệu quả kỹ thuật</vt:lpstr>
      <vt:lpstr>Tôm – rô phi: Hiệu quả kinh tế</vt:lpstr>
      <vt:lpstr>Tôm – rô phi: Hiệu quả môi trường</vt:lpstr>
      <vt:lpstr>PowerPoint Presentation</vt:lpstr>
      <vt:lpstr>Tôm tảo: Bến Tre Thực hiện tại cơ sở Nguyễn Nam Phong, Bình Đại</vt:lpstr>
      <vt:lpstr>Tôm tảo: Bến Tre</vt:lpstr>
      <vt:lpstr>Tôm tảo: Bến Tre – Hiệu quả giảm chất thải</vt:lpstr>
      <vt:lpstr>Tôm tảo: Bến Tre – Hiệu quả kỹ thuật</vt:lpstr>
      <vt:lpstr>Tôm tảo: Bến Tre – Hiệu quả kinh tế</vt:lpstr>
      <vt:lpstr>Tôm tảo: Bến Tre – Hiệu quả môi trường</vt:lpstr>
      <vt:lpstr>Tôm tảo: Bình Định Thưc hiện tại CS Đồng Minh Tịnh, Tuy Phước</vt:lpstr>
      <vt:lpstr>Tôm tảo-Bình Định</vt:lpstr>
      <vt:lpstr>Tôm tảo: Bình Định – Hiệu quả giảm chất thải</vt:lpstr>
      <vt:lpstr>Tôm tảo: Bình Định – Hiệu quả kỹ thuật</vt:lpstr>
      <vt:lpstr>Tôm tảo – Bình Định- Hiệu quả kinh tế</vt:lpstr>
      <vt:lpstr>Tôm tảo – Bình Định – Hiệu quả môi trường</vt:lpstr>
      <vt:lpstr>PowerPoint Presentation</vt:lpstr>
      <vt:lpstr>Công nghệ copepoda</vt:lpstr>
      <vt:lpstr>Công nghệ copepoda</vt:lpstr>
      <vt:lpstr>Công nghệ copepoda: Thí nghiệm nuôi copepoda</vt:lpstr>
      <vt:lpstr>Công nghệ copepoda: Biến động TOM</vt:lpstr>
      <vt:lpstr>Công nghệ copepoda</vt:lpstr>
      <vt:lpstr>Công nghệ copepoda</vt:lpstr>
      <vt:lpstr>PowerPoint Presentation</vt:lpstr>
      <vt:lpstr>Công nghệ chế biến bùn: Đặc điểm bùn ao nuôi tôm</vt:lpstr>
      <vt:lpstr>Công nghệ chế biến bùn: Tiền xử lý giảm độ mặn</vt:lpstr>
      <vt:lpstr>Công nghệ chế biến bùn: Tiền xử lý giảm độ mặn</vt:lpstr>
      <vt:lpstr>Công nghệ chế biến bùn: Ứng dụng công nghệ VSV xử lý bùn thải thành phân bón</vt:lpstr>
      <vt:lpstr>Thử nghiệm bón phân cho cây trồng</vt:lpstr>
      <vt:lpstr>PowerPoint Presentation</vt:lpstr>
      <vt:lpstr>So sánh kỹ thuật ao nuôi 3 giai đoạn và nuôi ao lót bạt phổ biến</vt:lpstr>
      <vt:lpstr>PowerPoint Presentation</vt:lpstr>
      <vt:lpstr>QUY TRÌNH TÍCH HỢP: CÔNG NGHỆ NUÔI TÔM THẺ CHÂN TRẮNG THÂM CANH 3 GIAI ĐOẠN GIẢM CHẤT THẢI </vt:lpstr>
      <vt:lpstr>NỘI DUNG 3</vt:lpstr>
      <vt:lpstr>Nội dung 3: Nội dung nghiên cứu</vt:lpstr>
      <vt:lpstr>Nội dung 3: Phương pháp nghiên cứu</vt:lpstr>
      <vt:lpstr>PowerPoint Presentation</vt:lpstr>
      <vt:lpstr>Nội dung 3: Kết quả điều tra về hiện trạng nuôi tôm tại 6 tỉnh dự án (Số liệu năm 2018 từ Sở NN&amp;PTNT các tỉnh)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Kết luận: Sản phẩm dạng I - Công nghệ tôm vi khuẩn</vt:lpstr>
      <vt:lpstr>Kết luận: Sản phẩm dạng I - Công nghệ tôm- rô phi</vt:lpstr>
      <vt:lpstr>Kết luận: Sản phẩm dạng I - Công nghệ tôm tảo</vt:lpstr>
      <vt:lpstr>Kết luận: Sản phẩm dạng I - Công nghệ Copepoda</vt:lpstr>
      <vt:lpstr>PowerPoint Presentation</vt:lpstr>
      <vt:lpstr>Kết luận: sản phẩm dạng II</vt:lpstr>
      <vt:lpstr>Đề xuất</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Hanh Tien</dc:creator>
  <cp:lastModifiedBy>ADMIN</cp:lastModifiedBy>
  <cp:revision>289</cp:revision>
  <dcterms:created xsi:type="dcterms:W3CDTF">2019-12-06T04:00:07Z</dcterms:created>
  <dcterms:modified xsi:type="dcterms:W3CDTF">2020-06-05T05:04:53Z</dcterms:modified>
</cp:coreProperties>
</file>