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48" r:id="rId1"/>
  </p:sldMasterIdLst>
  <p:notesMasterIdLst>
    <p:notesMasterId r:id="rId44"/>
  </p:notesMasterIdLst>
  <p:sldIdLst>
    <p:sldId id="256" r:id="rId2"/>
    <p:sldId id="300" r:id="rId3"/>
    <p:sldId id="298" r:id="rId4"/>
    <p:sldId id="383" r:id="rId5"/>
    <p:sldId id="384" r:id="rId6"/>
    <p:sldId id="258" r:id="rId7"/>
    <p:sldId id="386" r:id="rId8"/>
    <p:sldId id="387" r:id="rId9"/>
    <p:sldId id="259" r:id="rId10"/>
    <p:sldId id="261" r:id="rId11"/>
    <p:sldId id="263" r:id="rId12"/>
    <p:sldId id="302" r:id="rId13"/>
    <p:sldId id="385" r:id="rId14"/>
    <p:sldId id="388" r:id="rId15"/>
    <p:sldId id="389" r:id="rId16"/>
    <p:sldId id="397" r:id="rId17"/>
    <p:sldId id="307" r:id="rId18"/>
    <p:sldId id="313" r:id="rId19"/>
    <p:sldId id="308" r:id="rId20"/>
    <p:sldId id="309" r:id="rId21"/>
    <p:sldId id="317" r:id="rId22"/>
    <p:sldId id="398" r:id="rId23"/>
    <p:sldId id="390" r:id="rId24"/>
    <p:sldId id="391" r:id="rId25"/>
    <p:sldId id="393" r:id="rId26"/>
    <p:sldId id="314" r:id="rId27"/>
    <p:sldId id="315" r:id="rId28"/>
    <p:sldId id="316" r:id="rId29"/>
    <p:sldId id="318" r:id="rId30"/>
    <p:sldId id="320" r:id="rId31"/>
    <p:sldId id="395" r:id="rId32"/>
    <p:sldId id="396" r:id="rId33"/>
    <p:sldId id="350" r:id="rId34"/>
    <p:sldId id="351" r:id="rId35"/>
    <p:sldId id="399" r:id="rId36"/>
    <p:sldId id="400" r:id="rId37"/>
    <p:sldId id="401" r:id="rId38"/>
    <p:sldId id="402" r:id="rId39"/>
    <p:sldId id="403" r:id="rId40"/>
    <p:sldId id="347" r:id="rId41"/>
    <p:sldId id="278" r:id="rId42"/>
    <p:sldId id="28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23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686" autoAdjust="0"/>
  </p:normalViewPr>
  <p:slideViewPr>
    <p:cSldViewPr>
      <p:cViewPr varScale="1">
        <p:scale>
          <a:sx n="111" d="100"/>
          <a:sy n="111" d="100"/>
        </p:scale>
        <p:origin x="161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8AFD47-CABE-4F15-823E-B5DFBEF2CBCF}" type="datetimeFigureOut">
              <a:rPr lang="en-US" smtClean="0"/>
              <a:pPr/>
              <a:t>6/4/2020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755905-437E-47E9-B681-B14129B7897C}" type="slidenum">
              <a:rPr lang="en-US" smtClean="0"/>
              <a:pPr/>
              <a:t>‹#›</a:t>
            </a:fld>
            <a:endParaRPr lang="en-US"/>
          </a:p>
        </p:txBody>
      </p:sp>
    </p:spTree>
    <p:extLst>
      <p:ext uri="{BB962C8B-B14F-4D97-AF65-F5344CB8AC3E}">
        <p14:creationId xmlns:p14="http://schemas.microsoft.com/office/powerpoint/2010/main" val="687740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755905-437E-47E9-B681-B14129B7897C}" type="slidenum">
              <a:rPr lang="en-US" smtClean="0"/>
              <a:pPr/>
              <a:t>1</a:t>
            </a:fld>
            <a:endParaRPr lang="en-US"/>
          </a:p>
        </p:txBody>
      </p:sp>
    </p:spTree>
    <p:extLst>
      <p:ext uri="{BB962C8B-B14F-4D97-AF65-F5344CB8AC3E}">
        <p14:creationId xmlns:p14="http://schemas.microsoft.com/office/powerpoint/2010/main" val="1523739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A3ED2A-D03F-42BB-99E1-DA5CD4396C28}" type="datetimeFigureOut">
              <a:rPr lang="en-US" smtClean="0"/>
              <a:pPr/>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30411-3DF2-477C-A461-6621FCAD31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A3ED2A-D03F-42BB-99E1-DA5CD4396C28}" type="datetimeFigureOut">
              <a:rPr lang="en-US" smtClean="0"/>
              <a:pPr/>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30411-3DF2-477C-A461-6621FCAD31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A3ED2A-D03F-42BB-99E1-DA5CD4396C28}" type="datetimeFigureOut">
              <a:rPr lang="en-US" smtClean="0"/>
              <a:pPr/>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30411-3DF2-477C-A461-6621FCAD31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A3ED2A-D03F-42BB-99E1-DA5CD4396C28}" type="datetimeFigureOut">
              <a:rPr lang="en-US" smtClean="0"/>
              <a:pPr/>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30411-3DF2-477C-A461-6621FCAD31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A3ED2A-D03F-42BB-99E1-DA5CD4396C28}" type="datetimeFigureOut">
              <a:rPr lang="en-US" smtClean="0"/>
              <a:pPr/>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30411-3DF2-477C-A461-6621FCAD31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A3ED2A-D03F-42BB-99E1-DA5CD4396C28}" type="datetimeFigureOut">
              <a:rPr lang="en-US" smtClean="0"/>
              <a:pPr/>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30411-3DF2-477C-A461-6621FCAD31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A3ED2A-D03F-42BB-99E1-DA5CD4396C28}" type="datetimeFigureOut">
              <a:rPr lang="en-US" smtClean="0"/>
              <a:pPr/>
              <a:t>6/4/2020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E30411-3DF2-477C-A461-6621FCAD31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A3ED2A-D03F-42BB-99E1-DA5CD4396C28}" type="datetimeFigureOut">
              <a:rPr lang="en-US" smtClean="0"/>
              <a:pPr/>
              <a:t>6/4/2020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E30411-3DF2-477C-A461-6621FCAD31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A3ED2A-D03F-42BB-99E1-DA5CD4396C28}" type="datetimeFigureOut">
              <a:rPr lang="en-US" smtClean="0"/>
              <a:pPr/>
              <a:t>6/4/2020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E30411-3DF2-477C-A461-6621FCAD31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A3ED2A-D03F-42BB-99E1-DA5CD4396C28}" type="datetimeFigureOut">
              <a:rPr lang="en-US" smtClean="0"/>
              <a:pPr/>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30411-3DF2-477C-A461-6621FCAD31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A3ED2A-D03F-42BB-99E1-DA5CD4396C28}" type="datetimeFigureOut">
              <a:rPr lang="en-US" smtClean="0"/>
              <a:pPr/>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30411-3DF2-477C-A461-6621FCAD31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3ED2A-D03F-42BB-99E1-DA5CD4396C28}" type="datetimeFigureOut">
              <a:rPr lang="en-US" smtClean="0"/>
              <a:pPr/>
              <a:t>6/4/2020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30411-3DF2-477C-A461-6621FCAD31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sciencedirect.com/topics/agricultural-and-biological-sciences/salmonell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sciencedirect.com/topics/agricultural-and-biological-sciences/salmonella"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534400" cy="6629400"/>
          </a:xfrm>
        </p:spPr>
        <p:txBody>
          <a:bodyPr>
            <a:normAutofit/>
          </a:bodyPr>
          <a:lstStyle/>
          <a:p>
            <a:r>
              <a:rPr lang="en-US" sz="2700" b="1" smtClean="0">
                <a:solidFill>
                  <a:srgbClr val="002060"/>
                </a:solidFill>
              </a:rPr>
              <a:t>BAN QUẢN LÝ CÁC DỰ ÁN NÔNG NGHIỆP</a:t>
            </a:r>
            <a:r>
              <a:rPr lang="en-US" sz="2700" smtClean="0">
                <a:solidFill>
                  <a:srgbClr val="002060"/>
                </a:solidFill>
              </a:rPr>
              <a:t/>
            </a:r>
            <a:br>
              <a:rPr lang="en-US" sz="2700" smtClean="0">
                <a:solidFill>
                  <a:srgbClr val="002060"/>
                </a:solidFill>
              </a:rPr>
            </a:br>
            <a:r>
              <a:rPr lang="en-US" sz="2700" b="1" smtClean="0">
                <a:solidFill>
                  <a:srgbClr val="0070C0"/>
                </a:solidFill>
              </a:rPr>
              <a:t>DỰ ÁN HỖ TRỢ NÔNG NGHIỆP CÁC BON THẤP-LCASP</a:t>
            </a:r>
            <a:r>
              <a:rPr lang="en-US" sz="2700" smtClean="0">
                <a:solidFill>
                  <a:srgbClr val="002060"/>
                </a:solidFill>
              </a:rPr>
              <a:t/>
            </a:r>
            <a:br>
              <a:rPr lang="en-US" sz="2700" smtClean="0">
                <a:solidFill>
                  <a:srgbClr val="002060"/>
                </a:solidFill>
              </a:rPr>
            </a:br>
            <a:r>
              <a:rPr lang="en-US" sz="2700" smtClean="0">
                <a:solidFill>
                  <a:srgbClr val="002060"/>
                </a:solidFill>
              </a:rPr>
              <a:t/>
            </a:r>
            <a:br>
              <a:rPr lang="en-US" sz="2700" smtClean="0">
                <a:solidFill>
                  <a:srgbClr val="002060"/>
                </a:solidFill>
              </a:rPr>
            </a:br>
            <a:r>
              <a:rPr lang="en-US" smtClean="0"/>
              <a:t/>
            </a:r>
            <a:br>
              <a:rPr lang="en-US" smtClean="0"/>
            </a:br>
            <a:r>
              <a:rPr lang="en-US" sz="3600" smtClean="0">
                <a:solidFill>
                  <a:srgbClr val="C00000"/>
                </a:solidFill>
              </a:rPr>
              <a:t>Báo cáo Tiến bộ kỹ thuật</a:t>
            </a:r>
            <a:br>
              <a:rPr lang="en-US" sz="3600" smtClean="0">
                <a:solidFill>
                  <a:srgbClr val="C00000"/>
                </a:solidFill>
              </a:rPr>
            </a:br>
            <a:r>
              <a:rPr lang="en-US" sz="4000" b="1" smtClean="0">
                <a:solidFill>
                  <a:srgbClr val="0033CC"/>
                </a:solidFill>
              </a:rPr>
              <a:t>CHĂN NUÔI LỢN THỊT KHÔNG XẢ THẢI RA MÔI TRƯỜNG </a:t>
            </a:r>
            <a:r>
              <a:rPr lang="en-US" smtClean="0">
                <a:solidFill>
                  <a:srgbClr val="0033CC"/>
                </a:solidFill>
              </a:rPr>
              <a:t/>
            </a:r>
            <a:br>
              <a:rPr lang="en-US" smtClean="0">
                <a:solidFill>
                  <a:srgbClr val="0033CC"/>
                </a:solidFill>
              </a:rPr>
            </a:br>
            <a:r>
              <a:rPr lang="en-US" smtClean="0">
                <a:solidFill>
                  <a:srgbClr val="0033CC"/>
                </a:solidFill>
              </a:rPr>
              <a:t/>
            </a:r>
            <a:br>
              <a:rPr lang="en-US" smtClean="0">
                <a:solidFill>
                  <a:srgbClr val="0033CC"/>
                </a:solidFill>
              </a:rPr>
            </a:br>
            <a:r>
              <a:rPr lang="en-US" sz="2700" b="1" cap="all" smtClean="0">
                <a:solidFill>
                  <a:srgbClr val="002060"/>
                </a:solidFill>
              </a:rPr>
              <a:t>GÓI THẦU SỐ 27: NGHIÊN CỨU CÔNG NGHỆ</a:t>
            </a:r>
            <a:br>
              <a:rPr lang="en-US" sz="2700" b="1" cap="all" smtClean="0">
                <a:solidFill>
                  <a:srgbClr val="002060"/>
                </a:solidFill>
              </a:rPr>
            </a:br>
            <a:r>
              <a:rPr lang="en-US" sz="2700" b="1" cap="all" smtClean="0">
                <a:solidFill>
                  <a:srgbClr val="002060"/>
                </a:solidFill>
              </a:rPr>
              <a:t>CHĂN NUÔI LỢN TIẾT KIỆM NƯỚC</a:t>
            </a:r>
            <a:r>
              <a:rPr lang="en-US" smtClean="0"/>
              <a:t/>
            </a:r>
            <a:br>
              <a:rPr lang="en-US" smtClean="0"/>
            </a:br>
            <a:endParaRPr lang="en-US"/>
          </a:p>
        </p:txBody>
      </p:sp>
      <p:sp>
        <p:nvSpPr>
          <p:cNvPr id="3" name="Subtitle 2"/>
          <p:cNvSpPr>
            <a:spLocks noGrp="1"/>
          </p:cNvSpPr>
          <p:nvPr>
            <p:ph type="subTitle" idx="1"/>
          </p:nvPr>
        </p:nvSpPr>
        <p:spPr>
          <a:xfrm>
            <a:off x="1371600" y="5105400"/>
            <a:ext cx="6400800" cy="1524000"/>
          </a:xfrm>
        </p:spPr>
        <p:txBody>
          <a:bodyPr>
            <a:normAutofit lnSpcReduction="10000"/>
          </a:bodyPr>
          <a:lstStyle/>
          <a:p>
            <a:endParaRPr lang="en-US" smtClean="0"/>
          </a:p>
          <a:p>
            <a:endParaRPr lang="en-US" smtClean="0"/>
          </a:p>
          <a:p>
            <a:r>
              <a:rPr lang="en-US" sz="2000" b="1" smtClean="0">
                <a:solidFill>
                  <a:srgbClr val="0033CC"/>
                </a:solidFill>
              </a:rPr>
              <a:t>Hà Nội, 02/06/2020</a:t>
            </a:r>
            <a:endParaRPr lang="en-US" sz="2000" b="1">
              <a:solidFill>
                <a:srgbClr val="0033CC"/>
              </a:solidFill>
            </a:endParaRPr>
          </a:p>
        </p:txBody>
      </p:sp>
      <p:cxnSp>
        <p:nvCxnSpPr>
          <p:cNvPr id="4" name="Straight Connector 3"/>
          <p:cNvCxnSpPr/>
          <p:nvPr/>
        </p:nvCxnSpPr>
        <p:spPr>
          <a:xfrm>
            <a:off x="2438400" y="1295400"/>
            <a:ext cx="4191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smtClean="0">
                <a:solidFill>
                  <a:srgbClr val="002060"/>
                </a:solidFill>
              </a:rPr>
              <a:t>2. Phương pháp nghiên cứu, thử nghiệm</a:t>
            </a:r>
            <a:endParaRPr lang="en-US" b="1"/>
          </a:p>
        </p:txBody>
      </p:sp>
      <p:sp>
        <p:nvSpPr>
          <p:cNvPr id="3" name="Content Placeholder 2"/>
          <p:cNvSpPr>
            <a:spLocks noGrp="1"/>
          </p:cNvSpPr>
          <p:nvPr>
            <p:ph idx="1"/>
          </p:nvPr>
        </p:nvSpPr>
        <p:spPr>
          <a:xfrm>
            <a:off x="457200" y="1371600"/>
            <a:ext cx="8229600" cy="4754563"/>
          </a:xfrm>
        </p:spPr>
        <p:txBody>
          <a:bodyPr/>
          <a:lstStyle/>
          <a:p>
            <a:pPr>
              <a:buNone/>
            </a:pPr>
            <a:r>
              <a:rPr lang="en-US" smtClean="0">
                <a:solidFill>
                  <a:srgbClr val="002060"/>
                </a:solidFill>
                <a:latin typeface="Times New Roman" pitchFamily="18" charset="0"/>
                <a:cs typeface="Times New Roman" pitchFamily="18" charset="0"/>
              </a:rPr>
              <a:t>Thiết kế xây dựng mô hình</a:t>
            </a:r>
          </a:p>
          <a:p>
            <a:endParaRPr lang="en-US"/>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2511350"/>
            <a:ext cx="3733800" cy="3893061"/>
          </a:xfrm>
          <a:prstGeom prst="rect">
            <a:avLst/>
          </a:prstGeom>
          <a:noFill/>
          <a:ln w="9525">
            <a:noFill/>
            <a:miter lim="800000"/>
            <a:headEnd/>
            <a:tailEnd/>
          </a:ln>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2438400"/>
            <a:ext cx="3788424" cy="3962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rmAutofit fontScale="90000"/>
          </a:bodyPr>
          <a:lstStyle/>
          <a:p>
            <a:r>
              <a:rPr lang="en-US" b="1" smtClean="0">
                <a:solidFill>
                  <a:srgbClr val="002060"/>
                </a:solidFill>
              </a:rPr>
              <a:t>2. Phương pháp nghiên cứu, thử nghiệm</a:t>
            </a:r>
            <a:endParaRPr lang="en-US" b="1"/>
          </a:p>
        </p:txBody>
      </p:sp>
      <p:pic>
        <p:nvPicPr>
          <p:cNvPr id="3075" name="Picture 2" descr="Description: C:\Users\Administrator\Desktop\Anh Du an\mot so hinh anh hop phan xu ly chat thai\vi tri dat ong thoat phan.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1219200"/>
            <a:ext cx="4141887" cy="2743200"/>
          </a:xfrm>
          <a:prstGeom prst="rect">
            <a:avLst/>
          </a:prstGeom>
          <a:noFill/>
          <a:ln w="9525">
            <a:noFill/>
            <a:miter lim="800000"/>
            <a:headEnd/>
            <a:tailEnd/>
          </a:ln>
        </p:spPr>
      </p:pic>
      <p:pic>
        <p:nvPicPr>
          <p:cNvPr id="3076" name="Content Placeholder 3" descr="Description: z1165914858436_4411b2702717562978a1c2474e6ad95a.jpg"/>
          <p:cNvPicPr>
            <a:picLocks noGrp="1"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4191000"/>
            <a:ext cx="3985749" cy="2515324"/>
          </a:xfrm>
          <a:prstGeom prst="rect">
            <a:avLst/>
          </a:prstGeom>
          <a:noFill/>
          <a:ln w="9525">
            <a:noFill/>
            <a:miter lim="800000"/>
            <a:headEnd/>
            <a:tailEnd/>
          </a:ln>
        </p:spPr>
      </p:pic>
      <p:pic>
        <p:nvPicPr>
          <p:cNvPr id="7" name="Picture 2" descr="D:\Ảnh dự án\29-1\IMG_20190129_105209_HD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1219200"/>
            <a:ext cx="3886200" cy="2786332"/>
          </a:xfrm>
          <a:prstGeom prst="rect">
            <a:avLst/>
          </a:prstGeom>
          <a:noFill/>
          <a:ln w="9525">
            <a:noFill/>
            <a:miter lim="800000"/>
            <a:headEnd/>
            <a:tailEnd/>
          </a:ln>
        </p:spPr>
      </p:pic>
      <p:pic>
        <p:nvPicPr>
          <p:cNvPr id="8" name="Picture 2" descr="D:\Ảnh dự án\anh dien thoai-2\IMG_20181024_09094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8200" y="4038600"/>
            <a:ext cx="4038600" cy="2632301"/>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Ảnh dự án\Anh Du an-1\Mo hinh\Trai anh Thanh - Bac Giang\z1168192964232_3b31192dc7b97504d5d966c6a2077942.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04800" y="914400"/>
            <a:ext cx="4055292" cy="2743200"/>
          </a:xfrm>
          <a:prstGeom prst="rect">
            <a:avLst/>
          </a:prstGeom>
          <a:noFill/>
          <a:ln w="9525">
            <a:noFill/>
            <a:miter lim="800000"/>
            <a:headEnd/>
            <a:tailEnd/>
          </a:ln>
        </p:spPr>
      </p:pic>
      <p:pic>
        <p:nvPicPr>
          <p:cNvPr id="5" name="Picture 2" descr="D:\Ảnh dự án\Anh Du an-1\Mo hinh\Trai anh Thanh - Bac Giang\z1168192940969_658cc1a0828f0a1fa440c94cdb77b17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914400"/>
            <a:ext cx="4006516" cy="2743200"/>
          </a:xfrm>
          <a:prstGeom prst="rect">
            <a:avLst/>
          </a:prstGeom>
          <a:noFill/>
          <a:ln w="9525">
            <a:noFill/>
            <a:miter lim="800000"/>
            <a:headEnd/>
            <a:tailEnd/>
          </a:ln>
        </p:spPr>
      </p:pic>
      <p:pic>
        <p:nvPicPr>
          <p:cNvPr id="6" name="Picture 2" descr="D:\Ảnh dự án\Anh Du an-1\Mo hinh\Trai ong Vinh - Phu Tho\z1176436559670_bbde3b4aed81e1d531d972c27a8cd6ba.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4640" y="3886200"/>
            <a:ext cx="4078759" cy="2769066"/>
          </a:xfrm>
          <a:prstGeom prst="rect">
            <a:avLst/>
          </a:prstGeom>
          <a:noFill/>
          <a:ln w="9525">
            <a:noFill/>
            <a:miter lim="800000"/>
            <a:headEnd/>
            <a:tailEnd/>
          </a:ln>
        </p:spPr>
      </p:pic>
      <p:pic>
        <p:nvPicPr>
          <p:cNvPr id="7" name="Picture 2" descr="D:\Ảnh dự án\13-02-19\IMG_20190117_15063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19600" y="3810000"/>
            <a:ext cx="4343400" cy="2895600"/>
          </a:xfrm>
          <a:prstGeom prst="rect">
            <a:avLst/>
          </a:prstGeom>
          <a:noFill/>
          <a:ln w="9525">
            <a:noFill/>
            <a:miter lim="800000"/>
            <a:headEnd/>
            <a:tailEnd/>
          </a:ln>
        </p:spPr>
      </p:pic>
      <p:sp>
        <p:nvSpPr>
          <p:cNvPr id="8" name="Rectangle 7"/>
          <p:cNvSpPr/>
          <p:nvPr/>
        </p:nvSpPr>
        <p:spPr>
          <a:xfrm>
            <a:off x="1" y="152400"/>
            <a:ext cx="9144000" cy="707886"/>
          </a:xfrm>
          <a:prstGeom prst="rect">
            <a:avLst/>
          </a:prstGeom>
        </p:spPr>
        <p:txBody>
          <a:bodyPr wrap="square">
            <a:spAutoFit/>
          </a:bodyPr>
          <a:lstStyle/>
          <a:p>
            <a:pPr algn="ctr"/>
            <a:r>
              <a:rPr lang="en-US" sz="4000" b="1" smtClean="0">
                <a:solidFill>
                  <a:srgbClr val="002060"/>
                </a:solidFill>
              </a:rPr>
              <a:t>2. Phương pháp nghiên cứu, thử nghiệm</a:t>
            </a:r>
            <a:endParaRPr lang="en-US" sz="40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44562"/>
          </a:xfrm>
        </p:spPr>
        <p:txBody>
          <a:bodyPr>
            <a:normAutofit fontScale="90000"/>
          </a:bodyPr>
          <a:lstStyle/>
          <a:p>
            <a:r>
              <a:rPr lang="en-US" b="1" smtClean="0">
                <a:solidFill>
                  <a:srgbClr val="002060"/>
                </a:solidFill>
              </a:rPr>
              <a:t>2. Phương pháp nghiên cứu, thử nghiệm</a:t>
            </a:r>
            <a:endParaRPr lang="en-US" b="1"/>
          </a:p>
        </p:txBody>
      </p:sp>
      <p:sp>
        <p:nvSpPr>
          <p:cNvPr id="3" name="Content Placeholder 2"/>
          <p:cNvSpPr>
            <a:spLocks noGrp="1"/>
          </p:cNvSpPr>
          <p:nvPr>
            <p:ph idx="1"/>
          </p:nvPr>
        </p:nvSpPr>
        <p:spPr>
          <a:xfrm>
            <a:off x="457200" y="1371600"/>
            <a:ext cx="8229600" cy="4754563"/>
          </a:xfrm>
        </p:spPr>
        <p:txBody>
          <a:bodyPr/>
          <a:lstStyle/>
          <a:p>
            <a:pPr>
              <a:buNone/>
            </a:pPr>
            <a:r>
              <a:rPr lang="af-ZA" b="1" smtClean="0">
                <a:solidFill>
                  <a:srgbClr val="002060"/>
                </a:solidFill>
              </a:rPr>
              <a:t>2.2. Ủ toàn bộ chất thải thu được với than bùn hoặc mùn cưa làm phân bón dạng rắn, hoặc ủ vi sinh làm thức ăn cho cá</a:t>
            </a:r>
            <a:endParaRPr lang="en-US" b="1" smtClean="0">
              <a:solidFill>
                <a:srgbClr val="002060"/>
              </a:solidFill>
            </a:endParaRPr>
          </a:p>
          <a:p>
            <a:endParaRPr lang="en-US"/>
          </a:p>
        </p:txBody>
      </p:sp>
      <p:pic>
        <p:nvPicPr>
          <p:cNvPr id="2049" name="Picture 1"/>
          <p:cNvPicPr>
            <a:picLocks noChangeAspect="1" noChangeArrowheads="1"/>
          </p:cNvPicPr>
          <p:nvPr/>
        </p:nvPicPr>
        <p:blipFill>
          <a:blip r:embed="rId2"/>
          <a:srcRect/>
          <a:stretch>
            <a:fillRect/>
          </a:stretch>
        </p:blipFill>
        <p:spPr bwMode="auto">
          <a:xfrm>
            <a:off x="533400" y="3048000"/>
            <a:ext cx="8077200" cy="3352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39762"/>
          </a:xfrm>
        </p:spPr>
        <p:txBody>
          <a:bodyPr>
            <a:normAutofit fontScale="90000"/>
          </a:bodyPr>
          <a:lstStyle/>
          <a:p>
            <a:r>
              <a:rPr lang="en-US" b="1" smtClean="0">
                <a:solidFill>
                  <a:srgbClr val="002060"/>
                </a:solidFill>
              </a:rPr>
              <a:t>2. Phương pháp nghiên cứu, thử nghiệm</a:t>
            </a:r>
            <a:endParaRPr lang="en-US"/>
          </a:p>
        </p:txBody>
      </p:sp>
      <p:graphicFrame>
        <p:nvGraphicFramePr>
          <p:cNvPr id="4" name="Content Placeholder 3"/>
          <p:cNvGraphicFramePr>
            <a:graphicFrameLocks noGrp="1"/>
          </p:cNvGraphicFramePr>
          <p:nvPr>
            <p:ph idx="1"/>
          </p:nvPr>
        </p:nvGraphicFramePr>
        <p:xfrm>
          <a:off x="457200" y="1676400"/>
          <a:ext cx="8382001" cy="1447799"/>
        </p:xfrm>
        <a:graphic>
          <a:graphicData uri="http://schemas.openxmlformats.org/drawingml/2006/table">
            <a:tbl>
              <a:tblPr/>
              <a:tblGrid>
                <a:gridCol w="858322"/>
                <a:gridCol w="3789880"/>
                <a:gridCol w="2209800"/>
                <a:gridCol w="1523999"/>
              </a:tblGrid>
              <a:tr h="522157">
                <a:tc>
                  <a:txBody>
                    <a:bodyPr/>
                    <a:lstStyle/>
                    <a:p>
                      <a:pPr algn="ctr">
                        <a:lnSpc>
                          <a:spcPct val="115000"/>
                        </a:lnSpc>
                        <a:spcBef>
                          <a:spcPts val="300"/>
                        </a:spcBef>
                        <a:spcAft>
                          <a:spcPts val="0"/>
                        </a:spcAft>
                      </a:pPr>
                      <a:r>
                        <a:rPr lang="nl-NL" sz="2000" b="1">
                          <a:solidFill>
                            <a:srgbClr val="002060"/>
                          </a:solidFill>
                          <a:latin typeface="Times New Roman"/>
                          <a:ea typeface="Times New Roman"/>
                          <a:cs typeface="Times New Roman"/>
                        </a:rPr>
                        <a:t>TT</a:t>
                      </a:r>
                      <a:endParaRPr lang="en-US" sz="2000">
                        <a:solidFill>
                          <a:srgbClr val="00206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0"/>
                        </a:spcAft>
                      </a:pPr>
                      <a:r>
                        <a:rPr lang="nl-NL" sz="2000" b="1">
                          <a:solidFill>
                            <a:srgbClr val="002060"/>
                          </a:solidFill>
                          <a:latin typeface="Times New Roman"/>
                          <a:ea typeface="Times New Roman"/>
                          <a:cs typeface="Times New Roman"/>
                        </a:rPr>
                        <a:t>Nguyên, vật liệu</a:t>
                      </a:r>
                      <a:endParaRPr lang="en-US" sz="2000">
                        <a:solidFill>
                          <a:srgbClr val="00206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0"/>
                        </a:spcAft>
                      </a:pPr>
                      <a:r>
                        <a:rPr lang="nl-NL" sz="2000" b="1">
                          <a:solidFill>
                            <a:srgbClr val="002060"/>
                          </a:solidFill>
                          <a:latin typeface="Times New Roman"/>
                          <a:ea typeface="Times New Roman"/>
                          <a:cs typeface="Times New Roman"/>
                        </a:rPr>
                        <a:t>Số lượng (kg)</a:t>
                      </a:r>
                      <a:endParaRPr lang="en-US" sz="2000">
                        <a:solidFill>
                          <a:srgbClr val="00206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0"/>
                        </a:spcAft>
                      </a:pPr>
                      <a:r>
                        <a:rPr lang="nl-NL" sz="2000" b="1">
                          <a:solidFill>
                            <a:srgbClr val="002060"/>
                          </a:solidFill>
                          <a:latin typeface="Times New Roman"/>
                          <a:ea typeface="Times New Roman"/>
                          <a:cs typeface="Times New Roman"/>
                        </a:rPr>
                        <a:t>Tỷ lệ (%)</a:t>
                      </a:r>
                      <a:endParaRPr lang="en-US" sz="2000">
                        <a:solidFill>
                          <a:srgbClr val="00206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485">
                <a:tc>
                  <a:txBody>
                    <a:bodyPr/>
                    <a:lstStyle/>
                    <a:p>
                      <a:pPr algn="ctr">
                        <a:lnSpc>
                          <a:spcPct val="115000"/>
                        </a:lnSpc>
                        <a:spcBef>
                          <a:spcPts val="300"/>
                        </a:spcBef>
                        <a:spcAft>
                          <a:spcPts val="0"/>
                        </a:spcAft>
                      </a:pPr>
                      <a:r>
                        <a:rPr lang="nl-NL" sz="2000">
                          <a:solidFill>
                            <a:srgbClr val="002060"/>
                          </a:solidFill>
                          <a:latin typeface="Times New Roman"/>
                          <a:ea typeface="Times New Roman"/>
                          <a:cs typeface="Times New Roman"/>
                        </a:rPr>
                        <a:t>1</a:t>
                      </a:r>
                      <a:endParaRPr lang="en-US" sz="2000">
                        <a:solidFill>
                          <a:srgbClr val="00206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300"/>
                        </a:spcBef>
                        <a:spcAft>
                          <a:spcPts val="0"/>
                        </a:spcAft>
                      </a:pPr>
                      <a:r>
                        <a:rPr lang="nl-NL" sz="2000">
                          <a:solidFill>
                            <a:srgbClr val="002060"/>
                          </a:solidFill>
                          <a:latin typeface="Times New Roman"/>
                          <a:ea typeface="Times New Roman"/>
                          <a:cs typeface="Times New Roman"/>
                        </a:rPr>
                        <a:t>Than bùn</a:t>
                      </a:r>
                      <a:endParaRPr lang="en-US" sz="2000">
                        <a:solidFill>
                          <a:srgbClr val="00206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0"/>
                        </a:spcAft>
                      </a:pPr>
                      <a:r>
                        <a:rPr lang="nl-NL" sz="2000">
                          <a:solidFill>
                            <a:srgbClr val="002060"/>
                          </a:solidFill>
                          <a:latin typeface="Times New Roman"/>
                          <a:ea typeface="Times New Roman"/>
                          <a:cs typeface="Times New Roman"/>
                        </a:rPr>
                        <a:t>800,0</a:t>
                      </a:r>
                      <a:endParaRPr lang="en-US" sz="2000">
                        <a:solidFill>
                          <a:srgbClr val="00206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0"/>
                        </a:spcAft>
                      </a:pPr>
                      <a:r>
                        <a:rPr lang="nl-NL" sz="2000">
                          <a:solidFill>
                            <a:srgbClr val="002060"/>
                          </a:solidFill>
                          <a:latin typeface="Times New Roman"/>
                          <a:ea typeface="Times New Roman"/>
                          <a:cs typeface="Times New Roman"/>
                        </a:rPr>
                        <a:t>80</a:t>
                      </a:r>
                      <a:endParaRPr lang="en-US" sz="2000">
                        <a:solidFill>
                          <a:srgbClr val="00206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157">
                <a:tc>
                  <a:txBody>
                    <a:bodyPr/>
                    <a:lstStyle/>
                    <a:p>
                      <a:pPr algn="ctr">
                        <a:lnSpc>
                          <a:spcPct val="115000"/>
                        </a:lnSpc>
                        <a:spcBef>
                          <a:spcPts val="300"/>
                        </a:spcBef>
                        <a:spcAft>
                          <a:spcPts val="0"/>
                        </a:spcAft>
                      </a:pPr>
                      <a:r>
                        <a:rPr lang="nl-NL" sz="2000">
                          <a:solidFill>
                            <a:srgbClr val="002060"/>
                          </a:solidFill>
                          <a:latin typeface="Times New Roman"/>
                          <a:ea typeface="Times New Roman"/>
                          <a:cs typeface="Times New Roman"/>
                        </a:rPr>
                        <a:t>2</a:t>
                      </a:r>
                      <a:endParaRPr lang="en-US" sz="2000">
                        <a:solidFill>
                          <a:srgbClr val="00206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300"/>
                        </a:spcBef>
                        <a:spcAft>
                          <a:spcPts val="0"/>
                        </a:spcAft>
                      </a:pPr>
                      <a:r>
                        <a:rPr lang="nl-NL" sz="2000">
                          <a:solidFill>
                            <a:srgbClr val="002060"/>
                          </a:solidFill>
                          <a:latin typeface="Times New Roman"/>
                          <a:ea typeface="Times New Roman"/>
                          <a:cs typeface="Times New Roman"/>
                        </a:rPr>
                        <a:t>Nước thải chăn nuôi lợn</a:t>
                      </a:r>
                      <a:endParaRPr lang="en-US" sz="2000">
                        <a:solidFill>
                          <a:srgbClr val="00206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0"/>
                        </a:spcAft>
                      </a:pPr>
                      <a:r>
                        <a:rPr lang="nl-NL" sz="2000">
                          <a:solidFill>
                            <a:srgbClr val="002060"/>
                          </a:solidFill>
                          <a:latin typeface="Times New Roman"/>
                          <a:ea typeface="Times New Roman"/>
                          <a:cs typeface="Times New Roman"/>
                        </a:rPr>
                        <a:t>200,0</a:t>
                      </a:r>
                      <a:endParaRPr lang="en-US" sz="2000">
                        <a:solidFill>
                          <a:srgbClr val="00206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0"/>
                        </a:spcAft>
                      </a:pPr>
                      <a:r>
                        <a:rPr lang="nl-NL" sz="2000">
                          <a:solidFill>
                            <a:srgbClr val="002060"/>
                          </a:solidFill>
                          <a:latin typeface="Times New Roman"/>
                          <a:ea typeface="Times New Roman"/>
                          <a:cs typeface="Times New Roman"/>
                        </a:rPr>
                        <a:t>20</a:t>
                      </a:r>
                      <a:endParaRPr lang="en-US" sz="2000">
                        <a:solidFill>
                          <a:srgbClr val="00206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401" name="Rectangle 1"/>
          <p:cNvSpPr>
            <a:spLocks noChangeArrowheads="1"/>
          </p:cNvSpPr>
          <p:nvPr/>
        </p:nvSpPr>
        <p:spPr bwMode="auto">
          <a:xfrm>
            <a:off x="1295400" y="1143000"/>
            <a:ext cx="687964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f-ZA" sz="2400" b="1" i="0" u="none" strike="noStrike" cap="none" normalizeH="0" baseline="0" smtClean="0">
                <a:ln>
                  <a:noFill/>
                </a:ln>
                <a:solidFill>
                  <a:srgbClr val="002060"/>
                </a:solidFill>
                <a:effectLst/>
                <a:latin typeface="Times New Roman" pitchFamily="18" charset="0"/>
                <a:ea typeface="Calibri" pitchFamily="34" charset="0"/>
                <a:cs typeface="Times New Roman" pitchFamily="18" charset="0"/>
              </a:rPr>
              <a:t>B</a:t>
            </a:r>
            <a:r>
              <a:rPr kumimoji="0" lang="af-ZA" sz="2400" b="1" i="0" u="none" strike="noStrike" cap="none" normalizeH="0" baseline="0" smtClean="0" bmk="">
                <a:ln>
                  <a:noFill/>
                </a:ln>
                <a:solidFill>
                  <a:srgbClr val="002060"/>
                </a:solidFill>
                <a:effectLst/>
                <a:latin typeface="Times New Roman" pitchFamily="18" charset="0"/>
                <a:ea typeface="Calibri" pitchFamily="34" charset="0"/>
                <a:cs typeface="Times New Roman" pitchFamily="18" charset="0"/>
              </a:rPr>
              <a:t>ảng 1</a:t>
            </a:r>
            <a:r>
              <a:rPr kumimoji="0" lang="pl-PL" sz="2400" b="1" i="0" u="none" strike="noStrike" cap="none" normalizeH="0" baseline="0" smtClean="0" bmk="_Toc23286606">
                <a:ln>
                  <a:noFill/>
                </a:ln>
                <a:solidFill>
                  <a:srgbClr val="002060"/>
                </a:solidFill>
                <a:effectLst/>
                <a:latin typeface="Times New Roman" pitchFamily="18" charset="0"/>
                <a:ea typeface="Calibri" pitchFamily="34" charset="0"/>
                <a:cs typeface="Times New Roman" pitchFamily="18" charset="0"/>
              </a:rPr>
              <a:t>. Tỷ lệ các nguyên liệu sử dụng</a:t>
            </a:r>
            <a:r>
              <a:rPr kumimoji="0" lang="en-US" sz="2400" b="1" i="0" u="none" strike="noStrike" cap="none" normalizeH="0" baseline="0" smtClean="0" bmk="_Toc23286606">
                <a:ln>
                  <a:noFill/>
                </a:ln>
                <a:solidFill>
                  <a:srgbClr val="002060"/>
                </a:solidFill>
                <a:effectLst/>
                <a:latin typeface="Times New Roman" pitchFamily="18" charset="0"/>
                <a:ea typeface="Calibri" pitchFamily="34" charset="0"/>
                <a:cs typeface="Times New Roman" pitchFamily="18" charset="0"/>
              </a:rPr>
              <a:t> với</a:t>
            </a:r>
            <a:r>
              <a:rPr kumimoji="0" lang="en-US" sz="2400" b="1" i="0" u="none" strike="noStrike" cap="none" normalizeH="0" smtClean="0" bmk="_Toc23286606">
                <a:ln>
                  <a:noFill/>
                </a:ln>
                <a:solidFill>
                  <a:srgbClr val="002060"/>
                </a:solidFill>
                <a:effectLst/>
                <a:latin typeface="Times New Roman" pitchFamily="18" charset="0"/>
                <a:ea typeface="Calibri" pitchFamily="34" charset="0"/>
                <a:cs typeface="Times New Roman" pitchFamily="18" charset="0"/>
              </a:rPr>
              <a:t> than bùn</a:t>
            </a:r>
            <a:endParaRPr kumimoji="0" lang="pl-PL" sz="2400" b="1" i="0" u="none" strike="noStrike" cap="none" normalizeH="0" baseline="0" smtClean="0">
              <a:ln>
                <a:noFill/>
              </a:ln>
              <a:solidFill>
                <a:srgbClr val="002060"/>
              </a:solidFill>
              <a:effectLst/>
              <a:latin typeface="Arial" pitchFamily="34" charset="0"/>
              <a:cs typeface="Arial" pitchFamily="34" charset="0"/>
            </a:endParaRPr>
          </a:p>
        </p:txBody>
      </p:sp>
      <p:sp>
        <p:nvSpPr>
          <p:cNvPr id="102402" name="Rectangle 2"/>
          <p:cNvSpPr>
            <a:spLocks noChangeArrowheads="1"/>
          </p:cNvSpPr>
          <p:nvPr/>
        </p:nvSpPr>
        <p:spPr bwMode="auto">
          <a:xfrm>
            <a:off x="533400" y="5257800"/>
            <a:ext cx="82296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nl-NL" sz="2400" b="0"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rPr>
              <a:t>Để đảm bảo các điều kiện về dinh dưỡng cho đống ủ cần bổ sung rỉ đường, urê, phân lân. Tỷ lệ bổ sung cho 1 tấn nguyên liệu như sau: 5kg rỉ đường + 2 kg ure + 5 kg lân + 2 kg K.</a:t>
            </a:r>
            <a:endParaRPr kumimoji="0" lang="nl-NL" sz="2400" b="0" i="0" u="none" strike="noStrike" cap="none" normalizeH="0" baseline="0" smtClean="0">
              <a:ln>
                <a:noFill/>
              </a:ln>
              <a:solidFill>
                <a:srgbClr val="002060"/>
              </a:solidFill>
              <a:effectLst/>
              <a:latin typeface="Arial" pitchFamily="34" charset="0"/>
              <a:cs typeface="Arial" pitchFamily="34" charset="0"/>
            </a:endParaRPr>
          </a:p>
        </p:txBody>
      </p:sp>
      <p:graphicFrame>
        <p:nvGraphicFramePr>
          <p:cNvPr id="7" name="Table 6"/>
          <p:cNvGraphicFramePr>
            <a:graphicFrameLocks noGrp="1"/>
          </p:cNvGraphicFramePr>
          <p:nvPr/>
        </p:nvGraphicFramePr>
        <p:xfrm>
          <a:off x="457200" y="3962400"/>
          <a:ext cx="8458201" cy="1051560"/>
        </p:xfrm>
        <a:graphic>
          <a:graphicData uri="http://schemas.openxmlformats.org/drawingml/2006/table">
            <a:tbl>
              <a:tblPr/>
              <a:tblGrid>
                <a:gridCol w="866126"/>
                <a:gridCol w="4044807"/>
                <a:gridCol w="2045982"/>
                <a:gridCol w="1501286"/>
              </a:tblGrid>
              <a:tr h="330200">
                <a:tc>
                  <a:txBody>
                    <a:bodyPr/>
                    <a:lstStyle/>
                    <a:p>
                      <a:pPr algn="ctr">
                        <a:lnSpc>
                          <a:spcPct val="115000"/>
                        </a:lnSpc>
                        <a:spcBef>
                          <a:spcPts val="300"/>
                        </a:spcBef>
                        <a:spcAft>
                          <a:spcPts val="0"/>
                        </a:spcAft>
                      </a:pPr>
                      <a:r>
                        <a:rPr lang="nl-NL" sz="2000" b="1">
                          <a:solidFill>
                            <a:srgbClr val="002060"/>
                          </a:solidFill>
                          <a:latin typeface="Times New Roman"/>
                          <a:ea typeface="Times New Roman"/>
                          <a:cs typeface="Times New Roman"/>
                        </a:rPr>
                        <a:t>TT</a:t>
                      </a:r>
                      <a:endParaRPr lang="en-US" sz="2000">
                        <a:solidFill>
                          <a:srgbClr val="00206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0"/>
                        </a:spcAft>
                      </a:pPr>
                      <a:r>
                        <a:rPr lang="nl-NL" sz="2000" b="1">
                          <a:solidFill>
                            <a:srgbClr val="002060"/>
                          </a:solidFill>
                          <a:latin typeface="Times New Roman"/>
                          <a:ea typeface="Times New Roman"/>
                          <a:cs typeface="Times New Roman"/>
                        </a:rPr>
                        <a:t>Nguyên, vật liệu</a:t>
                      </a:r>
                      <a:endParaRPr lang="en-US" sz="2000">
                        <a:solidFill>
                          <a:srgbClr val="00206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0"/>
                        </a:spcAft>
                      </a:pPr>
                      <a:r>
                        <a:rPr lang="nl-NL" sz="2000" b="1">
                          <a:solidFill>
                            <a:srgbClr val="002060"/>
                          </a:solidFill>
                          <a:latin typeface="Times New Roman"/>
                          <a:ea typeface="Times New Roman"/>
                          <a:cs typeface="Times New Roman"/>
                        </a:rPr>
                        <a:t>Số lượng (kg)</a:t>
                      </a:r>
                      <a:endParaRPr lang="en-US" sz="2000">
                        <a:solidFill>
                          <a:srgbClr val="00206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0"/>
                        </a:spcAft>
                      </a:pPr>
                      <a:r>
                        <a:rPr lang="nl-NL" sz="2000" b="1">
                          <a:solidFill>
                            <a:srgbClr val="002060"/>
                          </a:solidFill>
                          <a:latin typeface="Times New Roman"/>
                          <a:ea typeface="Times New Roman"/>
                          <a:cs typeface="Times New Roman"/>
                        </a:rPr>
                        <a:t>Tỷ lệ (%)</a:t>
                      </a:r>
                      <a:endParaRPr lang="en-US" sz="2000">
                        <a:solidFill>
                          <a:srgbClr val="00206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algn="ctr">
                        <a:lnSpc>
                          <a:spcPct val="115000"/>
                        </a:lnSpc>
                        <a:spcBef>
                          <a:spcPts val="300"/>
                        </a:spcBef>
                        <a:spcAft>
                          <a:spcPts val="0"/>
                        </a:spcAft>
                      </a:pPr>
                      <a:r>
                        <a:rPr lang="nl-NL" sz="2000">
                          <a:solidFill>
                            <a:srgbClr val="002060"/>
                          </a:solidFill>
                          <a:latin typeface="Times New Roman"/>
                          <a:ea typeface="Times New Roman"/>
                          <a:cs typeface="Times New Roman"/>
                        </a:rPr>
                        <a:t>1</a:t>
                      </a:r>
                      <a:endParaRPr lang="en-US" sz="2000">
                        <a:solidFill>
                          <a:srgbClr val="00206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300"/>
                        </a:spcBef>
                        <a:spcAft>
                          <a:spcPts val="0"/>
                        </a:spcAft>
                      </a:pPr>
                      <a:r>
                        <a:rPr lang="nl-NL" sz="2000">
                          <a:solidFill>
                            <a:srgbClr val="002060"/>
                          </a:solidFill>
                          <a:latin typeface="Times New Roman"/>
                          <a:ea typeface="Times New Roman"/>
                          <a:cs typeface="Times New Roman"/>
                        </a:rPr>
                        <a:t>Mùn cưa, phế phụ phẩm nông nghiệp</a:t>
                      </a:r>
                      <a:endParaRPr lang="en-US" sz="2000">
                        <a:solidFill>
                          <a:srgbClr val="00206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0"/>
                        </a:spcAft>
                      </a:pPr>
                      <a:r>
                        <a:rPr lang="nl-NL" sz="2000">
                          <a:solidFill>
                            <a:srgbClr val="002060"/>
                          </a:solidFill>
                          <a:latin typeface="Times New Roman"/>
                          <a:ea typeface="Times New Roman"/>
                          <a:cs typeface="Times New Roman"/>
                        </a:rPr>
                        <a:t>750,0</a:t>
                      </a:r>
                      <a:endParaRPr lang="en-US" sz="2000">
                        <a:solidFill>
                          <a:srgbClr val="00206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0"/>
                        </a:spcAft>
                      </a:pPr>
                      <a:r>
                        <a:rPr lang="nl-NL" sz="2000">
                          <a:solidFill>
                            <a:srgbClr val="002060"/>
                          </a:solidFill>
                          <a:latin typeface="Times New Roman"/>
                          <a:ea typeface="Times New Roman"/>
                          <a:cs typeface="Times New Roman"/>
                        </a:rPr>
                        <a:t>80</a:t>
                      </a:r>
                      <a:endParaRPr lang="en-US" sz="2000">
                        <a:solidFill>
                          <a:srgbClr val="00206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algn="ctr">
                        <a:lnSpc>
                          <a:spcPct val="115000"/>
                        </a:lnSpc>
                        <a:spcBef>
                          <a:spcPts val="300"/>
                        </a:spcBef>
                        <a:spcAft>
                          <a:spcPts val="0"/>
                        </a:spcAft>
                      </a:pPr>
                      <a:r>
                        <a:rPr lang="nl-NL" sz="2000">
                          <a:solidFill>
                            <a:srgbClr val="002060"/>
                          </a:solidFill>
                          <a:latin typeface="Times New Roman"/>
                          <a:ea typeface="Times New Roman"/>
                          <a:cs typeface="Times New Roman"/>
                        </a:rPr>
                        <a:t>2</a:t>
                      </a:r>
                      <a:endParaRPr lang="en-US" sz="2000">
                        <a:solidFill>
                          <a:srgbClr val="00206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300"/>
                        </a:spcBef>
                        <a:spcAft>
                          <a:spcPts val="0"/>
                        </a:spcAft>
                      </a:pPr>
                      <a:r>
                        <a:rPr lang="nl-NL" sz="2000">
                          <a:solidFill>
                            <a:srgbClr val="002060"/>
                          </a:solidFill>
                          <a:latin typeface="Times New Roman"/>
                          <a:ea typeface="Times New Roman"/>
                          <a:cs typeface="Times New Roman"/>
                        </a:rPr>
                        <a:t>Nước thải chăn nuôi lợn</a:t>
                      </a:r>
                      <a:endParaRPr lang="en-US" sz="2000">
                        <a:solidFill>
                          <a:srgbClr val="00206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0"/>
                        </a:spcAft>
                      </a:pPr>
                      <a:r>
                        <a:rPr lang="nl-NL" sz="2000">
                          <a:solidFill>
                            <a:srgbClr val="002060"/>
                          </a:solidFill>
                          <a:latin typeface="Times New Roman"/>
                          <a:ea typeface="Times New Roman"/>
                          <a:cs typeface="Times New Roman"/>
                        </a:rPr>
                        <a:t>200,0</a:t>
                      </a:r>
                      <a:endParaRPr lang="en-US" sz="2000">
                        <a:solidFill>
                          <a:srgbClr val="00206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0"/>
                        </a:spcAft>
                      </a:pPr>
                      <a:r>
                        <a:rPr lang="nl-NL" sz="2000">
                          <a:solidFill>
                            <a:srgbClr val="002060"/>
                          </a:solidFill>
                          <a:latin typeface="Times New Roman"/>
                          <a:ea typeface="Times New Roman"/>
                          <a:cs typeface="Times New Roman"/>
                        </a:rPr>
                        <a:t>20</a:t>
                      </a:r>
                      <a:endParaRPr lang="en-US" sz="2000">
                        <a:solidFill>
                          <a:srgbClr val="00206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403" name="Rectangle 3"/>
          <p:cNvSpPr>
            <a:spLocks noChangeArrowheads="1"/>
          </p:cNvSpPr>
          <p:nvPr/>
        </p:nvSpPr>
        <p:spPr bwMode="auto">
          <a:xfrm>
            <a:off x="1371600" y="3429000"/>
            <a:ext cx="6400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af-ZA" sz="2400" b="1" smtClean="0" bmk="_Toc23286606">
                <a:solidFill>
                  <a:srgbClr val="002060"/>
                </a:solidFill>
                <a:latin typeface="Times New Roman" pitchFamily="18" charset="0"/>
                <a:ea typeface="Calibri" pitchFamily="34" charset="0"/>
                <a:cs typeface="Times New Roman" pitchFamily="18" charset="0"/>
              </a:rPr>
              <a:t>Bảng 2</a:t>
            </a:r>
            <a:r>
              <a:rPr lang="pl-PL" sz="2400" b="1" smtClean="0" bmk="_Toc23286606">
                <a:solidFill>
                  <a:srgbClr val="002060"/>
                </a:solidFill>
                <a:latin typeface="Times New Roman" pitchFamily="18" charset="0"/>
                <a:ea typeface="Calibri" pitchFamily="34" charset="0"/>
                <a:cs typeface="Times New Roman" pitchFamily="18" charset="0"/>
              </a:rPr>
              <a:t>. Tỷ lệ các nguyên liệu sử dụng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15962"/>
          </a:xfrm>
        </p:spPr>
        <p:txBody>
          <a:bodyPr>
            <a:normAutofit fontScale="90000"/>
          </a:bodyPr>
          <a:lstStyle/>
          <a:p>
            <a:r>
              <a:rPr lang="en-US" b="1" smtClean="0">
                <a:solidFill>
                  <a:srgbClr val="002060"/>
                </a:solidFill>
              </a:rPr>
              <a:t>2. Phương pháp nghiên cứu, thử nghiệm</a:t>
            </a:r>
            <a:endParaRPr lang="en-US"/>
          </a:p>
        </p:txBody>
      </p:sp>
      <p:pic>
        <p:nvPicPr>
          <p:cNvPr id="10444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09800" y="990600"/>
            <a:ext cx="4724400" cy="5715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smtClean="0">
                <a:solidFill>
                  <a:srgbClr val="002060"/>
                </a:solidFill>
              </a:rPr>
              <a:t>2. Phương pháp nghiên cứu, thử nghiệm</a:t>
            </a:r>
            <a:endParaRPr lang="en-US"/>
          </a:p>
        </p:txBody>
      </p:sp>
      <p:sp>
        <p:nvSpPr>
          <p:cNvPr id="4" name="Rectangle 3"/>
          <p:cNvSpPr/>
          <p:nvPr/>
        </p:nvSpPr>
        <p:spPr>
          <a:xfrm>
            <a:off x="2819400" y="1219200"/>
            <a:ext cx="3801041" cy="461665"/>
          </a:xfrm>
          <a:prstGeom prst="rect">
            <a:avLst/>
          </a:prstGeom>
        </p:spPr>
        <p:txBody>
          <a:bodyPr wrap="none">
            <a:spAutoFit/>
          </a:bodyPr>
          <a:lstStyle/>
          <a:p>
            <a:r>
              <a:rPr lang="en-US" sz="2400" b="1" smtClean="0"/>
              <a:t>Địa điểm, quy mô ứng dụng </a:t>
            </a:r>
            <a:endParaRPr lang="en-US" sz="2400" b="1"/>
          </a:p>
        </p:txBody>
      </p:sp>
      <p:graphicFrame>
        <p:nvGraphicFramePr>
          <p:cNvPr id="5" name="Table 4"/>
          <p:cNvGraphicFramePr>
            <a:graphicFrameLocks noGrp="1"/>
          </p:cNvGraphicFramePr>
          <p:nvPr/>
        </p:nvGraphicFramePr>
        <p:xfrm>
          <a:off x="381001" y="1752600"/>
          <a:ext cx="8382000" cy="4950920"/>
        </p:xfrm>
        <a:graphic>
          <a:graphicData uri="http://schemas.openxmlformats.org/drawingml/2006/table">
            <a:tbl>
              <a:tblPr/>
              <a:tblGrid>
                <a:gridCol w="1110484"/>
                <a:gridCol w="1945499"/>
                <a:gridCol w="1618379"/>
                <a:gridCol w="1618379"/>
                <a:gridCol w="2089259"/>
              </a:tblGrid>
              <a:tr h="186011">
                <a:tc rowSpan="2">
                  <a:txBody>
                    <a:bodyPr/>
                    <a:lstStyle/>
                    <a:p>
                      <a:pPr algn="ctr">
                        <a:lnSpc>
                          <a:spcPct val="115000"/>
                        </a:lnSpc>
                        <a:spcBef>
                          <a:spcPts val="300"/>
                        </a:spcBef>
                        <a:spcAft>
                          <a:spcPts val="300"/>
                        </a:spcAft>
                      </a:pPr>
                      <a:r>
                        <a:rPr lang="vi-VN" sz="1400" b="1">
                          <a:solidFill>
                            <a:srgbClr val="000000"/>
                          </a:solidFill>
                          <a:latin typeface="Times New Roman"/>
                          <a:ea typeface="Calibri"/>
                          <a:cs typeface="Times New Roman"/>
                        </a:rPr>
                        <a:t>Số TT</a:t>
                      </a:r>
                      <a:endParaRPr lang="en-US" sz="1400">
                        <a:latin typeface="Times New Roman"/>
                        <a:ea typeface="Calibri"/>
                        <a:cs typeface="Times New Roman"/>
                      </a:endParaRPr>
                    </a:p>
                  </a:txBody>
                  <a:tcPr marL="46452" marR="46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Bef>
                          <a:spcPts val="300"/>
                        </a:spcBef>
                        <a:spcAft>
                          <a:spcPts val="300"/>
                        </a:spcAft>
                      </a:pPr>
                      <a:r>
                        <a:rPr lang="vi-VN" sz="1400" b="1">
                          <a:solidFill>
                            <a:srgbClr val="000000"/>
                          </a:solidFill>
                          <a:latin typeface="Times New Roman"/>
                          <a:ea typeface="Calibri"/>
                          <a:cs typeface="Times New Roman"/>
                        </a:rPr>
                        <a:t>Nội dung nghiên cứu</a:t>
                      </a:r>
                      <a:endParaRPr lang="en-US" sz="1400">
                        <a:latin typeface="Times New Roman"/>
                        <a:ea typeface="Calibri"/>
                        <a:cs typeface="Times New Roman"/>
                      </a:endParaRPr>
                    </a:p>
                  </a:txBody>
                  <a:tcPr marL="46452" marR="46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Bef>
                          <a:spcPts val="300"/>
                        </a:spcBef>
                        <a:spcAft>
                          <a:spcPts val="300"/>
                        </a:spcAft>
                      </a:pPr>
                      <a:r>
                        <a:rPr lang="vi-VN" sz="1400" b="1">
                          <a:solidFill>
                            <a:srgbClr val="000000"/>
                          </a:solidFill>
                          <a:latin typeface="Times New Roman"/>
                          <a:ea typeface="Calibri"/>
                          <a:cs typeface="Times New Roman"/>
                        </a:rPr>
                        <a:t>Địa điểm nghiên cứu</a:t>
                      </a:r>
                      <a:endParaRPr lang="en-US" sz="1400">
                        <a:latin typeface="Times New Roman"/>
                        <a:ea typeface="Calibri"/>
                        <a:cs typeface="Times New Roman"/>
                      </a:endParaRPr>
                    </a:p>
                  </a:txBody>
                  <a:tcPr marL="46452" marR="46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a:lnSpc>
                          <a:spcPct val="115000"/>
                        </a:lnSpc>
                        <a:spcBef>
                          <a:spcPts val="300"/>
                        </a:spcBef>
                        <a:spcAft>
                          <a:spcPts val="300"/>
                        </a:spcAft>
                      </a:pPr>
                      <a:r>
                        <a:rPr lang="vi-VN" sz="1400" b="1">
                          <a:solidFill>
                            <a:srgbClr val="000000"/>
                          </a:solidFill>
                          <a:latin typeface="Times New Roman"/>
                          <a:ea typeface="Calibri"/>
                          <a:cs typeface="Times New Roman"/>
                        </a:rPr>
                        <a:t>Kết quả</a:t>
                      </a:r>
                      <a:endParaRPr lang="en-US" sz="1400">
                        <a:latin typeface="Times New Roman"/>
                        <a:ea typeface="Calibri"/>
                        <a:cs typeface="Times New Roman"/>
                      </a:endParaRPr>
                    </a:p>
                  </a:txBody>
                  <a:tcPr marL="46452" marR="46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11">
                <a:tc vMerge="1">
                  <a:txBody>
                    <a:bodyPr/>
                    <a:lstStyle/>
                    <a:p>
                      <a:endParaRPr lang="en-US"/>
                    </a:p>
                  </a:txBody>
                  <a:tcPr/>
                </a:tc>
                <a:tc vMerge="1">
                  <a:txBody>
                    <a:bodyPr/>
                    <a:lstStyle/>
                    <a:p>
                      <a:endParaRPr lang="en-US"/>
                    </a:p>
                  </a:txBody>
                  <a:tcPr/>
                </a:tc>
                <a:tc>
                  <a:txBody>
                    <a:bodyPr/>
                    <a:lstStyle/>
                    <a:p>
                      <a:pPr algn="ctr">
                        <a:lnSpc>
                          <a:spcPct val="115000"/>
                        </a:lnSpc>
                        <a:spcBef>
                          <a:spcPts val="300"/>
                        </a:spcBef>
                        <a:spcAft>
                          <a:spcPts val="300"/>
                        </a:spcAft>
                      </a:pPr>
                      <a:r>
                        <a:rPr lang="vi-VN" sz="1400" b="1">
                          <a:solidFill>
                            <a:srgbClr val="000000"/>
                          </a:solidFill>
                          <a:latin typeface="Times New Roman"/>
                          <a:ea typeface="Calibri"/>
                          <a:cs typeface="Times New Roman"/>
                        </a:rPr>
                        <a:t>Chủ hộ</a:t>
                      </a:r>
                      <a:endParaRPr lang="en-US" sz="1400">
                        <a:latin typeface="Times New Roman"/>
                        <a:ea typeface="Calibri"/>
                        <a:cs typeface="Times New Roman"/>
                      </a:endParaRPr>
                    </a:p>
                  </a:txBody>
                  <a:tcPr marL="46452" marR="46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vi-VN" sz="1400" b="1">
                          <a:solidFill>
                            <a:srgbClr val="000000"/>
                          </a:solidFill>
                          <a:latin typeface="Times New Roman"/>
                          <a:ea typeface="Calibri"/>
                          <a:cs typeface="Times New Roman"/>
                        </a:rPr>
                        <a:t>Địa chỉ</a:t>
                      </a:r>
                      <a:endParaRPr lang="en-US" sz="1400">
                        <a:latin typeface="Times New Roman"/>
                        <a:ea typeface="Calibri"/>
                        <a:cs typeface="Times New Roman"/>
                      </a:endParaRPr>
                    </a:p>
                  </a:txBody>
                  <a:tcPr marL="46452" marR="46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1455904">
                <a:tc>
                  <a:txBody>
                    <a:bodyPr/>
                    <a:lstStyle/>
                    <a:p>
                      <a:pPr algn="ctr">
                        <a:lnSpc>
                          <a:spcPct val="115000"/>
                        </a:lnSpc>
                        <a:spcBef>
                          <a:spcPts val="300"/>
                        </a:spcBef>
                        <a:spcAft>
                          <a:spcPts val="300"/>
                        </a:spcAft>
                      </a:pPr>
                      <a:r>
                        <a:rPr lang="en-US" sz="1400">
                          <a:solidFill>
                            <a:srgbClr val="000000"/>
                          </a:solidFill>
                          <a:latin typeface="Times New Roman"/>
                          <a:ea typeface="Calibri"/>
                          <a:cs typeface="Times New Roman"/>
                        </a:rPr>
                        <a:t>1</a:t>
                      </a:r>
                      <a:endParaRPr lang="en-US" sz="1400">
                        <a:latin typeface="Times New Roman"/>
                        <a:ea typeface="Calibri"/>
                        <a:cs typeface="Times New Roman"/>
                      </a:endParaRPr>
                    </a:p>
                  </a:txBody>
                  <a:tcPr marL="46452" marR="46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300"/>
                        </a:spcAft>
                      </a:pPr>
                      <a:r>
                        <a:rPr lang="vi-VN" sz="1400">
                          <a:solidFill>
                            <a:srgbClr val="000000"/>
                          </a:solidFill>
                          <a:latin typeface="Times New Roman"/>
                          <a:ea typeface="Calibri"/>
                          <a:cs typeface="Times New Roman"/>
                        </a:rPr>
                        <a:t>Nuôi lợn thịt trên chuồng sàn (70% sàn có khe thoát chất thải)</a:t>
                      </a:r>
                      <a:r>
                        <a:rPr lang="en-US" sz="1400">
                          <a:solidFill>
                            <a:srgbClr val="000000"/>
                          </a:solidFill>
                          <a:latin typeface="Times New Roman"/>
                          <a:ea typeface="Calibri"/>
                          <a:cs typeface="Times New Roman"/>
                        </a:rPr>
                        <a:t>; toàn bộ chất thải thu được ủ với rơm rạ băm nhỏ/than bùn.</a:t>
                      </a:r>
                      <a:endParaRPr lang="en-US" sz="1400">
                        <a:latin typeface="Times New Roman"/>
                        <a:ea typeface="Calibri"/>
                        <a:cs typeface="Times New Roman"/>
                      </a:endParaRPr>
                    </a:p>
                  </a:txBody>
                  <a:tcPr marL="46452" marR="46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nl-NL" sz="1400">
                          <a:latin typeface="Times New Roman"/>
                          <a:ea typeface="Calibri"/>
                          <a:cs typeface="Times New Roman"/>
                        </a:rPr>
                        <a:t>Tô Hiến Thành</a:t>
                      </a:r>
                      <a:endParaRPr lang="en-US" sz="1400">
                        <a:latin typeface="Times New Roman"/>
                        <a:ea typeface="Calibri"/>
                        <a:cs typeface="Times New Roman"/>
                      </a:endParaRPr>
                    </a:p>
                  </a:txBody>
                  <a:tcPr marL="46452" marR="46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300"/>
                        </a:spcAft>
                      </a:pPr>
                      <a:r>
                        <a:rPr lang="vi-VN" sz="1400">
                          <a:solidFill>
                            <a:srgbClr val="000000"/>
                          </a:solidFill>
                          <a:latin typeface="Times New Roman"/>
                          <a:ea typeface="Calibri"/>
                          <a:cs typeface="Times New Roman"/>
                        </a:rPr>
                        <a:t> </a:t>
                      </a:r>
                      <a:r>
                        <a:rPr lang="nl-NL" sz="1400">
                          <a:latin typeface="Times New Roman"/>
                          <a:ea typeface="Calibri"/>
                          <a:cs typeface="Times New Roman"/>
                        </a:rPr>
                        <a:t>thôn Danh Thượng 2, xã Danh Thắng, huyện Hiệp Hòa, tỉnh Bắc Giang </a:t>
                      </a:r>
                      <a:endParaRPr lang="en-US" sz="1400">
                        <a:latin typeface="Times New Roman"/>
                        <a:ea typeface="Calibri"/>
                        <a:cs typeface="Times New Roman"/>
                      </a:endParaRPr>
                    </a:p>
                  </a:txBody>
                  <a:tcPr marL="46452" marR="46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300"/>
                        </a:spcAft>
                      </a:pPr>
                      <a:r>
                        <a:rPr lang="vi-VN" sz="1400">
                          <a:latin typeface="Times New Roman"/>
                          <a:ea typeface="Calibri"/>
                          <a:cs typeface="Times New Roman"/>
                        </a:rPr>
                        <a:t>- Đã nuôi được 3 lứa lợn (lứa đầu 50 con và 2 lứa tiếp theo 150 con); đã có kết quả xuất chuồng</a:t>
                      </a:r>
                      <a:endParaRPr lang="en-US" sz="1400">
                        <a:latin typeface="Times New Roman"/>
                        <a:ea typeface="Calibri"/>
                        <a:cs typeface="Times New Roman"/>
                      </a:endParaRPr>
                    </a:p>
                  </a:txBody>
                  <a:tcPr marL="46452" marR="46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5904">
                <a:tc>
                  <a:txBody>
                    <a:bodyPr/>
                    <a:lstStyle/>
                    <a:p>
                      <a:pPr algn="ctr">
                        <a:lnSpc>
                          <a:spcPct val="115000"/>
                        </a:lnSpc>
                        <a:spcBef>
                          <a:spcPts val="300"/>
                        </a:spcBef>
                        <a:spcAft>
                          <a:spcPts val="300"/>
                        </a:spcAft>
                      </a:pPr>
                      <a:r>
                        <a:rPr lang="en-US" sz="1400">
                          <a:solidFill>
                            <a:srgbClr val="000000"/>
                          </a:solidFill>
                          <a:latin typeface="Times New Roman"/>
                          <a:ea typeface="Calibri"/>
                          <a:cs typeface="Times New Roman"/>
                        </a:rPr>
                        <a:t>2</a:t>
                      </a:r>
                      <a:endParaRPr lang="en-US" sz="1400">
                        <a:latin typeface="Times New Roman"/>
                        <a:ea typeface="Calibri"/>
                        <a:cs typeface="Times New Roman"/>
                      </a:endParaRPr>
                    </a:p>
                  </a:txBody>
                  <a:tcPr marL="46452" marR="46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300"/>
                        </a:spcAft>
                      </a:pPr>
                      <a:r>
                        <a:rPr lang="vi-VN" sz="1400">
                          <a:solidFill>
                            <a:srgbClr val="000000"/>
                          </a:solidFill>
                          <a:latin typeface="Times New Roman"/>
                          <a:ea typeface="Calibri"/>
                          <a:cs typeface="Times New Roman"/>
                        </a:rPr>
                        <a:t>Nuôi lợn thịt trên chuồng sàn (</a:t>
                      </a:r>
                      <a:r>
                        <a:rPr lang="en-US" sz="1400">
                          <a:solidFill>
                            <a:srgbClr val="000000"/>
                          </a:solidFill>
                          <a:latin typeface="Times New Roman"/>
                          <a:ea typeface="Calibri"/>
                          <a:cs typeface="Times New Roman"/>
                        </a:rPr>
                        <a:t>100</a:t>
                      </a:r>
                      <a:r>
                        <a:rPr lang="vi-VN" sz="1400">
                          <a:solidFill>
                            <a:srgbClr val="000000"/>
                          </a:solidFill>
                          <a:latin typeface="Times New Roman"/>
                          <a:ea typeface="Calibri"/>
                          <a:cs typeface="Times New Roman"/>
                        </a:rPr>
                        <a:t>% sàn có khe thoát chất thải)</a:t>
                      </a:r>
                      <a:r>
                        <a:rPr lang="en-US" sz="1400">
                          <a:solidFill>
                            <a:srgbClr val="000000"/>
                          </a:solidFill>
                          <a:latin typeface="Times New Roman"/>
                          <a:ea typeface="Calibri"/>
                          <a:cs typeface="Times New Roman"/>
                        </a:rPr>
                        <a:t>; toàn bộ chất thải thu được ủ với rơm, rạ băm nhỏ.</a:t>
                      </a:r>
                      <a:endParaRPr lang="en-US" sz="1400">
                        <a:latin typeface="Times New Roman"/>
                        <a:ea typeface="Calibri"/>
                        <a:cs typeface="Times New Roman"/>
                      </a:endParaRPr>
                    </a:p>
                  </a:txBody>
                  <a:tcPr marL="46452" marR="46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nl-NL" sz="1400">
                          <a:latin typeface="Times New Roman"/>
                          <a:ea typeface="Calibri"/>
                          <a:cs typeface="Times New Roman"/>
                        </a:rPr>
                        <a:t>Từ Quang Vĩnh</a:t>
                      </a:r>
                      <a:endParaRPr lang="en-US" sz="1400">
                        <a:latin typeface="Times New Roman"/>
                        <a:ea typeface="Calibri"/>
                        <a:cs typeface="Times New Roman"/>
                      </a:endParaRPr>
                    </a:p>
                  </a:txBody>
                  <a:tcPr marL="46452" marR="46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300"/>
                        </a:spcAft>
                      </a:pPr>
                      <a:r>
                        <a:rPr lang="nl-NL" sz="1400">
                          <a:latin typeface="Times New Roman"/>
                          <a:ea typeface="Calibri"/>
                          <a:cs typeface="Times New Roman"/>
                        </a:rPr>
                        <a:t>thôn 5, xã Vụ Quang, huyện Đoan Hùng, tỉnh Phú Thọ</a:t>
                      </a:r>
                      <a:endParaRPr lang="en-US" sz="1400">
                        <a:latin typeface="Times New Roman"/>
                        <a:ea typeface="Calibri"/>
                        <a:cs typeface="Times New Roman"/>
                      </a:endParaRPr>
                    </a:p>
                  </a:txBody>
                  <a:tcPr marL="46452" marR="46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300"/>
                        </a:spcAft>
                      </a:pPr>
                      <a:r>
                        <a:rPr lang="vi-VN" sz="1400">
                          <a:latin typeface="Times New Roman"/>
                          <a:ea typeface="Calibri"/>
                          <a:cs typeface="Times New Roman"/>
                        </a:rPr>
                        <a:t>- Đã nuôi được 4 lứa lợn (lứa đầu 50 con và 3 lứa tiếp theo 150 con); đã có kết quả xuất chuồng</a:t>
                      </a:r>
                      <a:endParaRPr lang="en-US" sz="1400">
                        <a:latin typeface="Times New Roman"/>
                        <a:ea typeface="Calibri"/>
                        <a:cs typeface="Times New Roman"/>
                      </a:endParaRPr>
                    </a:p>
                  </a:txBody>
                  <a:tcPr marL="46452" marR="46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6769">
                <a:tc>
                  <a:txBody>
                    <a:bodyPr/>
                    <a:lstStyle/>
                    <a:p>
                      <a:pPr algn="ctr">
                        <a:lnSpc>
                          <a:spcPct val="115000"/>
                        </a:lnSpc>
                        <a:spcBef>
                          <a:spcPts val="300"/>
                        </a:spcBef>
                        <a:spcAft>
                          <a:spcPts val="300"/>
                        </a:spcAft>
                      </a:pPr>
                      <a:r>
                        <a:rPr lang="en-US" sz="1400">
                          <a:solidFill>
                            <a:srgbClr val="000000"/>
                          </a:solidFill>
                          <a:latin typeface="Times New Roman"/>
                          <a:ea typeface="Calibri"/>
                          <a:cs typeface="Times New Roman"/>
                        </a:rPr>
                        <a:t>3</a:t>
                      </a:r>
                      <a:endParaRPr lang="en-US" sz="1400">
                        <a:latin typeface="Times New Roman"/>
                        <a:ea typeface="Calibri"/>
                        <a:cs typeface="Times New Roman"/>
                      </a:endParaRPr>
                    </a:p>
                  </a:txBody>
                  <a:tcPr marL="46452" marR="46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300"/>
                        </a:spcAft>
                      </a:pPr>
                      <a:r>
                        <a:rPr lang="vi-VN" sz="1400">
                          <a:solidFill>
                            <a:srgbClr val="000000"/>
                          </a:solidFill>
                          <a:latin typeface="Times New Roman"/>
                          <a:ea typeface="Calibri"/>
                          <a:cs typeface="Times New Roman"/>
                        </a:rPr>
                        <a:t> </a:t>
                      </a:r>
                      <a:endParaRPr lang="en-US" sz="1400">
                        <a:latin typeface="Times New Roman"/>
                        <a:ea typeface="Calibri"/>
                        <a:cs typeface="Times New Roman"/>
                      </a:endParaRPr>
                    </a:p>
                    <a:p>
                      <a:pPr>
                        <a:lnSpc>
                          <a:spcPct val="115000"/>
                        </a:lnSpc>
                        <a:spcBef>
                          <a:spcPts val="300"/>
                        </a:spcBef>
                        <a:spcAft>
                          <a:spcPts val="300"/>
                        </a:spcAft>
                      </a:pPr>
                      <a:r>
                        <a:rPr lang="vi-VN" sz="1400">
                          <a:solidFill>
                            <a:srgbClr val="000000"/>
                          </a:solidFill>
                          <a:latin typeface="Times New Roman"/>
                          <a:ea typeface="Calibri"/>
                          <a:cs typeface="Times New Roman"/>
                        </a:rPr>
                        <a:t>Nuôi lợn thịt trên chuồng sàn (</a:t>
                      </a:r>
                      <a:r>
                        <a:rPr lang="en-US" sz="1400">
                          <a:solidFill>
                            <a:srgbClr val="000000"/>
                          </a:solidFill>
                          <a:latin typeface="Times New Roman"/>
                          <a:ea typeface="Calibri"/>
                          <a:cs typeface="Times New Roman"/>
                        </a:rPr>
                        <a:t>70</a:t>
                      </a:r>
                      <a:r>
                        <a:rPr lang="vi-VN" sz="1400">
                          <a:solidFill>
                            <a:srgbClr val="000000"/>
                          </a:solidFill>
                          <a:latin typeface="Times New Roman"/>
                          <a:ea typeface="Calibri"/>
                          <a:cs typeface="Times New Roman"/>
                        </a:rPr>
                        <a:t>% sàn có khe thoát chất thải)</a:t>
                      </a:r>
                      <a:r>
                        <a:rPr lang="en-US" sz="1400">
                          <a:solidFill>
                            <a:srgbClr val="000000"/>
                          </a:solidFill>
                          <a:latin typeface="Times New Roman"/>
                          <a:ea typeface="Calibri"/>
                          <a:cs typeface="Times New Roman"/>
                        </a:rPr>
                        <a:t>; toàn bộ chất thải thu được ủ với mùn cưa.</a:t>
                      </a:r>
                      <a:endParaRPr lang="en-US" sz="1400">
                        <a:latin typeface="Times New Roman"/>
                        <a:ea typeface="Calibri"/>
                        <a:cs typeface="Times New Roman"/>
                      </a:endParaRPr>
                    </a:p>
                  </a:txBody>
                  <a:tcPr marL="46452" marR="46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nl-NL" sz="1400">
                          <a:latin typeface="Times New Roman"/>
                          <a:ea typeface="Calibri"/>
                          <a:cs typeface="Times New Roman"/>
                        </a:rPr>
                        <a:t>Vũ Đình Tuấn</a:t>
                      </a:r>
                      <a:endParaRPr lang="en-US" sz="1400">
                        <a:latin typeface="Times New Roman"/>
                        <a:ea typeface="Calibri"/>
                        <a:cs typeface="Times New Roman"/>
                      </a:endParaRPr>
                    </a:p>
                  </a:txBody>
                  <a:tcPr marL="46452" marR="46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300"/>
                        </a:spcAft>
                      </a:pPr>
                      <a:r>
                        <a:rPr lang="vi-VN" sz="1400">
                          <a:solidFill>
                            <a:srgbClr val="000000"/>
                          </a:solidFill>
                          <a:latin typeface="Times New Roman"/>
                          <a:ea typeface="Calibri"/>
                          <a:cs typeface="Times New Roman"/>
                        </a:rPr>
                        <a:t> </a:t>
                      </a:r>
                      <a:r>
                        <a:rPr lang="nl-NL" sz="1400">
                          <a:latin typeface="Times New Roman"/>
                          <a:ea typeface="Calibri"/>
                          <a:cs typeface="Times New Roman"/>
                        </a:rPr>
                        <a:t>thôn 4, xã Vụ Quang, huyện Đoan Hùng, tỉnh Phú Thọ</a:t>
                      </a:r>
                      <a:endParaRPr lang="en-US" sz="1400">
                        <a:latin typeface="Times New Roman"/>
                        <a:ea typeface="Calibri"/>
                        <a:cs typeface="Times New Roman"/>
                      </a:endParaRPr>
                    </a:p>
                  </a:txBody>
                  <a:tcPr marL="46452" marR="46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300"/>
                        </a:spcAft>
                      </a:pPr>
                      <a:endParaRPr lang="vi-VN" sz="1400">
                        <a:solidFill>
                          <a:srgbClr val="000000"/>
                        </a:solidFill>
                        <a:latin typeface="Times New Roman"/>
                        <a:ea typeface="Calibri"/>
                        <a:cs typeface="Times New Roman"/>
                      </a:endParaRPr>
                    </a:p>
                    <a:p>
                      <a:pPr>
                        <a:lnSpc>
                          <a:spcPct val="115000"/>
                        </a:lnSpc>
                        <a:spcBef>
                          <a:spcPts val="300"/>
                        </a:spcBef>
                        <a:spcAft>
                          <a:spcPts val="300"/>
                        </a:spcAft>
                      </a:pPr>
                      <a:r>
                        <a:rPr lang="vi-VN" sz="1400">
                          <a:latin typeface="Times New Roman"/>
                          <a:ea typeface="Calibri"/>
                          <a:cs typeface="Times New Roman"/>
                        </a:rPr>
                        <a:t>- Đã nuôi được 4 lứa lợn (lứa đầu 50 con và 3 lứa tiếp theo 150 con/lứa); đã có kết quả xuất chuồng</a:t>
                      </a:r>
                      <a:endParaRPr lang="en-US" sz="1400">
                        <a:latin typeface="Times New Roman"/>
                        <a:ea typeface="Calibri"/>
                        <a:cs typeface="Times New Roman"/>
                      </a:endParaRPr>
                    </a:p>
                  </a:txBody>
                  <a:tcPr marL="46452" marR="46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457200" y="1143000"/>
            <a:ext cx="8229600" cy="5257800"/>
          </a:xfrm>
        </p:spPr>
        <p:txBody>
          <a:bodyPr>
            <a:normAutofit fontScale="85000" lnSpcReduction="20000"/>
          </a:bodyPr>
          <a:lstStyle/>
          <a:p>
            <a:pPr eaLnBrk="1" hangingPunct="1"/>
            <a:r>
              <a:rPr lang="en-US" altLang="en-US" b="1" smtClean="0">
                <a:solidFill>
                  <a:srgbClr val="002060"/>
                </a:solidFill>
                <a:latin typeface="Times New Roman" pitchFamily="18" charset="0"/>
                <a:cs typeface="Times New Roman" pitchFamily="18" charset="0"/>
              </a:rPr>
              <a:t>Chỉ tiêu theo dõi n/c tiết kiệm nước</a:t>
            </a:r>
          </a:p>
          <a:p>
            <a:pPr>
              <a:buNone/>
            </a:pPr>
            <a:r>
              <a:rPr lang="en-US" smtClean="0">
                <a:solidFill>
                  <a:srgbClr val="002060"/>
                </a:solidFill>
                <a:latin typeface="Times New Roman" pitchFamily="18" charset="0"/>
                <a:cs typeface="Times New Roman" pitchFamily="18" charset="0"/>
              </a:rPr>
              <a:t>	</a:t>
            </a:r>
            <a:r>
              <a:rPr lang="en-US" altLang="en-US" i="1" smtClean="0">
                <a:solidFill>
                  <a:srgbClr val="002060"/>
                </a:solidFill>
                <a:latin typeface="Times New Roman" pitchFamily="18" charset="0"/>
                <a:cs typeface="Times New Roman" pitchFamily="18" charset="0"/>
              </a:rPr>
              <a:t>	</a:t>
            </a:r>
            <a:r>
              <a:rPr lang="vi-VN" altLang="en-US" i="1" smtClean="0">
                <a:solidFill>
                  <a:srgbClr val="002060"/>
                </a:solidFill>
                <a:latin typeface="Times New Roman" pitchFamily="18" charset="0"/>
                <a:cs typeface="Times New Roman" pitchFamily="18" charset="0"/>
              </a:rPr>
              <a:t>* </a:t>
            </a:r>
            <a:r>
              <a:rPr lang="vi-VN" altLang="en-US" i="1" u="sng" smtClean="0">
                <a:solidFill>
                  <a:srgbClr val="002060"/>
                </a:solidFill>
                <a:latin typeface="Times New Roman" pitchFamily="18" charset="0"/>
                <a:cs typeface="Times New Roman" pitchFamily="18" charset="0"/>
              </a:rPr>
              <a:t>Sinh học:</a:t>
            </a:r>
            <a:endParaRPr lang="en-US" altLang="en-US" smtClean="0">
              <a:solidFill>
                <a:srgbClr val="002060"/>
              </a:solidFill>
              <a:latin typeface="Times New Roman" pitchFamily="18" charset="0"/>
              <a:cs typeface="Times New Roman" pitchFamily="18" charset="0"/>
            </a:endParaRPr>
          </a:p>
          <a:p>
            <a:pPr eaLnBrk="1" hangingPunct="1">
              <a:buFont typeface="Arial" charset="0"/>
              <a:buNone/>
            </a:pPr>
            <a:r>
              <a:rPr lang="en-US" altLang="en-US" smtClean="0">
                <a:solidFill>
                  <a:srgbClr val="002060"/>
                </a:solidFill>
                <a:latin typeface="Times New Roman" pitchFamily="18" charset="0"/>
                <a:cs typeface="Times New Roman" pitchFamily="18" charset="0"/>
              </a:rPr>
              <a:t>			</a:t>
            </a:r>
            <a:r>
              <a:rPr lang="vi-VN" altLang="en-US" smtClean="0">
                <a:solidFill>
                  <a:srgbClr val="002060"/>
                </a:solidFill>
                <a:latin typeface="Times New Roman" pitchFamily="18" charset="0"/>
                <a:cs typeface="Times New Roman" pitchFamily="18" charset="0"/>
              </a:rPr>
              <a:t>- Tăng trọng;</a:t>
            </a:r>
            <a:endParaRPr lang="en-US" altLang="en-US" smtClean="0">
              <a:solidFill>
                <a:srgbClr val="002060"/>
              </a:solidFill>
              <a:latin typeface="Times New Roman" pitchFamily="18" charset="0"/>
              <a:cs typeface="Times New Roman" pitchFamily="18" charset="0"/>
            </a:endParaRPr>
          </a:p>
          <a:p>
            <a:pPr eaLnBrk="1" hangingPunct="1">
              <a:buFont typeface="Arial" charset="0"/>
              <a:buNone/>
            </a:pPr>
            <a:r>
              <a:rPr lang="en-US" altLang="en-US" smtClean="0">
                <a:solidFill>
                  <a:srgbClr val="002060"/>
                </a:solidFill>
                <a:latin typeface="Times New Roman" pitchFamily="18" charset="0"/>
                <a:cs typeface="Times New Roman" pitchFamily="18" charset="0"/>
              </a:rPr>
              <a:t>			</a:t>
            </a:r>
            <a:r>
              <a:rPr lang="vi-VN" altLang="en-US" smtClean="0">
                <a:solidFill>
                  <a:srgbClr val="002060"/>
                </a:solidFill>
                <a:latin typeface="Times New Roman" pitchFamily="18" charset="0"/>
                <a:cs typeface="Times New Roman" pitchFamily="18" charset="0"/>
              </a:rPr>
              <a:t>- Tỷ lệ ốm, chết.</a:t>
            </a:r>
            <a:endParaRPr lang="en-US" altLang="en-US" smtClean="0">
              <a:solidFill>
                <a:srgbClr val="002060"/>
              </a:solidFill>
              <a:latin typeface="Times New Roman" pitchFamily="18" charset="0"/>
              <a:cs typeface="Times New Roman" pitchFamily="18" charset="0"/>
            </a:endParaRPr>
          </a:p>
          <a:p>
            <a:pPr eaLnBrk="1" hangingPunct="1">
              <a:buFont typeface="Arial" charset="0"/>
              <a:buNone/>
            </a:pPr>
            <a:r>
              <a:rPr lang="en-US" altLang="en-US" smtClean="0">
                <a:solidFill>
                  <a:srgbClr val="002060"/>
                </a:solidFill>
                <a:latin typeface="Times New Roman" pitchFamily="18" charset="0"/>
                <a:cs typeface="Times New Roman" pitchFamily="18" charset="0"/>
              </a:rPr>
              <a:t>		</a:t>
            </a:r>
            <a:r>
              <a:rPr lang="vi-VN" altLang="en-US" smtClean="0">
                <a:solidFill>
                  <a:srgbClr val="002060"/>
                </a:solidFill>
                <a:latin typeface="Times New Roman" pitchFamily="18" charset="0"/>
                <a:cs typeface="Times New Roman" pitchFamily="18" charset="0"/>
              </a:rPr>
              <a:t>* </a:t>
            </a:r>
            <a:r>
              <a:rPr lang="vi-VN" altLang="en-US" u="sng" smtClean="0">
                <a:solidFill>
                  <a:srgbClr val="002060"/>
                </a:solidFill>
                <a:latin typeface="Times New Roman" pitchFamily="18" charset="0"/>
                <a:cs typeface="Times New Roman" pitchFamily="18" charset="0"/>
              </a:rPr>
              <a:t>Môi trường không khí:</a:t>
            </a:r>
            <a:endParaRPr lang="en-US" altLang="en-US" smtClean="0">
              <a:solidFill>
                <a:srgbClr val="002060"/>
              </a:solidFill>
              <a:latin typeface="Times New Roman" pitchFamily="18" charset="0"/>
              <a:cs typeface="Times New Roman" pitchFamily="18" charset="0"/>
            </a:endParaRPr>
          </a:p>
          <a:p>
            <a:pPr eaLnBrk="1" hangingPunct="1">
              <a:buFont typeface="Arial" charset="0"/>
              <a:buNone/>
            </a:pPr>
            <a:r>
              <a:rPr lang="en-US" altLang="en-US" smtClean="0">
                <a:solidFill>
                  <a:srgbClr val="002060"/>
                </a:solidFill>
                <a:latin typeface="Times New Roman" pitchFamily="18" charset="0"/>
                <a:cs typeface="Times New Roman" pitchFamily="18" charset="0"/>
              </a:rPr>
              <a:t>		</a:t>
            </a:r>
            <a:r>
              <a:rPr lang="vi-VN" altLang="en-US" smtClean="0">
                <a:solidFill>
                  <a:srgbClr val="002060"/>
                </a:solidFill>
                <a:latin typeface="Times New Roman" pitchFamily="18" charset="0"/>
                <a:cs typeface="Times New Roman" pitchFamily="18" charset="0"/>
              </a:rPr>
              <a:t>Đánh giá chất lượng không khí chuồng nuôi và không khí bên ngoài qua một số chỉ tiêu</a:t>
            </a:r>
            <a:r>
              <a:rPr lang="en-US" altLang="en-US" smtClean="0">
                <a:solidFill>
                  <a:srgbClr val="002060"/>
                </a:solidFill>
                <a:latin typeface="Times New Roman" pitchFamily="18" charset="0"/>
                <a:cs typeface="Times New Roman" pitchFamily="18" charset="0"/>
              </a:rPr>
              <a:t>: NH</a:t>
            </a:r>
            <a:r>
              <a:rPr lang="en-US" altLang="en-US" baseline="-25000" smtClean="0">
                <a:solidFill>
                  <a:srgbClr val="002060"/>
                </a:solidFill>
                <a:latin typeface="Times New Roman" pitchFamily="18" charset="0"/>
                <a:cs typeface="Times New Roman" pitchFamily="18" charset="0"/>
              </a:rPr>
              <a:t>3</a:t>
            </a:r>
            <a:r>
              <a:rPr lang="en-US" altLang="en-US" smtClean="0">
                <a:solidFill>
                  <a:srgbClr val="002060"/>
                </a:solidFill>
                <a:latin typeface="Times New Roman" pitchFamily="18" charset="0"/>
                <a:cs typeface="Times New Roman" pitchFamily="18" charset="0"/>
              </a:rPr>
              <a:t>, H</a:t>
            </a:r>
            <a:r>
              <a:rPr lang="en-US" altLang="en-US" baseline="-25000" smtClean="0">
                <a:solidFill>
                  <a:srgbClr val="002060"/>
                </a:solidFill>
                <a:latin typeface="Times New Roman" pitchFamily="18" charset="0"/>
                <a:cs typeface="Times New Roman" pitchFamily="18" charset="0"/>
              </a:rPr>
              <a:t>2</a:t>
            </a:r>
            <a:r>
              <a:rPr lang="en-US" altLang="en-US" smtClean="0">
                <a:solidFill>
                  <a:srgbClr val="002060"/>
                </a:solidFill>
                <a:latin typeface="Times New Roman" pitchFamily="18" charset="0"/>
                <a:cs typeface="Times New Roman" pitchFamily="18" charset="0"/>
              </a:rPr>
              <a:t>S, CO</a:t>
            </a:r>
            <a:r>
              <a:rPr lang="en-US" altLang="en-US" baseline="-25000" smtClean="0">
                <a:solidFill>
                  <a:srgbClr val="002060"/>
                </a:solidFill>
                <a:latin typeface="Times New Roman" pitchFamily="18" charset="0"/>
                <a:cs typeface="Times New Roman" pitchFamily="18" charset="0"/>
              </a:rPr>
              <a:t>2</a:t>
            </a:r>
            <a:r>
              <a:rPr lang="en-US" altLang="en-US" smtClean="0">
                <a:solidFill>
                  <a:srgbClr val="002060"/>
                </a:solidFill>
                <a:latin typeface="Times New Roman" pitchFamily="18" charset="0"/>
                <a:cs typeface="Times New Roman" pitchFamily="18" charset="0"/>
              </a:rPr>
              <a:t>. </a:t>
            </a:r>
          </a:p>
          <a:p>
            <a:pPr>
              <a:buNone/>
            </a:pPr>
            <a:r>
              <a:rPr lang="en-US" smtClean="0">
                <a:solidFill>
                  <a:srgbClr val="002060"/>
                </a:solidFill>
                <a:latin typeface="Times New Roman" pitchFamily="18" charset="0"/>
                <a:cs typeface="Times New Roman" pitchFamily="18" charset="0"/>
              </a:rPr>
              <a:t>		* Kinh tế, kỹ thuật</a:t>
            </a:r>
          </a:p>
          <a:p>
            <a:r>
              <a:rPr lang="en-US" altLang="en-US" b="1" smtClean="0">
                <a:solidFill>
                  <a:srgbClr val="002060"/>
                </a:solidFill>
                <a:latin typeface="Times New Roman" pitchFamily="18" charset="0"/>
                <a:cs typeface="Times New Roman" pitchFamily="18" charset="0"/>
              </a:rPr>
              <a:t>Chỉ tiêu theo dõi ủ phân hữu cơ</a:t>
            </a:r>
          </a:p>
          <a:p>
            <a:pPr>
              <a:buNone/>
            </a:pPr>
            <a:r>
              <a:rPr lang="af-ZA" altLang="en-US" smtClean="0">
                <a:solidFill>
                  <a:srgbClr val="002060"/>
                </a:solidFill>
                <a:latin typeface="Times New Roman" pitchFamily="18" charset="0"/>
                <a:cs typeface="Times New Roman" pitchFamily="18" charset="0"/>
              </a:rPr>
              <a:t>	Độ ẩm, pH, Nts, Pts, Kts, Cadimi (Cd), Thủy ngân (Hg), Chì (Pb), Asen (As), E. coli (MPN/g), Salmonella (MPN/g). </a:t>
            </a:r>
            <a:endParaRPr lang="en-US" altLang="en-US" smtClean="0">
              <a:solidFill>
                <a:srgbClr val="002060"/>
              </a:solidFill>
              <a:latin typeface="Times New Roman" pitchFamily="18" charset="0"/>
              <a:cs typeface="Times New Roman" pitchFamily="18" charset="0"/>
            </a:endParaRPr>
          </a:p>
          <a:p>
            <a:pPr>
              <a:buNone/>
            </a:pPr>
            <a:endParaRPr lang="en-US" smtClean="0">
              <a:solidFill>
                <a:srgbClr val="002060"/>
              </a:solidFill>
              <a:latin typeface="Times New Roman" pitchFamily="18" charset="0"/>
              <a:cs typeface="Times New Roman" pitchFamily="18" charset="0"/>
            </a:endParaRPr>
          </a:p>
          <a:p>
            <a:pPr>
              <a:buNone/>
            </a:pPr>
            <a:endParaRPr lang="en-US" altLang="en-US" smtClean="0">
              <a:solidFill>
                <a:srgbClr val="002060"/>
              </a:solidFill>
            </a:endParaRPr>
          </a:p>
          <a:p>
            <a:pPr eaLnBrk="1" hangingPunct="1"/>
            <a:endParaRPr lang="en-US" altLang="en-US" smtClean="0"/>
          </a:p>
        </p:txBody>
      </p:sp>
      <p:sp>
        <p:nvSpPr>
          <p:cNvPr id="34819" name="Title 1"/>
          <p:cNvSpPr>
            <a:spLocks noGrp="1"/>
          </p:cNvSpPr>
          <p:nvPr>
            <p:ph type="title"/>
          </p:nvPr>
        </p:nvSpPr>
        <p:spPr>
          <a:xfrm>
            <a:off x="0" y="685800"/>
            <a:ext cx="9144000" cy="762000"/>
          </a:xfrm>
        </p:spPr>
        <p:txBody>
          <a:bodyPr>
            <a:noAutofit/>
          </a:bodyPr>
          <a:lstStyle/>
          <a:p>
            <a:r>
              <a:rPr lang="en-US" sz="4000" b="1" smtClean="0">
                <a:solidFill>
                  <a:srgbClr val="002060"/>
                </a:solidFill>
              </a:rPr>
              <a:t>2. Phương pháp nghiên cứu, thử nghiệm</a:t>
            </a:r>
            <a:r>
              <a:rPr lang="en-US" sz="4000" smtClean="0"/>
              <a:t/>
            </a:r>
            <a:br>
              <a:rPr lang="en-US" sz="4000" smtClean="0"/>
            </a:br>
            <a:r>
              <a:rPr lang="en-US" sz="4000" smtClean="0"/>
              <a:t/>
            </a:r>
            <a:br>
              <a:rPr lang="en-US" sz="4000" smtClean="0"/>
            </a:br>
            <a:endParaRPr lang="en-US" altLang="en-US" sz="40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extLst>
          </p:cNvPr>
          <p:cNvSpPr>
            <a:spLocks noGrp="1"/>
          </p:cNvSpPr>
          <p:nvPr>
            <p:ph type="title"/>
          </p:nvPr>
        </p:nvSpPr>
        <p:spPr/>
        <p:txBody>
          <a:bodyPr>
            <a:normAutofit fontScale="90000"/>
          </a:bodyPr>
          <a:lstStyle/>
          <a:p>
            <a:pPr>
              <a:defRPr/>
            </a:pPr>
            <a:r>
              <a:rPr lang="en-US" sz="4000" b="1" smtClean="0">
                <a:solidFill>
                  <a:srgbClr val="002060"/>
                </a:solidFill>
              </a:rPr>
              <a:t>2. Phương pháp nghiên cứu, thử nghiệm</a:t>
            </a:r>
            <a:endParaRPr lang="vi-VN" sz="4000">
              <a:latin typeface="+mn-lt"/>
            </a:endParaRPr>
          </a:p>
        </p:txBody>
      </p:sp>
      <p:pic>
        <p:nvPicPr>
          <p:cNvPr id="33795" name="Content Placeholder 3" descr="z1178789790837_68a0a2549d0c9df525c5418ba76b453a.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t="15955" b="10085"/>
          <a:stretch>
            <a:fillRect/>
          </a:stretch>
        </p:blipFill>
        <p:spPr>
          <a:xfrm>
            <a:off x="4572000" y="1571625"/>
            <a:ext cx="3586163" cy="4714875"/>
          </a:xfrm>
        </p:spPr>
      </p:pic>
      <p:pic>
        <p:nvPicPr>
          <p:cNvPr id="33796" name="Picture 4" descr="z1176436577925_7203887a8e8351246d4958b05f24f5fe.jpg"/>
          <p:cNvPicPr>
            <a:picLocks noChangeAspect="1"/>
          </p:cNvPicPr>
          <p:nvPr/>
        </p:nvPicPr>
        <p:blipFill>
          <a:blip r:embed="rId3" cstate="email">
            <a:extLst>
              <a:ext uri="{28A0092B-C50C-407E-A947-70E740481C1C}">
                <a14:useLocalDpi xmlns:a14="http://schemas.microsoft.com/office/drawing/2010/main"/>
              </a:ext>
            </a:extLst>
          </a:blip>
          <a:srcRect b="31122"/>
          <a:stretch>
            <a:fillRect/>
          </a:stretch>
        </p:blipFill>
        <p:spPr bwMode="auto">
          <a:xfrm>
            <a:off x="500034" y="1571612"/>
            <a:ext cx="3851275" cy="471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74638"/>
            <a:ext cx="8229600" cy="944562"/>
          </a:xfrm>
        </p:spPr>
        <p:txBody>
          <a:bodyPr>
            <a:normAutofit fontScale="90000"/>
          </a:bodyPr>
          <a:lstStyle/>
          <a:p>
            <a:r>
              <a:rPr lang="en-US" sz="4000" b="1" smtClean="0">
                <a:solidFill>
                  <a:srgbClr val="002060"/>
                </a:solidFill>
              </a:rPr>
              <a:t>2. Phương pháp nghiên cứu, thử nghiệm</a:t>
            </a:r>
            <a:endParaRPr lang="vi-VN" altLang="en-US" sz="4000" smtClean="0">
              <a:latin typeface="Times New Roman" pitchFamily="18" charset="0"/>
              <a:cs typeface="Times New Roman" pitchFamily="18" charset="0"/>
            </a:endParaRPr>
          </a:p>
        </p:txBody>
      </p:sp>
      <p:pic>
        <p:nvPicPr>
          <p:cNvPr id="35843" name="Content Placeholder 7" descr="z1176436521607_724e06363f2bf920f6901faa0dcb85bb.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827088" y="1428750"/>
            <a:ext cx="3790950" cy="5095875"/>
          </a:xfrm>
        </p:spPr>
      </p:pic>
      <p:pic>
        <p:nvPicPr>
          <p:cNvPr id="35844" name="Picture 9" descr="z1176447363914_a932960688f349200bbb862d435c88f0.jpg"/>
          <p:cNvPicPr>
            <a:picLocks noChangeAspect="1"/>
          </p:cNvPicPr>
          <p:nvPr/>
        </p:nvPicPr>
        <p:blipFill>
          <a:blip r:embed="rId3" cstate="email">
            <a:extLst>
              <a:ext uri="{28A0092B-C50C-407E-A947-70E740481C1C}">
                <a14:useLocalDpi xmlns:a14="http://schemas.microsoft.com/office/drawing/2010/main"/>
              </a:ext>
            </a:extLst>
          </a:blip>
          <a:srcRect b="3571"/>
          <a:stretch>
            <a:fillRect/>
          </a:stretch>
        </p:blipFill>
        <p:spPr bwMode="auto">
          <a:xfrm>
            <a:off x="4660900" y="1428750"/>
            <a:ext cx="3656013" cy="5024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eaLnBrk="1" hangingPunct="1"/>
            <a:r>
              <a:rPr lang="en-US" altLang="en-US" sz="4800" b="1" smtClean="0">
                <a:solidFill>
                  <a:srgbClr val="002060"/>
                </a:solidFill>
                <a:latin typeface="Times New Roman" pitchFamily="18" charset="0"/>
                <a:ea typeface="+mn-ea"/>
                <a:cs typeface="Times New Roman" pitchFamily="18" charset="0"/>
              </a:rPr>
              <a:t>Nội dung</a:t>
            </a:r>
          </a:p>
        </p:txBody>
      </p:sp>
      <p:sp>
        <p:nvSpPr>
          <p:cNvPr id="3" name="Content Placeholder 2">
            <a:extLst>
              <a:ext uri="{FF2B5EF4-FFF2-40B4-BE49-F238E27FC236}"/>
            </a:extLst>
          </p:cNvPr>
          <p:cNvSpPr>
            <a:spLocks noGrp="1"/>
          </p:cNvSpPr>
          <p:nvPr>
            <p:ph idx="1"/>
          </p:nvPr>
        </p:nvSpPr>
        <p:spPr>
          <a:xfrm>
            <a:off x="1219200" y="1600200"/>
            <a:ext cx="7467600" cy="4800600"/>
          </a:xfrm>
        </p:spPr>
        <p:txBody>
          <a:bodyPr rtlCol="0">
            <a:normAutofit/>
          </a:bodyPr>
          <a:lstStyle/>
          <a:p>
            <a:pPr algn="just" eaLnBrk="1" fontAlgn="auto" hangingPunct="1">
              <a:spcAft>
                <a:spcPts val="0"/>
              </a:spcAft>
              <a:buNone/>
              <a:defRPr/>
            </a:pPr>
            <a:r>
              <a:rPr lang="en-US" sz="2800" smtClean="0">
                <a:solidFill>
                  <a:srgbClr val="002060"/>
                </a:solidFill>
                <a:latin typeface="Times New Roman" pitchFamily="18" charset="0"/>
                <a:cs typeface="Times New Roman" pitchFamily="18" charset="0"/>
              </a:rPr>
              <a:t>1. Nguồn gốc của TBKT</a:t>
            </a:r>
            <a:endParaRPr lang="en-US" sz="2800">
              <a:solidFill>
                <a:srgbClr val="002060"/>
              </a:solidFill>
              <a:latin typeface="Times New Roman" pitchFamily="18" charset="0"/>
              <a:cs typeface="Times New Roman" pitchFamily="18" charset="0"/>
            </a:endParaRPr>
          </a:p>
          <a:p>
            <a:pPr algn="just" eaLnBrk="1" fontAlgn="auto" hangingPunct="1">
              <a:spcAft>
                <a:spcPts val="0"/>
              </a:spcAft>
              <a:buNone/>
              <a:defRPr/>
            </a:pPr>
            <a:r>
              <a:rPr lang="en-US" sz="2800" smtClean="0">
                <a:solidFill>
                  <a:srgbClr val="002060"/>
                </a:solidFill>
                <a:latin typeface="Times New Roman" pitchFamily="18" charset="0"/>
                <a:cs typeface="Times New Roman" pitchFamily="18" charset="0"/>
              </a:rPr>
              <a:t>2. Phương pháp nghiên cứu, thử nghiệm</a:t>
            </a:r>
            <a:endParaRPr lang="en-US" sz="2800">
              <a:solidFill>
                <a:srgbClr val="002060"/>
              </a:solidFill>
              <a:latin typeface="Times New Roman" pitchFamily="18" charset="0"/>
              <a:cs typeface="Times New Roman" pitchFamily="18" charset="0"/>
            </a:endParaRPr>
          </a:p>
          <a:p>
            <a:pPr algn="just">
              <a:buNone/>
              <a:defRPr/>
            </a:pPr>
            <a:r>
              <a:rPr lang="en-US" sz="2800" smtClean="0">
                <a:solidFill>
                  <a:srgbClr val="002060"/>
                </a:solidFill>
                <a:latin typeface="Times New Roman" pitchFamily="18" charset="0"/>
                <a:cs typeface="Times New Roman" pitchFamily="18" charset="0"/>
              </a:rPr>
              <a:t>3. Kết quả thử nghiệm</a:t>
            </a:r>
          </a:p>
          <a:p>
            <a:pPr algn="just">
              <a:buNone/>
              <a:defRPr/>
            </a:pPr>
            <a:r>
              <a:rPr lang="en-US" sz="2800" smtClean="0">
                <a:solidFill>
                  <a:srgbClr val="002060"/>
                </a:solidFill>
                <a:latin typeface="Times New Roman" pitchFamily="18" charset="0"/>
                <a:cs typeface="Times New Roman" pitchFamily="18" charset="0"/>
              </a:rPr>
              <a:t>4. Kết luận</a:t>
            </a:r>
          </a:p>
          <a:p>
            <a:pPr algn="just">
              <a:buNone/>
              <a:defRPr/>
            </a:pPr>
            <a:r>
              <a:rPr lang="en-US" sz="2800" smtClean="0">
                <a:solidFill>
                  <a:srgbClr val="002060"/>
                </a:solidFill>
                <a:latin typeface="Times New Roman" pitchFamily="18" charset="0"/>
                <a:cs typeface="Times New Roman" pitchFamily="18" charset="0"/>
              </a:rPr>
              <a:t>5. Giá trị khoa học của TBKT</a:t>
            </a:r>
          </a:p>
          <a:p>
            <a:pPr algn="just">
              <a:buNone/>
              <a:defRPr/>
            </a:pPr>
            <a:r>
              <a:rPr lang="en-US" sz="2800" smtClean="0">
                <a:solidFill>
                  <a:srgbClr val="002060"/>
                </a:solidFill>
                <a:latin typeface="Times New Roman" pitchFamily="18" charset="0"/>
                <a:cs typeface="Times New Roman" pitchFamily="18" charset="0"/>
              </a:rPr>
              <a:t>6. Giá trị ứng dụng của TBKT</a:t>
            </a:r>
          </a:p>
          <a:p>
            <a:pPr algn="just">
              <a:buNone/>
              <a:defRPr/>
            </a:pPr>
            <a:r>
              <a:rPr lang="en-US" sz="2800" smtClean="0">
                <a:solidFill>
                  <a:srgbClr val="002060"/>
                </a:solidFill>
                <a:latin typeface="Times New Roman" pitchFamily="18" charset="0"/>
                <a:cs typeface="Times New Roman" pitchFamily="18" charset="0"/>
              </a:rPr>
              <a:t>7. Đề nghị</a:t>
            </a:r>
          </a:p>
          <a:p>
            <a:pPr algn="just">
              <a:defRPr/>
            </a:pPr>
            <a:endParaRPr lang="en-US" sz="2800" smtClean="0">
              <a:solidFill>
                <a:srgbClr val="002060"/>
              </a:solidFill>
              <a:latin typeface="Times New Roman" pitchFamily="18" charset="0"/>
              <a:cs typeface="Times New Roman" pitchFamily="18" charset="0"/>
            </a:endParaRPr>
          </a:p>
          <a:p>
            <a:pPr algn="just">
              <a:defRPr/>
            </a:pPr>
            <a:endParaRPr lang="en-US" sz="2600" i="1" smtClean="0">
              <a:latin typeface="Times New Roman" pitchFamily="18" charset="0"/>
              <a:cs typeface="Times New Roman" pitchFamily="18" charset="0"/>
            </a:endParaRPr>
          </a:p>
          <a:p>
            <a:pPr eaLnBrk="1" fontAlgn="auto" hangingPunct="1">
              <a:spcAft>
                <a:spcPts val="0"/>
              </a:spcAft>
              <a:buFont typeface="Arial" panose="020B0604020202020204" pitchFamily="34" charset="0"/>
              <a:buChar char="•"/>
              <a:defRPr/>
            </a:pPr>
            <a:endParaRPr lang="en-US" b="1" i="1">
              <a:latin typeface="Times New Roman" pitchFamily="18" charset="0"/>
              <a:cs typeface="Times New Roman" pitchFamily="18" charset="0"/>
            </a:endParaRPr>
          </a:p>
          <a:p>
            <a:pPr eaLnBrk="1" fontAlgn="auto" hangingPunct="1">
              <a:spcAft>
                <a:spcPts val="0"/>
              </a:spcAft>
              <a:buFont typeface="Arial" panose="020B0604020202020204" pitchFamily="34" charset="0"/>
              <a:buChar char="•"/>
              <a:defRPr/>
            </a:pP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extLst>
          </p:cNvPr>
          <p:cNvSpPr>
            <a:spLocks noGrp="1"/>
          </p:cNvSpPr>
          <p:nvPr>
            <p:ph type="title"/>
          </p:nvPr>
        </p:nvSpPr>
        <p:spPr>
          <a:xfrm>
            <a:off x="457200" y="274638"/>
            <a:ext cx="8229600" cy="1020762"/>
          </a:xfrm>
        </p:spPr>
        <p:txBody>
          <a:bodyPr>
            <a:normAutofit fontScale="90000"/>
          </a:bodyPr>
          <a:lstStyle/>
          <a:p>
            <a:pPr>
              <a:defRPr/>
            </a:pPr>
            <a:r>
              <a:rPr lang="en-US" sz="4000" b="1" smtClean="0">
                <a:solidFill>
                  <a:srgbClr val="002060"/>
                </a:solidFill>
              </a:rPr>
              <a:t>2. Phương pháp nghiên cứu, thử nghiệm</a:t>
            </a:r>
            <a:endParaRPr lang="vi-VN" sz="4000">
              <a:latin typeface="+mn-lt"/>
            </a:endParaRPr>
          </a:p>
        </p:txBody>
      </p:sp>
      <p:pic>
        <p:nvPicPr>
          <p:cNvPr id="36867" name="Content Placeholder 3" descr="z1176436519677_dab659bf0a6ab5ff421f625c44d1edd5.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642938" y="1500188"/>
            <a:ext cx="2546350" cy="4525962"/>
          </a:xfrm>
        </p:spPr>
      </p:pic>
      <p:pic>
        <p:nvPicPr>
          <p:cNvPr id="36868" name="Picture 4" descr="z1176436611360_166923b666628c01f483100eb9fa457f.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14688" y="1500188"/>
            <a:ext cx="2532062" cy="4500562"/>
          </a:xfrm>
          <a:prstGeom prst="rect">
            <a:avLst/>
          </a:prstGeom>
          <a:noFill/>
          <a:ln w="9525">
            <a:noFill/>
            <a:miter lim="800000"/>
            <a:headEnd/>
            <a:tailEnd/>
          </a:ln>
        </p:spPr>
      </p:pic>
      <p:pic>
        <p:nvPicPr>
          <p:cNvPr id="36869" name="Picture 5" descr="z1176436536387_42ce44541e3596e00e8c9de717716c24.jpg"/>
          <p:cNvPicPr>
            <a:picLocks noChangeAspect="1"/>
          </p:cNvPicPr>
          <p:nvPr/>
        </p:nvPicPr>
        <p:blipFill>
          <a:blip r:embed="rId4" cstate="email">
            <a:extLst>
              <a:ext uri="{28A0092B-C50C-407E-A947-70E740481C1C}">
                <a14:useLocalDpi xmlns:a14="http://schemas.microsoft.com/office/drawing/2010/main"/>
              </a:ext>
            </a:extLst>
          </a:blip>
          <a:srcRect b="4546"/>
          <a:stretch>
            <a:fillRect/>
          </a:stretch>
        </p:blipFill>
        <p:spPr bwMode="auto">
          <a:xfrm>
            <a:off x="5857875" y="1500188"/>
            <a:ext cx="2652713" cy="4500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p:spPr>
        <p:txBody>
          <a:bodyPr>
            <a:normAutofit fontScale="90000"/>
          </a:bodyPr>
          <a:lstStyle/>
          <a:p>
            <a:r>
              <a:rPr lang="en-US" b="1" smtClean="0">
                <a:solidFill>
                  <a:srgbClr val="002060"/>
                </a:solidFill>
              </a:rPr>
              <a:t>2. Phương pháp nghiên cứu, thử nghiệm</a:t>
            </a:r>
            <a:endParaRPr lang="en-US"/>
          </a:p>
        </p:txBody>
      </p:sp>
      <p:pic>
        <p:nvPicPr>
          <p:cNvPr id="4" name="Picture 2" descr="C:\Users\USER\Desktop\Ảnh Gói 27\10-1-2019\IMG_20190110_142439_HD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1371600"/>
            <a:ext cx="7620000" cy="5157439"/>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92162"/>
          </a:xfrm>
        </p:spPr>
        <p:txBody>
          <a:bodyPr>
            <a:normAutofit/>
          </a:bodyPr>
          <a:lstStyle/>
          <a:p>
            <a:r>
              <a:rPr lang="en-US" sz="4000" b="1" smtClean="0">
                <a:solidFill>
                  <a:srgbClr val="002060"/>
                </a:solidFill>
              </a:rPr>
              <a:t>2. Phương pháp nghiên cứu, thử nghiệm</a:t>
            </a:r>
            <a:endParaRPr lang="en-US" sz="4000"/>
          </a:p>
        </p:txBody>
      </p:sp>
      <p:sp>
        <p:nvSpPr>
          <p:cNvPr id="3" name="Content Placeholder 2"/>
          <p:cNvSpPr>
            <a:spLocks noGrp="1"/>
          </p:cNvSpPr>
          <p:nvPr>
            <p:ph idx="1"/>
          </p:nvPr>
        </p:nvSpPr>
        <p:spPr>
          <a:xfrm>
            <a:off x="457200" y="1066800"/>
            <a:ext cx="8458200" cy="5334000"/>
          </a:xfrm>
        </p:spPr>
        <p:txBody>
          <a:bodyPr>
            <a:normAutofit/>
          </a:bodyPr>
          <a:lstStyle/>
          <a:p>
            <a:pPr>
              <a:buNone/>
            </a:pPr>
            <a:endParaRPr lang="en-US" sz="3000" i="1" smtClean="0"/>
          </a:p>
          <a:p>
            <a:pPr>
              <a:buNone/>
            </a:pPr>
            <a:endParaRPr lang="en-US" sz="3000" i="1" smtClean="0"/>
          </a:p>
          <a:p>
            <a:endParaRPr lang="en-US" sz="3000" i="1" smtClean="0"/>
          </a:p>
          <a:p>
            <a:pPr lvl="0">
              <a:buFontTx/>
              <a:buChar char="-"/>
            </a:pPr>
            <a:endParaRPr lang="en-US"/>
          </a:p>
          <a:p>
            <a:pPr>
              <a:buNone/>
            </a:pPr>
            <a:endParaRPr lang="en-US" smtClean="0"/>
          </a:p>
          <a:p>
            <a:pPr>
              <a:buNone/>
            </a:pPr>
            <a:endParaRPr lang="en-US"/>
          </a:p>
        </p:txBody>
      </p:sp>
      <p:pic>
        <p:nvPicPr>
          <p:cNvPr id="4" name="Picture 2" descr="E:\anh mo hinh\z1572015564658_2f3f4757bf4b5606edf41fb68514253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990600"/>
            <a:ext cx="3810000" cy="2540000"/>
          </a:xfrm>
          <a:prstGeom prst="rect">
            <a:avLst/>
          </a:prstGeom>
          <a:noFill/>
          <a:ln w="9525">
            <a:noFill/>
            <a:miter lim="800000"/>
            <a:headEnd/>
            <a:tailEnd/>
          </a:ln>
        </p:spPr>
      </p:pic>
      <p:pic>
        <p:nvPicPr>
          <p:cNvPr id="5" name="Picture 2" descr="D:\Ảnh dự án\13-02-19\IMG_20190122_10035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990600"/>
            <a:ext cx="3962400" cy="2641600"/>
          </a:xfrm>
          <a:prstGeom prst="rect">
            <a:avLst/>
          </a:prstGeom>
          <a:noFill/>
          <a:ln w="9525">
            <a:noFill/>
            <a:miter lim="800000"/>
            <a:headEnd/>
            <a:tailEnd/>
          </a:ln>
        </p:spPr>
      </p:pic>
      <p:pic>
        <p:nvPicPr>
          <p:cNvPr id="6" name="Picture 2" descr="E:\anh mo hinh\z1572028151123_69585a84a04eb05f8fdb13a2ce4985c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 y="3733800"/>
            <a:ext cx="3810000" cy="2947003"/>
          </a:xfrm>
          <a:prstGeom prst="rect">
            <a:avLst/>
          </a:prstGeom>
          <a:noFill/>
          <a:ln w="9525">
            <a:noFill/>
            <a:miter lim="800000"/>
            <a:headEnd/>
            <a:tailEnd/>
          </a:ln>
        </p:spPr>
      </p:pic>
      <p:pic>
        <p:nvPicPr>
          <p:cNvPr id="7" name="Picture 2" descr="C:\Users\USER\Desktop\Ảnh Gói 27\Anh Du an-1\Mo hinh\Trai anh Nghiep -Bac Giang\z1168187832510_f65a18f5f3b897f1fd71b64bec0ab99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0" y="3810000"/>
            <a:ext cx="4131972"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smtClean="0">
                <a:solidFill>
                  <a:srgbClr val="002060"/>
                </a:solidFill>
              </a:rPr>
              <a:t>3. Kết quả thử nghiệm</a:t>
            </a:r>
            <a:r>
              <a:rPr lang="en-US" smtClean="0"/>
              <a:t/>
            </a:r>
            <a:br>
              <a:rPr lang="en-US" smtClean="0"/>
            </a:br>
            <a:endParaRPr lang="en-US"/>
          </a:p>
        </p:txBody>
      </p:sp>
      <p:graphicFrame>
        <p:nvGraphicFramePr>
          <p:cNvPr id="4" name="Content Placeholder 3"/>
          <p:cNvGraphicFramePr>
            <a:graphicFrameLocks noGrp="1"/>
          </p:cNvGraphicFramePr>
          <p:nvPr>
            <p:ph idx="1"/>
          </p:nvPr>
        </p:nvGraphicFramePr>
        <p:xfrm>
          <a:off x="2057400" y="1905000"/>
          <a:ext cx="5067364" cy="4539774"/>
        </p:xfrm>
        <a:graphic>
          <a:graphicData uri="http://schemas.openxmlformats.org/drawingml/2006/table">
            <a:tbl>
              <a:tblPr/>
              <a:tblGrid>
                <a:gridCol w="2004997"/>
                <a:gridCol w="900594"/>
                <a:gridCol w="1069564"/>
                <a:gridCol w="1092209"/>
              </a:tblGrid>
              <a:tr h="227616">
                <a:tc>
                  <a:txBody>
                    <a:bodyPr/>
                    <a:lstStyle/>
                    <a:p>
                      <a:pPr algn="ctr">
                        <a:lnSpc>
                          <a:spcPct val="115000"/>
                        </a:lnSpc>
                        <a:spcBef>
                          <a:spcPts val="300"/>
                        </a:spcBef>
                        <a:spcAft>
                          <a:spcPts val="300"/>
                        </a:spcAft>
                      </a:pPr>
                      <a:r>
                        <a:rPr lang="en-US" sz="1200" b="1">
                          <a:latin typeface="Times New Roman"/>
                          <a:ea typeface="Calibri"/>
                          <a:cs typeface="Times New Roman"/>
                        </a:rPr>
                        <a:t>Chỉ tiêu</a:t>
                      </a:r>
                      <a:endParaRPr lang="en-US" sz="1200">
                        <a:latin typeface="Times New Roman"/>
                        <a:ea typeface="Calibri"/>
                        <a:cs typeface="Times New Roman"/>
                      </a:endParaRP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b="1">
                          <a:latin typeface="Times New Roman"/>
                          <a:ea typeface="Calibri"/>
                          <a:cs typeface="Times New Roman"/>
                        </a:rPr>
                        <a:t>Đơn vị</a:t>
                      </a:r>
                      <a:endParaRPr lang="en-US" sz="1200">
                        <a:latin typeface="Times New Roman"/>
                        <a:ea typeface="Calibri"/>
                        <a:cs typeface="Times New Roman"/>
                      </a:endParaRP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b="1">
                          <a:latin typeface="Times New Roman"/>
                          <a:ea typeface="Calibri"/>
                          <a:cs typeface="Times New Roman"/>
                        </a:rPr>
                        <a:t>Lô đối chứng</a:t>
                      </a:r>
                      <a:endParaRPr lang="en-US" sz="1200">
                        <a:latin typeface="Times New Roman"/>
                        <a:ea typeface="Calibri"/>
                        <a:cs typeface="Times New Roman"/>
                      </a:endParaRP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b="1">
                          <a:latin typeface="Times New Roman"/>
                          <a:ea typeface="Calibri"/>
                          <a:cs typeface="Times New Roman"/>
                        </a:rPr>
                        <a:t>Lô thí nghiệm</a:t>
                      </a:r>
                      <a:endParaRPr lang="en-US" sz="1200">
                        <a:latin typeface="Times New Roman"/>
                        <a:ea typeface="Calibri"/>
                        <a:cs typeface="Times New Roman"/>
                      </a:endParaRP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487">
                <a:tc>
                  <a:txBody>
                    <a:bodyPr/>
                    <a:lstStyle/>
                    <a:p>
                      <a:pPr>
                        <a:lnSpc>
                          <a:spcPct val="115000"/>
                        </a:lnSpc>
                        <a:spcBef>
                          <a:spcPts val="300"/>
                        </a:spcBef>
                        <a:spcAft>
                          <a:spcPts val="300"/>
                        </a:spcAft>
                      </a:pPr>
                      <a:r>
                        <a:rPr lang="en-US" sz="1200">
                          <a:latin typeface="Times New Roman"/>
                          <a:ea typeface="Calibri"/>
                          <a:cs typeface="Times New Roman"/>
                        </a:rPr>
                        <a:t>Số lượng lợn</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con</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50</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50</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487">
                <a:tc>
                  <a:txBody>
                    <a:bodyPr/>
                    <a:lstStyle/>
                    <a:p>
                      <a:pPr>
                        <a:lnSpc>
                          <a:spcPct val="115000"/>
                        </a:lnSpc>
                        <a:spcBef>
                          <a:spcPts val="300"/>
                        </a:spcBef>
                        <a:spcAft>
                          <a:spcPts val="300"/>
                        </a:spcAft>
                      </a:pPr>
                      <a:r>
                        <a:rPr lang="en-US" sz="1200">
                          <a:latin typeface="Times New Roman"/>
                          <a:ea typeface="Calibri"/>
                          <a:cs typeface="Times New Roman"/>
                        </a:rPr>
                        <a:t>Khối lượng ban đầu </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kg</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28,8 ± 6,01</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29,2 ± 5,16</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487">
                <a:tc>
                  <a:txBody>
                    <a:bodyPr/>
                    <a:lstStyle/>
                    <a:p>
                      <a:pPr>
                        <a:lnSpc>
                          <a:spcPct val="115000"/>
                        </a:lnSpc>
                        <a:spcBef>
                          <a:spcPts val="300"/>
                        </a:spcBef>
                        <a:spcAft>
                          <a:spcPts val="300"/>
                        </a:spcAft>
                      </a:pPr>
                      <a:r>
                        <a:rPr lang="en-US" sz="1200">
                          <a:latin typeface="Times New Roman"/>
                          <a:ea typeface="Calibri"/>
                          <a:cs typeface="Times New Roman"/>
                        </a:rPr>
                        <a:t>Khối lượng kết thúc</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kg</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95,3 ± 8,09</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101,4 ± 6,55</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487">
                <a:tc>
                  <a:txBody>
                    <a:bodyPr/>
                    <a:lstStyle/>
                    <a:p>
                      <a:pPr>
                        <a:lnSpc>
                          <a:spcPct val="115000"/>
                        </a:lnSpc>
                        <a:spcBef>
                          <a:spcPts val="300"/>
                        </a:spcBef>
                        <a:spcAft>
                          <a:spcPts val="300"/>
                        </a:spcAft>
                      </a:pPr>
                      <a:r>
                        <a:rPr lang="en-US" sz="1200">
                          <a:latin typeface="Times New Roman"/>
                          <a:ea typeface="Calibri"/>
                          <a:cs typeface="Times New Roman"/>
                        </a:rPr>
                        <a:t>Lượng thức ăn ăn vào </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g/con/ngày</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1801 ± 86,7 </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1975 ± 95,3</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487">
                <a:tc>
                  <a:txBody>
                    <a:bodyPr/>
                    <a:lstStyle/>
                    <a:p>
                      <a:pPr>
                        <a:lnSpc>
                          <a:spcPct val="115000"/>
                        </a:lnSpc>
                        <a:spcBef>
                          <a:spcPts val="300"/>
                        </a:spcBef>
                        <a:spcAft>
                          <a:spcPts val="300"/>
                        </a:spcAft>
                      </a:pPr>
                      <a:r>
                        <a:rPr lang="en-US" sz="1200">
                          <a:latin typeface="Times New Roman"/>
                          <a:ea typeface="Calibri"/>
                          <a:cs typeface="Times New Roman"/>
                        </a:rPr>
                        <a:t>Tăng trọng bình quân</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g/con/ngày</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627 ± 57,98</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681 ± 66,13</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016">
                <a:tc>
                  <a:txBody>
                    <a:bodyPr/>
                    <a:lstStyle/>
                    <a:p>
                      <a:pPr>
                        <a:lnSpc>
                          <a:spcPct val="115000"/>
                        </a:lnSpc>
                        <a:spcBef>
                          <a:spcPts val="300"/>
                        </a:spcBef>
                        <a:spcAft>
                          <a:spcPts val="300"/>
                        </a:spcAft>
                      </a:pPr>
                      <a:r>
                        <a:rPr lang="en-US" sz="1200">
                          <a:latin typeface="Times New Roman"/>
                          <a:ea typeface="Calibri"/>
                          <a:cs typeface="Times New Roman"/>
                        </a:rPr>
                        <a:t>Hiệu quả sử dụng thức ăn</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Kg thức ăn/kg tăng trọng</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2,87 ± 0,21</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2,90 ± 0,19</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487">
                <a:tc>
                  <a:txBody>
                    <a:bodyPr/>
                    <a:lstStyle/>
                    <a:p>
                      <a:pPr>
                        <a:lnSpc>
                          <a:spcPct val="115000"/>
                        </a:lnSpc>
                        <a:spcBef>
                          <a:spcPts val="300"/>
                        </a:spcBef>
                        <a:spcAft>
                          <a:spcPts val="300"/>
                        </a:spcAft>
                      </a:pPr>
                      <a:r>
                        <a:rPr lang="en-US" sz="1200">
                          <a:latin typeface="Times New Roman"/>
                          <a:ea typeface="Calibri"/>
                          <a:cs typeface="Times New Roman"/>
                        </a:rPr>
                        <a:t>So sánh tăng trọng giữa 2 lô</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100</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108,6</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487">
                <a:tc>
                  <a:txBody>
                    <a:bodyPr/>
                    <a:lstStyle/>
                    <a:p>
                      <a:pPr>
                        <a:lnSpc>
                          <a:spcPct val="115000"/>
                        </a:lnSpc>
                        <a:spcBef>
                          <a:spcPts val="300"/>
                        </a:spcBef>
                        <a:spcAft>
                          <a:spcPts val="300"/>
                        </a:spcAft>
                      </a:pPr>
                      <a:r>
                        <a:rPr lang="en-US" sz="1200" b="1" i="1">
                          <a:latin typeface="Times New Roman"/>
                          <a:ea typeface="Calibri"/>
                          <a:cs typeface="Times New Roman"/>
                        </a:rPr>
                        <a:t>Lượng nước sử dụng</a:t>
                      </a:r>
                      <a:endParaRPr lang="en-US" sz="1200">
                        <a:latin typeface="Times New Roman"/>
                        <a:ea typeface="Calibri"/>
                        <a:cs typeface="Times New Roman"/>
                      </a:endParaRP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endParaRPr lang="en-US" sz="1200">
                        <a:latin typeface="Times New Roman"/>
                        <a:ea typeface="Calibri"/>
                        <a:cs typeface="Times New Roman"/>
                      </a:endParaRP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endParaRPr lang="en-US" sz="1200">
                        <a:latin typeface="Times New Roman"/>
                        <a:ea typeface="Calibri"/>
                        <a:cs typeface="Times New Roman"/>
                      </a:endParaRP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endParaRPr lang="en-US" sz="1200">
                        <a:latin typeface="Times New Roman"/>
                        <a:ea typeface="Calibri"/>
                        <a:cs typeface="Times New Roman"/>
                      </a:endParaRP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487">
                <a:tc>
                  <a:txBody>
                    <a:bodyPr/>
                    <a:lstStyle/>
                    <a:p>
                      <a:pPr>
                        <a:lnSpc>
                          <a:spcPct val="115000"/>
                        </a:lnSpc>
                        <a:spcBef>
                          <a:spcPts val="300"/>
                        </a:spcBef>
                        <a:spcAft>
                          <a:spcPts val="300"/>
                        </a:spcAft>
                      </a:pPr>
                      <a:r>
                        <a:rPr lang="en-US" sz="1200">
                          <a:latin typeface="Times New Roman"/>
                          <a:ea typeface="Calibri"/>
                          <a:cs typeface="Times New Roman"/>
                        </a:rPr>
                        <a:t>Nước uống</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lít/con/ngày</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7,4</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5,5</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677">
                <a:tc>
                  <a:txBody>
                    <a:bodyPr/>
                    <a:lstStyle/>
                    <a:p>
                      <a:pPr>
                        <a:lnSpc>
                          <a:spcPct val="115000"/>
                        </a:lnSpc>
                        <a:spcBef>
                          <a:spcPts val="300"/>
                        </a:spcBef>
                        <a:spcAft>
                          <a:spcPts val="300"/>
                        </a:spcAft>
                      </a:pPr>
                      <a:r>
                        <a:rPr lang="en-US" sz="1200">
                          <a:latin typeface="Times New Roman"/>
                          <a:ea typeface="Calibri"/>
                          <a:cs typeface="Times New Roman"/>
                        </a:rPr>
                        <a:t>So sánh lượng nước uống giữa 2 lô</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100</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67,7</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677">
                <a:tc>
                  <a:txBody>
                    <a:bodyPr/>
                    <a:lstStyle/>
                    <a:p>
                      <a:pPr>
                        <a:lnSpc>
                          <a:spcPct val="115000"/>
                        </a:lnSpc>
                        <a:spcBef>
                          <a:spcPts val="300"/>
                        </a:spcBef>
                        <a:spcAft>
                          <a:spcPts val="300"/>
                        </a:spcAft>
                      </a:pPr>
                      <a:r>
                        <a:rPr lang="en-US" sz="1200">
                          <a:latin typeface="Times New Roman"/>
                          <a:ea typeface="Calibri"/>
                          <a:cs typeface="Times New Roman"/>
                        </a:rPr>
                        <a:t>Nước tắm và vệ sinh chuồng trại</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lít/con/ngày</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32,0</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0</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487">
                <a:tc>
                  <a:txBody>
                    <a:bodyPr/>
                    <a:lstStyle/>
                    <a:p>
                      <a:pPr>
                        <a:lnSpc>
                          <a:spcPct val="115000"/>
                        </a:lnSpc>
                        <a:spcBef>
                          <a:spcPts val="300"/>
                        </a:spcBef>
                        <a:spcAft>
                          <a:spcPts val="300"/>
                        </a:spcAft>
                      </a:pPr>
                      <a:r>
                        <a:rPr lang="en-US" sz="1200" i="1">
                          <a:latin typeface="Times New Roman"/>
                          <a:ea typeface="Calibri"/>
                          <a:cs typeface="Times New Roman"/>
                        </a:rPr>
                        <a:t>Tổng lượng nước sử dụng</a:t>
                      </a:r>
                      <a:endParaRPr lang="en-US" sz="1200">
                        <a:latin typeface="Times New Roman"/>
                        <a:ea typeface="Calibri"/>
                        <a:cs typeface="Times New Roman"/>
                      </a:endParaRP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i="1">
                          <a:latin typeface="Times New Roman"/>
                          <a:ea typeface="Calibri"/>
                          <a:cs typeface="Times New Roman"/>
                        </a:rPr>
                        <a:t>lít/con/ngày</a:t>
                      </a:r>
                      <a:endParaRPr lang="en-US" sz="1200">
                        <a:latin typeface="Times New Roman"/>
                        <a:ea typeface="Calibri"/>
                        <a:cs typeface="Times New Roman"/>
                      </a:endParaRP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i="1">
                          <a:latin typeface="Times New Roman"/>
                          <a:ea typeface="Calibri"/>
                          <a:cs typeface="Times New Roman"/>
                        </a:rPr>
                        <a:t>39,4</a:t>
                      </a:r>
                      <a:endParaRPr lang="en-US" sz="1200">
                        <a:latin typeface="Times New Roman"/>
                        <a:ea typeface="Calibri"/>
                        <a:cs typeface="Times New Roman"/>
                      </a:endParaRP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i="1">
                          <a:latin typeface="Times New Roman"/>
                          <a:ea typeface="Calibri"/>
                          <a:cs typeface="Times New Roman"/>
                        </a:rPr>
                        <a:t>5,5</a:t>
                      </a:r>
                      <a:endParaRPr lang="en-US" sz="1200">
                        <a:latin typeface="Times New Roman"/>
                        <a:ea typeface="Calibri"/>
                        <a:cs typeface="Times New Roman"/>
                      </a:endParaRP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616">
                <a:tc>
                  <a:txBody>
                    <a:bodyPr/>
                    <a:lstStyle/>
                    <a:p>
                      <a:pPr>
                        <a:lnSpc>
                          <a:spcPct val="115000"/>
                        </a:lnSpc>
                        <a:spcBef>
                          <a:spcPts val="300"/>
                        </a:spcBef>
                        <a:spcAft>
                          <a:spcPts val="300"/>
                        </a:spcAft>
                      </a:pPr>
                      <a:r>
                        <a:rPr lang="en-US" sz="1200" i="1">
                          <a:latin typeface="Times New Roman"/>
                          <a:ea typeface="Calibri"/>
                          <a:cs typeface="Times New Roman"/>
                        </a:rPr>
                        <a:t>Lượng nước sử dụng</a:t>
                      </a:r>
                      <a:endParaRPr lang="en-US" sz="1200">
                        <a:latin typeface="Times New Roman"/>
                        <a:ea typeface="Calibri"/>
                        <a:cs typeface="Times New Roman"/>
                      </a:endParaRP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i="1">
                          <a:latin typeface="Times New Roman"/>
                          <a:ea typeface="Calibri"/>
                          <a:cs typeface="Times New Roman"/>
                        </a:rPr>
                        <a:t>%</a:t>
                      </a:r>
                      <a:endParaRPr lang="en-US" sz="1200">
                        <a:latin typeface="Times New Roman"/>
                        <a:ea typeface="Calibri"/>
                        <a:cs typeface="Times New Roman"/>
                      </a:endParaRP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i="1">
                          <a:latin typeface="Times New Roman"/>
                          <a:ea typeface="Calibri"/>
                          <a:cs typeface="Times New Roman"/>
                        </a:rPr>
                        <a:t>100</a:t>
                      </a:r>
                      <a:endParaRPr lang="en-US" sz="1200">
                        <a:latin typeface="Times New Roman"/>
                        <a:ea typeface="Calibri"/>
                        <a:cs typeface="Times New Roman"/>
                      </a:endParaRP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i="1">
                          <a:latin typeface="Times New Roman"/>
                          <a:ea typeface="Calibri"/>
                          <a:cs typeface="Times New Roman"/>
                        </a:rPr>
                        <a:t>14,0</a:t>
                      </a:r>
                      <a:endParaRPr lang="en-US" sz="1200">
                        <a:latin typeface="Times New Roman"/>
                        <a:ea typeface="Calibri"/>
                        <a:cs typeface="Times New Roman"/>
                      </a:endParaRP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975">
                <a:tc>
                  <a:txBody>
                    <a:bodyPr/>
                    <a:lstStyle/>
                    <a:p>
                      <a:pPr>
                        <a:lnSpc>
                          <a:spcPct val="115000"/>
                        </a:lnSpc>
                        <a:spcBef>
                          <a:spcPts val="300"/>
                        </a:spcBef>
                        <a:spcAft>
                          <a:spcPts val="300"/>
                        </a:spcAft>
                      </a:pPr>
                      <a:r>
                        <a:rPr lang="en-US" sz="1200">
                          <a:latin typeface="Times New Roman"/>
                          <a:ea typeface="Calibri"/>
                          <a:cs typeface="Times New Roman"/>
                        </a:rPr>
                        <a:t>Thể tích lượng chất thải thu được lúc kết thúc thí nghiệm</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m</a:t>
                      </a:r>
                      <a:r>
                        <a:rPr lang="en-US" sz="1200" baseline="30000">
                          <a:latin typeface="Times New Roman"/>
                          <a:ea typeface="Calibri"/>
                          <a:cs typeface="Times New Roman"/>
                        </a:rPr>
                        <a:t>3</a:t>
                      </a:r>
                      <a:endParaRPr lang="en-US" sz="1200">
                        <a:latin typeface="Times New Roman"/>
                        <a:ea typeface="Calibri"/>
                        <a:cs typeface="Times New Roman"/>
                      </a:endParaRP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Không thu</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5,33</a:t>
                      </a:r>
                    </a:p>
                  </a:txBody>
                  <a:tcPr marL="62711" marR="62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5473" name="Rectangle 1"/>
          <p:cNvSpPr>
            <a:spLocks noChangeArrowheads="1"/>
          </p:cNvSpPr>
          <p:nvPr/>
        </p:nvSpPr>
        <p:spPr bwMode="auto">
          <a:xfrm>
            <a:off x="0" y="990601"/>
            <a:ext cx="91440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f-ZA"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a:t>
            </a:r>
            <a:r>
              <a:rPr kumimoji="0" lang="af-ZA" sz="2000" b="0" i="0" u="none" strike="noStrike" cap="none" normalizeH="0" baseline="0" smtClean="0" bmk="">
                <a:ln>
                  <a:noFill/>
                </a:ln>
                <a:solidFill>
                  <a:schemeClr val="tx1"/>
                </a:solidFill>
                <a:effectLst/>
                <a:latin typeface="Times New Roman" pitchFamily="18" charset="0"/>
                <a:ea typeface="Calibri" pitchFamily="34" charset="0"/>
                <a:cs typeface="Times New Roman" pitchFamily="18" charset="0"/>
              </a:rPr>
              <a:t>ảng 3. Một số kết quả thử nghiệm công nghệ tại trại ông Tô Hiến Thành</a:t>
            </a:r>
            <a:endParaRPr kumimoji="0" lang="en-US" sz="20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f-ZA" sz="2000" b="0" i="0" u="none" strike="noStrike" cap="none" normalizeH="0" baseline="0" smtClean="0" bmk="_Toc23286583">
                <a:ln>
                  <a:noFill/>
                </a:ln>
                <a:solidFill>
                  <a:schemeClr val="tx1"/>
                </a:solidFill>
                <a:effectLst/>
                <a:latin typeface="Times New Roman" pitchFamily="18" charset="0"/>
                <a:ea typeface="Calibri" pitchFamily="34" charset="0"/>
                <a:cs typeface="Times New Roman" pitchFamily="18" charset="0"/>
              </a:rPr>
              <a:t>(Mean ± SD)</a:t>
            </a:r>
            <a:r>
              <a:rPr kumimoji="0" lang="af-ZA"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20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pPr algn="l"/>
            <a:r>
              <a:rPr lang="en-US" b="1" smtClean="0">
                <a:solidFill>
                  <a:srgbClr val="002060"/>
                </a:solidFill>
              </a:rPr>
              <a:t>3. Kết quả thử nghiệm</a:t>
            </a:r>
            <a:endParaRPr lang="en-US"/>
          </a:p>
        </p:txBody>
      </p:sp>
      <p:graphicFrame>
        <p:nvGraphicFramePr>
          <p:cNvPr id="4" name="Content Placeholder 3"/>
          <p:cNvGraphicFramePr>
            <a:graphicFrameLocks noGrp="1"/>
          </p:cNvGraphicFramePr>
          <p:nvPr>
            <p:ph idx="1"/>
          </p:nvPr>
        </p:nvGraphicFramePr>
        <p:xfrm>
          <a:off x="2057400" y="1600202"/>
          <a:ext cx="5302862" cy="4983156"/>
        </p:xfrm>
        <a:graphic>
          <a:graphicData uri="http://schemas.openxmlformats.org/drawingml/2006/table">
            <a:tbl>
              <a:tblPr/>
              <a:tblGrid>
                <a:gridCol w="2207964"/>
                <a:gridCol w="882702"/>
                <a:gridCol w="1078589"/>
                <a:gridCol w="1133607"/>
              </a:tblGrid>
              <a:tr h="260940">
                <a:tc>
                  <a:txBody>
                    <a:bodyPr/>
                    <a:lstStyle/>
                    <a:p>
                      <a:pPr algn="ctr">
                        <a:lnSpc>
                          <a:spcPct val="115000"/>
                        </a:lnSpc>
                        <a:spcBef>
                          <a:spcPts val="300"/>
                        </a:spcBef>
                        <a:spcAft>
                          <a:spcPts val="300"/>
                        </a:spcAft>
                      </a:pPr>
                      <a:r>
                        <a:rPr lang="en-US" sz="1200" b="1">
                          <a:latin typeface="Times New Roman"/>
                          <a:ea typeface="Calibri"/>
                          <a:cs typeface="Times New Roman"/>
                        </a:rPr>
                        <a:t>Chỉ tiêu</a:t>
                      </a:r>
                      <a:endParaRPr lang="en-US" sz="1200">
                        <a:latin typeface="Times New Roman"/>
                        <a:ea typeface="Calibri"/>
                        <a:cs typeface="Times New Roman"/>
                      </a:endParaRP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b="1">
                          <a:latin typeface="Times New Roman"/>
                          <a:ea typeface="Calibri"/>
                          <a:cs typeface="Times New Roman"/>
                        </a:rPr>
                        <a:t>Đơn vị</a:t>
                      </a:r>
                      <a:endParaRPr lang="en-US" sz="1200">
                        <a:latin typeface="Times New Roman"/>
                        <a:ea typeface="Calibri"/>
                        <a:cs typeface="Times New Roman"/>
                      </a:endParaRP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b="1">
                          <a:latin typeface="Times New Roman"/>
                          <a:ea typeface="Calibri"/>
                          <a:cs typeface="Times New Roman"/>
                        </a:rPr>
                        <a:t>Lô đối chứng</a:t>
                      </a:r>
                      <a:endParaRPr lang="en-US" sz="1200">
                        <a:latin typeface="Times New Roman"/>
                        <a:ea typeface="Calibri"/>
                        <a:cs typeface="Times New Roman"/>
                      </a:endParaRP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b="1">
                          <a:latin typeface="Times New Roman"/>
                          <a:ea typeface="Calibri"/>
                          <a:cs typeface="Times New Roman"/>
                        </a:rPr>
                        <a:t>Lô thí nghiệm</a:t>
                      </a:r>
                      <a:endParaRPr lang="en-US" sz="1200">
                        <a:latin typeface="Times New Roman"/>
                        <a:ea typeface="Calibri"/>
                        <a:cs typeface="Times New Roman"/>
                      </a:endParaRP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256">
                <a:tc>
                  <a:txBody>
                    <a:bodyPr/>
                    <a:lstStyle/>
                    <a:p>
                      <a:pPr>
                        <a:lnSpc>
                          <a:spcPct val="115000"/>
                        </a:lnSpc>
                        <a:spcBef>
                          <a:spcPts val="300"/>
                        </a:spcBef>
                        <a:spcAft>
                          <a:spcPts val="300"/>
                        </a:spcAft>
                      </a:pPr>
                      <a:r>
                        <a:rPr lang="en-US" sz="1200">
                          <a:latin typeface="Times New Roman"/>
                          <a:ea typeface="Calibri"/>
                          <a:cs typeface="Times New Roman"/>
                        </a:rPr>
                        <a:t>Số lượng lợn</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con</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50</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50</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256">
                <a:tc>
                  <a:txBody>
                    <a:bodyPr/>
                    <a:lstStyle/>
                    <a:p>
                      <a:pPr>
                        <a:lnSpc>
                          <a:spcPct val="115000"/>
                        </a:lnSpc>
                        <a:spcBef>
                          <a:spcPts val="300"/>
                        </a:spcBef>
                        <a:spcAft>
                          <a:spcPts val="300"/>
                        </a:spcAft>
                      </a:pPr>
                      <a:r>
                        <a:rPr lang="en-US" sz="1200">
                          <a:latin typeface="Times New Roman"/>
                          <a:ea typeface="Calibri"/>
                          <a:cs typeface="Times New Roman"/>
                        </a:rPr>
                        <a:t>Khối lượng ban đầu </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kg</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29,8 ± 4,2</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31,8 ± 5,3</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256">
                <a:tc>
                  <a:txBody>
                    <a:bodyPr/>
                    <a:lstStyle/>
                    <a:p>
                      <a:pPr>
                        <a:lnSpc>
                          <a:spcPct val="115000"/>
                        </a:lnSpc>
                        <a:spcBef>
                          <a:spcPts val="300"/>
                        </a:spcBef>
                        <a:spcAft>
                          <a:spcPts val="300"/>
                        </a:spcAft>
                      </a:pPr>
                      <a:r>
                        <a:rPr lang="en-US" sz="1200">
                          <a:latin typeface="Times New Roman"/>
                          <a:ea typeface="Calibri"/>
                          <a:cs typeface="Times New Roman"/>
                        </a:rPr>
                        <a:t>Khối lượng kết thúc</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kg</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107,2 ± 10,9</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114,9 ± 11,6</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256">
                <a:tc>
                  <a:txBody>
                    <a:bodyPr/>
                    <a:lstStyle/>
                    <a:p>
                      <a:pPr>
                        <a:lnSpc>
                          <a:spcPct val="115000"/>
                        </a:lnSpc>
                        <a:spcBef>
                          <a:spcPts val="300"/>
                        </a:spcBef>
                        <a:spcAft>
                          <a:spcPts val="300"/>
                        </a:spcAft>
                      </a:pPr>
                      <a:r>
                        <a:rPr lang="en-US" sz="1200">
                          <a:latin typeface="Times New Roman"/>
                          <a:ea typeface="Calibri"/>
                          <a:cs typeface="Times New Roman"/>
                        </a:rPr>
                        <a:t>Lượng thức ăn ăn vào </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g/con/ngày</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1807 ± 158,7 </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1968 ± 179,3</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256">
                <a:tc>
                  <a:txBody>
                    <a:bodyPr/>
                    <a:lstStyle/>
                    <a:p>
                      <a:pPr>
                        <a:lnSpc>
                          <a:spcPct val="115000"/>
                        </a:lnSpc>
                        <a:spcBef>
                          <a:spcPts val="300"/>
                        </a:spcBef>
                        <a:spcAft>
                          <a:spcPts val="300"/>
                        </a:spcAft>
                      </a:pPr>
                      <a:r>
                        <a:rPr lang="en-US" sz="1200">
                          <a:latin typeface="Times New Roman"/>
                          <a:ea typeface="Calibri"/>
                          <a:cs typeface="Times New Roman"/>
                        </a:rPr>
                        <a:t>Tăng trọng bình quân</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g/con/ngày</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634 ± 68,72</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681 ± 59,36</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6521">
                <a:tc>
                  <a:txBody>
                    <a:bodyPr/>
                    <a:lstStyle/>
                    <a:p>
                      <a:pPr>
                        <a:lnSpc>
                          <a:spcPct val="115000"/>
                        </a:lnSpc>
                        <a:spcBef>
                          <a:spcPts val="300"/>
                        </a:spcBef>
                        <a:spcAft>
                          <a:spcPts val="300"/>
                        </a:spcAft>
                      </a:pPr>
                      <a:r>
                        <a:rPr lang="en-US" sz="1200">
                          <a:latin typeface="Times New Roman"/>
                          <a:ea typeface="Calibri"/>
                          <a:cs typeface="Times New Roman"/>
                        </a:rPr>
                        <a:t>Hiệu quả sử dụng thức ăn</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Kg thức ăn/kg tăng trọng</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2,85 ± 0,31</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2,89 ± 0,38</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256">
                <a:tc>
                  <a:txBody>
                    <a:bodyPr/>
                    <a:lstStyle/>
                    <a:p>
                      <a:pPr>
                        <a:lnSpc>
                          <a:spcPct val="115000"/>
                        </a:lnSpc>
                        <a:spcBef>
                          <a:spcPts val="300"/>
                        </a:spcBef>
                        <a:spcAft>
                          <a:spcPts val="300"/>
                        </a:spcAft>
                      </a:pPr>
                      <a:r>
                        <a:rPr lang="en-US" sz="1200">
                          <a:latin typeface="Times New Roman"/>
                          <a:ea typeface="Calibri"/>
                          <a:cs typeface="Times New Roman"/>
                        </a:rPr>
                        <a:t>So sánh tăng trọng giữa 2 lô</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100</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107,4</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256">
                <a:tc>
                  <a:txBody>
                    <a:bodyPr/>
                    <a:lstStyle/>
                    <a:p>
                      <a:pPr>
                        <a:lnSpc>
                          <a:spcPct val="115000"/>
                        </a:lnSpc>
                        <a:spcBef>
                          <a:spcPts val="300"/>
                        </a:spcBef>
                        <a:spcAft>
                          <a:spcPts val="300"/>
                        </a:spcAft>
                      </a:pPr>
                      <a:r>
                        <a:rPr lang="en-US" sz="1200" b="1" i="1">
                          <a:latin typeface="Times New Roman"/>
                          <a:ea typeface="Calibri"/>
                          <a:cs typeface="Times New Roman"/>
                        </a:rPr>
                        <a:t>Lượng nước sử dụng</a:t>
                      </a:r>
                      <a:endParaRPr lang="en-US" sz="1200">
                        <a:latin typeface="Times New Roman"/>
                        <a:ea typeface="Calibri"/>
                        <a:cs typeface="Times New Roman"/>
                      </a:endParaRP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endParaRPr lang="en-US" sz="1200">
                        <a:latin typeface="Times New Roman"/>
                        <a:ea typeface="Calibri"/>
                        <a:cs typeface="Times New Roman"/>
                      </a:endParaRP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endParaRPr lang="en-US" sz="1200">
                        <a:latin typeface="Times New Roman"/>
                        <a:ea typeface="Calibri"/>
                        <a:cs typeface="Times New Roman"/>
                      </a:endParaRP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endParaRPr lang="en-US" sz="1200">
                        <a:latin typeface="Times New Roman"/>
                        <a:ea typeface="Calibri"/>
                        <a:cs typeface="Times New Roman"/>
                      </a:endParaRP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256">
                <a:tc>
                  <a:txBody>
                    <a:bodyPr/>
                    <a:lstStyle/>
                    <a:p>
                      <a:pPr>
                        <a:lnSpc>
                          <a:spcPct val="115000"/>
                        </a:lnSpc>
                        <a:spcBef>
                          <a:spcPts val="300"/>
                        </a:spcBef>
                        <a:spcAft>
                          <a:spcPts val="300"/>
                        </a:spcAft>
                      </a:pPr>
                      <a:r>
                        <a:rPr lang="en-US" sz="1200">
                          <a:latin typeface="Times New Roman"/>
                          <a:ea typeface="Calibri"/>
                          <a:cs typeface="Times New Roman"/>
                        </a:rPr>
                        <a:t>Nước uống</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lít/con/ngày</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7,8</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6,2</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681">
                <a:tc>
                  <a:txBody>
                    <a:bodyPr/>
                    <a:lstStyle/>
                    <a:p>
                      <a:pPr>
                        <a:lnSpc>
                          <a:spcPct val="115000"/>
                        </a:lnSpc>
                        <a:spcBef>
                          <a:spcPts val="300"/>
                        </a:spcBef>
                        <a:spcAft>
                          <a:spcPts val="300"/>
                        </a:spcAft>
                      </a:pPr>
                      <a:r>
                        <a:rPr lang="en-US" sz="1200">
                          <a:latin typeface="Times New Roman"/>
                          <a:ea typeface="Calibri"/>
                          <a:cs typeface="Times New Roman"/>
                        </a:rPr>
                        <a:t>So sánh lượng nước uống giữa 2 lô</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100</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79,5</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256">
                <a:tc>
                  <a:txBody>
                    <a:bodyPr/>
                    <a:lstStyle/>
                    <a:p>
                      <a:pPr>
                        <a:lnSpc>
                          <a:spcPct val="115000"/>
                        </a:lnSpc>
                        <a:spcBef>
                          <a:spcPts val="300"/>
                        </a:spcBef>
                        <a:spcAft>
                          <a:spcPts val="300"/>
                        </a:spcAft>
                      </a:pPr>
                      <a:r>
                        <a:rPr lang="en-US" sz="1200">
                          <a:latin typeface="Times New Roman"/>
                          <a:ea typeface="Calibri"/>
                          <a:cs typeface="Times New Roman"/>
                        </a:rPr>
                        <a:t>Nước tắm và vệ sinh chuồng trại</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lít/con/ngày</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41,3</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0</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256">
                <a:tc>
                  <a:txBody>
                    <a:bodyPr/>
                    <a:lstStyle/>
                    <a:p>
                      <a:pPr>
                        <a:lnSpc>
                          <a:spcPct val="115000"/>
                        </a:lnSpc>
                        <a:spcBef>
                          <a:spcPts val="300"/>
                        </a:spcBef>
                        <a:spcAft>
                          <a:spcPts val="300"/>
                        </a:spcAft>
                      </a:pPr>
                      <a:r>
                        <a:rPr lang="en-US" sz="1200" i="1">
                          <a:latin typeface="Times New Roman"/>
                          <a:ea typeface="Calibri"/>
                          <a:cs typeface="Times New Roman"/>
                        </a:rPr>
                        <a:t>Tổng lượng nước sử dụng</a:t>
                      </a:r>
                      <a:endParaRPr lang="en-US" sz="1200">
                        <a:latin typeface="Times New Roman"/>
                        <a:ea typeface="Calibri"/>
                        <a:cs typeface="Times New Roman"/>
                      </a:endParaRP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i="1">
                          <a:latin typeface="Times New Roman"/>
                          <a:ea typeface="Calibri"/>
                          <a:cs typeface="Times New Roman"/>
                        </a:rPr>
                        <a:t>lít/con/ngày</a:t>
                      </a:r>
                      <a:endParaRPr lang="en-US" sz="1200">
                        <a:latin typeface="Times New Roman"/>
                        <a:ea typeface="Calibri"/>
                        <a:cs typeface="Times New Roman"/>
                      </a:endParaRP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i="1">
                          <a:latin typeface="Times New Roman"/>
                          <a:ea typeface="Calibri"/>
                          <a:cs typeface="Times New Roman"/>
                        </a:rPr>
                        <a:t>50,1</a:t>
                      </a:r>
                      <a:endParaRPr lang="en-US" sz="1200">
                        <a:latin typeface="Times New Roman"/>
                        <a:ea typeface="Calibri"/>
                        <a:cs typeface="Times New Roman"/>
                      </a:endParaRP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i="1">
                          <a:latin typeface="Times New Roman"/>
                          <a:ea typeface="Calibri"/>
                          <a:cs typeface="Times New Roman"/>
                        </a:rPr>
                        <a:t>6,2</a:t>
                      </a:r>
                      <a:endParaRPr lang="en-US" sz="1200">
                        <a:latin typeface="Times New Roman"/>
                        <a:ea typeface="Calibri"/>
                        <a:cs typeface="Times New Roman"/>
                      </a:endParaRP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940">
                <a:tc>
                  <a:txBody>
                    <a:bodyPr/>
                    <a:lstStyle/>
                    <a:p>
                      <a:pPr>
                        <a:lnSpc>
                          <a:spcPct val="115000"/>
                        </a:lnSpc>
                        <a:spcBef>
                          <a:spcPts val="300"/>
                        </a:spcBef>
                        <a:spcAft>
                          <a:spcPts val="300"/>
                        </a:spcAft>
                      </a:pPr>
                      <a:r>
                        <a:rPr lang="en-US" sz="1200" i="1">
                          <a:latin typeface="Times New Roman"/>
                          <a:ea typeface="Calibri"/>
                          <a:cs typeface="Times New Roman"/>
                        </a:rPr>
                        <a:t>Lượng nước sử dụng</a:t>
                      </a:r>
                      <a:endParaRPr lang="en-US" sz="1200">
                        <a:latin typeface="Times New Roman"/>
                        <a:ea typeface="Calibri"/>
                        <a:cs typeface="Times New Roman"/>
                      </a:endParaRP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i="1">
                          <a:latin typeface="Times New Roman"/>
                          <a:ea typeface="Calibri"/>
                          <a:cs typeface="Times New Roman"/>
                        </a:rPr>
                        <a:t>%</a:t>
                      </a:r>
                      <a:endParaRPr lang="en-US" sz="1200">
                        <a:latin typeface="Times New Roman"/>
                        <a:ea typeface="Calibri"/>
                        <a:cs typeface="Times New Roman"/>
                      </a:endParaRP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i="1">
                          <a:latin typeface="Times New Roman"/>
                          <a:ea typeface="Calibri"/>
                          <a:cs typeface="Times New Roman"/>
                        </a:rPr>
                        <a:t>100</a:t>
                      </a:r>
                      <a:endParaRPr lang="en-US" sz="1200">
                        <a:latin typeface="Times New Roman"/>
                        <a:ea typeface="Calibri"/>
                        <a:cs typeface="Times New Roman"/>
                      </a:endParaRP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i="1">
                          <a:latin typeface="Times New Roman"/>
                          <a:ea typeface="Calibri"/>
                          <a:cs typeface="Times New Roman"/>
                        </a:rPr>
                        <a:t>12,4</a:t>
                      </a:r>
                      <a:endParaRPr lang="en-US" sz="1200">
                        <a:latin typeface="Times New Roman"/>
                        <a:ea typeface="Calibri"/>
                        <a:cs typeface="Times New Roman"/>
                      </a:endParaRP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514">
                <a:tc>
                  <a:txBody>
                    <a:bodyPr/>
                    <a:lstStyle/>
                    <a:p>
                      <a:pPr>
                        <a:lnSpc>
                          <a:spcPct val="115000"/>
                        </a:lnSpc>
                        <a:spcBef>
                          <a:spcPts val="300"/>
                        </a:spcBef>
                        <a:spcAft>
                          <a:spcPts val="300"/>
                        </a:spcAft>
                      </a:pPr>
                      <a:r>
                        <a:rPr lang="en-US" sz="1200">
                          <a:latin typeface="Times New Roman"/>
                          <a:ea typeface="Calibri"/>
                          <a:cs typeface="Times New Roman"/>
                        </a:rPr>
                        <a:t>Thể tích lượng chất thải thu được lúc kết thúc thí nghiệm</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m</a:t>
                      </a:r>
                      <a:r>
                        <a:rPr lang="en-US" sz="1200" baseline="30000">
                          <a:latin typeface="Times New Roman"/>
                          <a:ea typeface="Calibri"/>
                          <a:cs typeface="Times New Roman"/>
                        </a:rPr>
                        <a:t>3</a:t>
                      </a:r>
                      <a:endParaRPr lang="en-US" sz="1200">
                        <a:latin typeface="Times New Roman"/>
                        <a:ea typeface="Calibri"/>
                        <a:cs typeface="Times New Roman"/>
                      </a:endParaRP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Không thu</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US" sz="1200">
                          <a:latin typeface="Times New Roman"/>
                          <a:ea typeface="Calibri"/>
                          <a:cs typeface="Times New Roman"/>
                        </a:rPr>
                        <a:t>7,4</a:t>
                      </a:r>
                    </a:p>
                  </a:txBody>
                  <a:tcPr marL="65296" marR="65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7521" name="Rectangle 1"/>
          <p:cNvSpPr>
            <a:spLocks noChangeArrowheads="1"/>
          </p:cNvSpPr>
          <p:nvPr/>
        </p:nvSpPr>
        <p:spPr bwMode="auto">
          <a:xfrm>
            <a:off x="0" y="1066800"/>
            <a:ext cx="9398278"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a:t>
            </a:r>
            <a:r>
              <a:rPr kumimoji="0" lang="af-ZA" b="0" i="0" u="none" strike="noStrike" cap="none" normalizeH="0" baseline="0" smtClean="0" bmk="">
                <a:ln>
                  <a:noFill/>
                </a:ln>
                <a:solidFill>
                  <a:schemeClr val="tx1"/>
                </a:solidFill>
                <a:effectLst/>
                <a:latin typeface="Times New Roman" pitchFamily="18" charset="0"/>
                <a:ea typeface="Calibri" pitchFamily="34" charset="0"/>
                <a:cs typeface="Times New Roman" pitchFamily="18" charset="0"/>
              </a:rPr>
              <a:t>ảng 4. Một số kết quả thử nghiệm công nghệ tại trại ông tại trại ông Vũ Đình Tuấn</a:t>
            </a:r>
            <a:r>
              <a:rPr lang="af-ZA" baseline="30000" smtClean="0" bmk="">
                <a:latin typeface="Times New Roman" pitchFamily="18" charset="0"/>
                <a:ea typeface="Calibri" pitchFamily="34" charset="0"/>
                <a:cs typeface="Times New Roman" pitchFamily="18" charset="0"/>
              </a:rPr>
              <a:t> </a:t>
            </a:r>
            <a:r>
              <a:rPr kumimoji="0" lang="af-ZA" b="0" i="0" u="none" strike="noStrike" cap="none" normalizeH="0" baseline="0" smtClean="0" bmk="_Toc23286585">
                <a:ln>
                  <a:noFill/>
                </a:ln>
                <a:solidFill>
                  <a:schemeClr val="tx1"/>
                </a:solidFill>
                <a:effectLst/>
                <a:latin typeface="Times New Roman" pitchFamily="18" charset="0"/>
                <a:ea typeface="Calibri" pitchFamily="34" charset="0"/>
                <a:cs typeface="Times New Roman" pitchFamily="18" charset="0"/>
              </a:rPr>
              <a:t>(Mean ± SD)</a:t>
            </a:r>
            <a:endParaRPr kumimoji="0" lang="en-US"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36" name="Rectangle 1"/>
          <p:cNvSpPr>
            <a:spLocks noChangeArrowheads="1"/>
          </p:cNvSpPr>
          <p:nvPr/>
        </p:nvSpPr>
        <p:spPr bwMode="auto">
          <a:xfrm>
            <a:off x="304800" y="650248"/>
            <a:ext cx="8458200" cy="5355215"/>
          </a:xfrm>
          <a:prstGeom prst="rect">
            <a:avLst/>
          </a:prstGeom>
          <a:noFill/>
          <a:ln w="9525">
            <a:noFill/>
            <a:miter lim="800000"/>
            <a:headEnd/>
            <a:tailEnd/>
          </a:ln>
          <a:effectLst/>
        </p:spPr>
        <p:txBody>
          <a:bodyPr wrap="square" tIns="304704" bIns="0" anchor="ctr">
            <a:spAutoFit/>
          </a:bodyPr>
          <a:lstStyle/>
          <a:p>
            <a:pPr indent="457200" algn="just" eaLnBrk="0" hangingPunct="0"/>
            <a:r>
              <a:rPr lang="af-ZA" sz="2800" b="1" i="1" smtClean="0">
                <a:solidFill>
                  <a:srgbClr val="002060"/>
                </a:solidFill>
                <a:latin typeface="Times New Roman" pitchFamily="18" charset="0"/>
                <a:cs typeface="Times New Roman" pitchFamily="18" charset="0"/>
              </a:rPr>
              <a:t>* Tăng trọng</a:t>
            </a:r>
          </a:p>
          <a:p>
            <a:pPr lvl="1" indent="457200" algn="just" eaLnBrk="0" hangingPunct="0">
              <a:buFontTx/>
              <a:buChar char="-"/>
            </a:pPr>
            <a:r>
              <a:rPr lang="af-ZA" sz="2800" smtClean="0">
                <a:solidFill>
                  <a:srgbClr val="002060"/>
                </a:solidFill>
                <a:latin typeface="Times New Roman" pitchFamily="18" charset="0"/>
                <a:cs typeface="Times New Roman" pitchFamily="18" charset="0"/>
              </a:rPr>
              <a:t>Lợn nuôi trên chuồng sàn có tăng trọng cao hơn 5,4 - 8,6% và có khối lượng kết thúc thí nghiệm lớn hơn so với lô đối chứng.</a:t>
            </a:r>
          </a:p>
          <a:p>
            <a:pPr marL="0" lvl="1" indent="457200" algn="just" eaLnBrk="0" hangingPunct="0"/>
            <a:r>
              <a:rPr lang="af-ZA" sz="2800" b="1" i="1" smtClean="0">
                <a:solidFill>
                  <a:srgbClr val="002060"/>
                </a:solidFill>
                <a:latin typeface="Times New Roman" pitchFamily="18" charset="0"/>
                <a:cs typeface="Times New Roman" pitchFamily="18" charset="0"/>
              </a:rPr>
              <a:t>* Lợn bị bệnh</a:t>
            </a:r>
          </a:p>
          <a:p>
            <a:pPr lvl="1" indent="457200" algn="just" eaLnBrk="0" hangingPunct="0">
              <a:buFontTx/>
              <a:buChar char="-"/>
            </a:pPr>
            <a:r>
              <a:rPr lang="af-ZA" sz="2800" smtClean="0">
                <a:solidFill>
                  <a:srgbClr val="002060"/>
                </a:solidFill>
                <a:latin typeface="Times New Roman" pitchFamily="18" charset="0"/>
                <a:cs typeface="Times New Roman" pitchFamily="18" charset="0"/>
              </a:rPr>
              <a:t>Không phát hiện lợn nuôi trên chuồng sàn bị ốm nặng, trong khi đó một số lợn nuôi nền xi măng bị ốm do viêm đường hô hấp.</a:t>
            </a:r>
          </a:p>
          <a:p>
            <a:pPr lvl="1" indent="457200" algn="just" eaLnBrk="0" hangingPunct="0">
              <a:buFontTx/>
              <a:buChar char="-"/>
            </a:pPr>
            <a:r>
              <a:rPr lang="af-ZA" sz="2800" smtClean="0">
                <a:solidFill>
                  <a:srgbClr val="002060"/>
                </a:solidFill>
                <a:latin typeface="Times New Roman" pitchFamily="18" charset="0"/>
                <a:cs typeface="Times New Roman" pitchFamily="18" charset="0"/>
              </a:rPr>
              <a:t>Không phát hiện lợn bị bệnh về chân móng khi nuôi trên chuồng sàn bằng mắt thường.</a:t>
            </a:r>
            <a:endParaRPr lang="af-ZA" sz="2400" smtClean="0">
              <a:solidFill>
                <a:srgbClr val="002060"/>
              </a:solidFill>
              <a:latin typeface="Times New Roman" pitchFamily="18" charset="0"/>
              <a:cs typeface="Times New Roman" pitchFamily="18" charset="0"/>
            </a:endParaRPr>
          </a:p>
          <a:p>
            <a:pPr indent="457200" algn="just" eaLnBrk="0" hangingPunct="0"/>
            <a:endParaRPr lang="af-ZA" sz="2400" b="1" smtClean="0">
              <a:solidFill>
                <a:srgbClr val="000000"/>
              </a:solidFill>
              <a:latin typeface="Times New Roman" pitchFamily="18" charset="0"/>
              <a:cs typeface="Times New Roman" pitchFamily="18" charset="0"/>
            </a:endParaRPr>
          </a:p>
          <a:p>
            <a:pPr indent="457200" algn="just" eaLnBrk="0" hangingPunct="0"/>
            <a:r>
              <a:rPr lang="af-ZA" sz="2400" b="1" smtClean="0">
                <a:solidFill>
                  <a:srgbClr val="000000"/>
                </a:solidFill>
                <a:latin typeface="Times New Roman" pitchFamily="18" charset="0"/>
                <a:cs typeface="Times New Roman" pitchFamily="18" charset="0"/>
              </a:rPr>
              <a:t> </a:t>
            </a:r>
            <a:endParaRPr lang="af-ZA" sz="2400">
              <a:latin typeface="Times New Roman" pitchFamily="18" charset="0"/>
              <a:cs typeface="Times New Roman" pitchFamily="18" charset="0"/>
            </a:endParaRPr>
          </a:p>
        </p:txBody>
      </p:sp>
      <p:sp>
        <p:nvSpPr>
          <p:cNvPr id="5" name="Rectangle 4"/>
          <p:cNvSpPr/>
          <p:nvPr/>
        </p:nvSpPr>
        <p:spPr>
          <a:xfrm>
            <a:off x="0" y="152400"/>
            <a:ext cx="9144000" cy="707886"/>
          </a:xfrm>
          <a:prstGeom prst="rect">
            <a:avLst/>
          </a:prstGeom>
        </p:spPr>
        <p:txBody>
          <a:bodyPr wrap="square">
            <a:spAutoFit/>
          </a:bodyPr>
          <a:lstStyle/>
          <a:p>
            <a:r>
              <a:rPr lang="en-US" sz="4000" b="1" smtClean="0">
                <a:solidFill>
                  <a:srgbClr val="002060"/>
                </a:solidFill>
              </a:rPr>
              <a:t>3. Kết quả thử nghiệm</a:t>
            </a:r>
            <a:endParaRPr lang="en-US" sz="4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31838"/>
          </a:xfrm>
        </p:spPr>
        <p:txBody>
          <a:bodyPr>
            <a:normAutofit fontScale="90000"/>
          </a:bodyPr>
          <a:lstStyle/>
          <a:p>
            <a:pPr algn="l"/>
            <a:r>
              <a:rPr lang="en-US" b="1" smtClean="0">
                <a:solidFill>
                  <a:srgbClr val="002060"/>
                </a:solidFill>
              </a:rPr>
              <a:t>3. Kết quả thử nghiệm</a:t>
            </a:r>
            <a:r>
              <a:rPr lang="en-US" smtClean="0"/>
              <a:t/>
            </a:r>
            <a:br>
              <a:rPr lang="en-US" smtClean="0"/>
            </a:br>
            <a:r>
              <a:rPr lang="en-US" smtClean="0"/>
              <a:t/>
            </a:r>
            <a:br>
              <a:rPr lang="en-US" smtClean="0"/>
            </a:br>
            <a:endParaRPr lang="en-US"/>
          </a:p>
        </p:txBody>
      </p:sp>
      <p:sp>
        <p:nvSpPr>
          <p:cNvPr id="3" name="Content Placeholder 2"/>
          <p:cNvSpPr>
            <a:spLocks noGrp="1"/>
          </p:cNvSpPr>
          <p:nvPr>
            <p:ph idx="1"/>
          </p:nvPr>
        </p:nvSpPr>
        <p:spPr>
          <a:xfrm>
            <a:off x="457200" y="1066800"/>
            <a:ext cx="8229600" cy="5059363"/>
          </a:xfrm>
        </p:spPr>
        <p:txBody>
          <a:bodyPr/>
          <a:lstStyle/>
          <a:p>
            <a:pPr algn="just">
              <a:buNone/>
            </a:pPr>
            <a:r>
              <a:rPr lang="af-ZA" b="1" i="1" smtClean="0">
                <a:solidFill>
                  <a:srgbClr val="000000"/>
                </a:solidFill>
                <a:latin typeface="Times New Roman" pitchFamily="18" charset="0"/>
                <a:cs typeface="Times New Roman" pitchFamily="18" charset="0"/>
              </a:rPr>
              <a:t>	</a:t>
            </a:r>
            <a:r>
              <a:rPr lang="af-ZA" b="1" i="1" smtClean="0">
                <a:solidFill>
                  <a:srgbClr val="002060"/>
                </a:solidFill>
                <a:latin typeface="Times New Roman" pitchFamily="18" charset="0"/>
                <a:cs typeface="Times New Roman" pitchFamily="18" charset="0"/>
              </a:rPr>
              <a:t>* Lượng nước sử dụng</a:t>
            </a:r>
          </a:p>
          <a:p>
            <a:pPr algn="just">
              <a:buNone/>
            </a:pPr>
            <a:r>
              <a:rPr lang="af-ZA" sz="3200" b="1" i="1" smtClean="0">
                <a:solidFill>
                  <a:srgbClr val="002060"/>
                </a:solidFill>
                <a:latin typeface="Times New Roman" pitchFamily="18" charset="0"/>
                <a:cs typeface="Times New Roman" pitchFamily="18" charset="0"/>
              </a:rPr>
              <a:t>	</a:t>
            </a:r>
            <a:r>
              <a:rPr lang="af-ZA" sz="3200" smtClean="0">
                <a:solidFill>
                  <a:srgbClr val="002060"/>
                </a:solidFill>
                <a:latin typeface="Times New Roman" pitchFamily="18" charset="0"/>
                <a:cs typeface="Times New Roman" pitchFamily="18" charset="0"/>
              </a:rPr>
              <a:t>- Sử dụng cốc uống nước đã tiết kiệm 20,5 - 32,3% lượng nước uống lãng phí do rơi vãi so với núm uống thông thường.</a:t>
            </a:r>
          </a:p>
          <a:p>
            <a:pPr algn="just">
              <a:buNone/>
            </a:pPr>
            <a:r>
              <a:rPr lang="af-ZA" smtClean="0">
                <a:solidFill>
                  <a:srgbClr val="002060"/>
                </a:solidFill>
                <a:latin typeface="Times New Roman" pitchFamily="18" charset="0"/>
                <a:cs typeface="Times New Roman" pitchFamily="18" charset="0"/>
              </a:rPr>
              <a:t>	</a:t>
            </a:r>
            <a:r>
              <a:rPr lang="af-ZA" sz="3200" smtClean="0">
                <a:solidFill>
                  <a:srgbClr val="002060"/>
                </a:solidFill>
                <a:latin typeface="Times New Roman" pitchFamily="18" charset="0"/>
                <a:cs typeface="Times New Roman" pitchFamily="18" charset="0"/>
              </a:rPr>
              <a:t>- Tổng lượng nước sử dụng của lợn nuôi trên chuồng sàn thấp hơn rất nhiều so với đối chứng, chỉ chiếm khoảng 12,3%. </a:t>
            </a:r>
            <a:endParaRPr lang="en-US" sz="3200" smtClean="0">
              <a:solidFill>
                <a:srgbClr val="002060"/>
              </a:solidFill>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fontScale="90000"/>
          </a:bodyPr>
          <a:lstStyle/>
          <a:p>
            <a:pPr algn="l"/>
            <a:r>
              <a:rPr lang="en-US" b="1" smtClean="0">
                <a:solidFill>
                  <a:srgbClr val="002060"/>
                </a:solidFill>
              </a:rPr>
              <a:t>3. Kết quả thử nghiệm</a:t>
            </a:r>
            <a:r>
              <a:rPr lang="en-US" smtClean="0"/>
              <a:t/>
            </a:r>
            <a:br>
              <a:rPr lang="en-US" smtClean="0"/>
            </a:br>
            <a:endParaRPr lang="en-US"/>
          </a:p>
        </p:txBody>
      </p:sp>
      <p:sp>
        <p:nvSpPr>
          <p:cNvPr id="3" name="Content Placeholder 2"/>
          <p:cNvSpPr>
            <a:spLocks noGrp="1"/>
          </p:cNvSpPr>
          <p:nvPr>
            <p:ph idx="1"/>
          </p:nvPr>
        </p:nvSpPr>
        <p:spPr>
          <a:xfrm>
            <a:off x="381000" y="1219200"/>
            <a:ext cx="8229600" cy="4525963"/>
          </a:xfrm>
        </p:spPr>
        <p:txBody>
          <a:bodyPr/>
          <a:lstStyle/>
          <a:p>
            <a:pPr>
              <a:buNone/>
            </a:pPr>
            <a:r>
              <a:rPr lang="af-ZA" smtClean="0">
                <a:latin typeface="Times New Roman" pitchFamily="18" charset="0"/>
                <a:cs typeface="Times New Roman" pitchFamily="18" charset="0"/>
              </a:rPr>
              <a:t>	</a:t>
            </a:r>
            <a:r>
              <a:rPr lang="af-ZA" b="1" i="1" smtClean="0">
                <a:solidFill>
                  <a:srgbClr val="002060"/>
                </a:solidFill>
                <a:latin typeface="Times New Roman" pitchFamily="18" charset="0"/>
                <a:cs typeface="Times New Roman" pitchFamily="18" charset="0"/>
              </a:rPr>
              <a:t>* Kinh tế</a:t>
            </a:r>
          </a:p>
          <a:p>
            <a:pPr>
              <a:buNone/>
            </a:pPr>
            <a:r>
              <a:rPr lang="af-ZA" smtClean="0">
                <a:solidFill>
                  <a:srgbClr val="002060"/>
                </a:solidFill>
                <a:latin typeface="Times New Roman" pitchFamily="18" charset="0"/>
                <a:cs typeface="Times New Roman" pitchFamily="18" charset="0"/>
              </a:rPr>
              <a:t>	- Mỗi lứa lợn 50 con, người chăn nuôi thu lãi thêm từ việc nuôi lợn trên chuồng có sàn là tấm đan 24,77 triệu đồng, tương đương với 495,4 ngàn đồng/con/lứa. </a:t>
            </a:r>
            <a:endParaRPr lang="af-ZA" b="1" smtClean="0">
              <a:solidFill>
                <a:srgbClr val="002060"/>
              </a:solidFill>
              <a:latin typeface="Times New Roman" pitchFamily="18" charset="0"/>
              <a:cs typeface="Times New Roman" pitchFamily="18" charset="0"/>
            </a:endParaRPr>
          </a:p>
          <a:p>
            <a:endParaRPr lang="af-ZA" b="1" smtClean="0">
              <a:solidFill>
                <a:srgbClr val="000000"/>
              </a:solidFill>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smtClean="0">
                <a:solidFill>
                  <a:srgbClr val="002060"/>
                </a:solidFill>
              </a:rPr>
              <a:t>3. Kết quả thử nghiệm</a:t>
            </a:r>
            <a:endParaRPr lang="en-US"/>
          </a:p>
        </p:txBody>
      </p:sp>
      <p:sp>
        <p:nvSpPr>
          <p:cNvPr id="3" name="Content Placeholder 2"/>
          <p:cNvSpPr>
            <a:spLocks noGrp="1"/>
          </p:cNvSpPr>
          <p:nvPr>
            <p:ph idx="1"/>
          </p:nvPr>
        </p:nvSpPr>
        <p:spPr>
          <a:xfrm>
            <a:off x="457200" y="1295400"/>
            <a:ext cx="8229600" cy="4830763"/>
          </a:xfrm>
        </p:spPr>
        <p:txBody>
          <a:bodyPr/>
          <a:lstStyle/>
          <a:p>
            <a:pPr>
              <a:buNone/>
            </a:pPr>
            <a:r>
              <a:rPr lang="en-US" b="1" i="1" smtClean="0"/>
              <a:t>	</a:t>
            </a:r>
            <a:r>
              <a:rPr lang="en-US" b="1" i="1" smtClean="0">
                <a:solidFill>
                  <a:srgbClr val="002060"/>
                </a:solidFill>
                <a:latin typeface="Times New Roman" pitchFamily="18" charset="0"/>
                <a:cs typeface="Times New Roman" pitchFamily="18" charset="0"/>
              </a:rPr>
              <a:t>* Kỹ thuật</a:t>
            </a:r>
          </a:p>
          <a:p>
            <a:pPr>
              <a:buNone/>
            </a:pPr>
            <a:r>
              <a:rPr lang="en-US" sz="2400" b="1" i="1" smtClean="0">
                <a:solidFill>
                  <a:srgbClr val="002060"/>
                </a:solidFill>
                <a:latin typeface="Times New Roman" pitchFamily="18" charset="0"/>
                <a:cs typeface="Times New Roman" pitchFamily="18" charset="0"/>
              </a:rPr>
              <a:t>	</a:t>
            </a:r>
            <a:r>
              <a:rPr lang="en-US" sz="2400" smtClean="0">
                <a:solidFill>
                  <a:srgbClr val="002060"/>
                </a:solidFill>
                <a:latin typeface="Times New Roman" pitchFamily="18" charset="0"/>
                <a:cs typeface="Times New Roman" pitchFamily="18" charset="0"/>
              </a:rPr>
              <a:t>- Chất lượng không khí chuồng nuôi</a:t>
            </a:r>
          </a:p>
          <a:p>
            <a:pPr>
              <a:buNone/>
            </a:pPr>
            <a:endParaRPr lang="en-US" b="1" i="1">
              <a:solidFill>
                <a:srgbClr val="002060"/>
              </a:solidFill>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457200" y="2743200"/>
          <a:ext cx="8153401" cy="3331402"/>
        </p:xfrm>
        <a:graphic>
          <a:graphicData uri="http://schemas.openxmlformats.org/drawingml/2006/table">
            <a:tbl>
              <a:tblPr/>
              <a:tblGrid>
                <a:gridCol w="582888"/>
                <a:gridCol w="1946177"/>
                <a:gridCol w="1350122"/>
                <a:gridCol w="1673167"/>
                <a:gridCol w="2601047"/>
              </a:tblGrid>
              <a:tr h="773338">
                <a:tc>
                  <a:txBody>
                    <a:bodyPr/>
                    <a:lstStyle/>
                    <a:p>
                      <a:pPr algn="ctr">
                        <a:lnSpc>
                          <a:spcPts val="1800"/>
                        </a:lnSpc>
                        <a:spcAft>
                          <a:spcPts val="0"/>
                        </a:spcAft>
                      </a:pPr>
                      <a:r>
                        <a:rPr lang="af-ZA" sz="2400" b="1">
                          <a:solidFill>
                            <a:srgbClr val="002060"/>
                          </a:solidFill>
                          <a:latin typeface="Times New Roman"/>
                          <a:ea typeface="Calibri"/>
                          <a:cs typeface="Times New Roman"/>
                        </a:rPr>
                        <a:t>TT</a:t>
                      </a:r>
                      <a:endParaRPr lang="en-US" sz="2400">
                        <a:solidFill>
                          <a:srgbClr val="00206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af-ZA" sz="2400" b="1">
                          <a:solidFill>
                            <a:srgbClr val="002060"/>
                          </a:solidFill>
                          <a:latin typeface="Times New Roman"/>
                          <a:ea typeface="Calibri"/>
                          <a:cs typeface="Times New Roman"/>
                        </a:rPr>
                        <a:t>Chỉ tiêu</a:t>
                      </a:r>
                      <a:endParaRPr lang="en-US" sz="2400">
                        <a:solidFill>
                          <a:srgbClr val="00206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af-ZA" sz="2400" b="1">
                          <a:solidFill>
                            <a:srgbClr val="002060"/>
                          </a:solidFill>
                          <a:latin typeface="Times New Roman"/>
                          <a:ea typeface="Calibri"/>
                          <a:cs typeface="Times New Roman"/>
                        </a:rPr>
                        <a:t>Đơn vị tính</a:t>
                      </a:r>
                      <a:endParaRPr lang="en-US" sz="2400">
                        <a:solidFill>
                          <a:srgbClr val="00206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af-ZA" sz="2400" b="1">
                          <a:solidFill>
                            <a:srgbClr val="002060"/>
                          </a:solidFill>
                          <a:latin typeface="Times New Roman"/>
                          <a:ea typeface="Calibri"/>
                          <a:cs typeface="Times New Roman"/>
                        </a:rPr>
                        <a:t>Giới hạn tối đa</a:t>
                      </a:r>
                      <a:endParaRPr lang="en-US" sz="2400">
                        <a:solidFill>
                          <a:srgbClr val="00206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af-ZA" sz="2400" b="1">
                          <a:solidFill>
                            <a:srgbClr val="002060"/>
                          </a:solidFill>
                          <a:latin typeface="Times New Roman"/>
                          <a:ea typeface="Calibri"/>
                          <a:cs typeface="Times New Roman"/>
                        </a:rPr>
                        <a:t>Đo được trong thí nghiệm</a:t>
                      </a:r>
                      <a:endParaRPr lang="en-US" sz="2400">
                        <a:solidFill>
                          <a:srgbClr val="00206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0663">
                <a:tc>
                  <a:txBody>
                    <a:bodyPr/>
                    <a:lstStyle/>
                    <a:p>
                      <a:pPr algn="ctr">
                        <a:lnSpc>
                          <a:spcPts val="1800"/>
                        </a:lnSpc>
                        <a:spcAft>
                          <a:spcPts val="0"/>
                        </a:spcAft>
                      </a:pPr>
                      <a:r>
                        <a:rPr lang="af-ZA" sz="2400">
                          <a:solidFill>
                            <a:srgbClr val="002060"/>
                          </a:solidFill>
                          <a:latin typeface="Times New Roman"/>
                          <a:ea typeface="Calibri"/>
                          <a:cs typeface="Times New Roman"/>
                        </a:rPr>
                        <a:t>1</a:t>
                      </a:r>
                      <a:endParaRPr lang="en-US" sz="2400">
                        <a:solidFill>
                          <a:srgbClr val="00206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r>
                        <a:rPr lang="af-ZA" sz="2400">
                          <a:solidFill>
                            <a:srgbClr val="002060"/>
                          </a:solidFill>
                          <a:latin typeface="Times New Roman"/>
                          <a:ea typeface="Calibri"/>
                          <a:cs typeface="Times New Roman"/>
                        </a:rPr>
                        <a:t>Vi khuẩn hiếu khí*</a:t>
                      </a:r>
                      <a:endParaRPr lang="en-US" sz="2400">
                        <a:solidFill>
                          <a:srgbClr val="00206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af-ZA" sz="2400">
                          <a:solidFill>
                            <a:srgbClr val="002060"/>
                          </a:solidFill>
                          <a:latin typeface="Times New Roman"/>
                          <a:ea typeface="Calibri"/>
                          <a:cs typeface="Times New Roman"/>
                        </a:rPr>
                        <a:t>VK/m</a:t>
                      </a:r>
                      <a:r>
                        <a:rPr lang="af-ZA" sz="2400" baseline="30000">
                          <a:solidFill>
                            <a:srgbClr val="002060"/>
                          </a:solidFill>
                          <a:latin typeface="Times New Roman"/>
                          <a:ea typeface="Calibri"/>
                          <a:cs typeface="Times New Roman"/>
                        </a:rPr>
                        <a:t>3</a:t>
                      </a:r>
                      <a:endParaRPr lang="en-US" sz="2400">
                        <a:solidFill>
                          <a:srgbClr val="00206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af-ZA" sz="2400">
                          <a:solidFill>
                            <a:srgbClr val="002060"/>
                          </a:solidFill>
                          <a:latin typeface="Times New Roman"/>
                          <a:ea typeface="Calibri"/>
                          <a:cs typeface="Times New Roman"/>
                        </a:rPr>
                        <a:t>10</a:t>
                      </a:r>
                      <a:r>
                        <a:rPr lang="af-ZA" sz="2400" baseline="30000">
                          <a:solidFill>
                            <a:srgbClr val="002060"/>
                          </a:solidFill>
                          <a:latin typeface="Times New Roman"/>
                          <a:ea typeface="Calibri"/>
                          <a:cs typeface="Times New Roman"/>
                        </a:rPr>
                        <a:t>6</a:t>
                      </a:r>
                      <a:r>
                        <a:rPr lang="af-ZA" sz="2400">
                          <a:solidFill>
                            <a:srgbClr val="002060"/>
                          </a:solidFill>
                          <a:latin typeface="Times New Roman"/>
                          <a:ea typeface="Calibri"/>
                          <a:cs typeface="Times New Roman"/>
                        </a:rPr>
                        <a:t>/m</a:t>
                      </a:r>
                      <a:r>
                        <a:rPr lang="af-ZA" sz="2400" baseline="30000">
                          <a:solidFill>
                            <a:srgbClr val="002060"/>
                          </a:solidFill>
                          <a:latin typeface="Times New Roman"/>
                          <a:ea typeface="Calibri"/>
                          <a:cs typeface="Times New Roman"/>
                        </a:rPr>
                        <a:t>3</a:t>
                      </a:r>
                      <a:endParaRPr lang="en-US" sz="2400">
                        <a:solidFill>
                          <a:srgbClr val="00206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af-ZA" sz="2400">
                          <a:solidFill>
                            <a:srgbClr val="002060"/>
                          </a:solidFill>
                          <a:latin typeface="Times New Roman"/>
                          <a:ea typeface="Calibri"/>
                          <a:cs typeface="Times New Roman"/>
                        </a:rPr>
                        <a:t>-</a:t>
                      </a:r>
                      <a:endParaRPr lang="en-US" sz="2400">
                        <a:solidFill>
                          <a:srgbClr val="00206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4063">
                <a:tc>
                  <a:txBody>
                    <a:bodyPr/>
                    <a:lstStyle/>
                    <a:p>
                      <a:pPr algn="ctr">
                        <a:lnSpc>
                          <a:spcPts val="1800"/>
                        </a:lnSpc>
                        <a:spcAft>
                          <a:spcPts val="0"/>
                        </a:spcAft>
                      </a:pPr>
                      <a:r>
                        <a:rPr lang="af-ZA" sz="2400">
                          <a:solidFill>
                            <a:srgbClr val="002060"/>
                          </a:solidFill>
                          <a:latin typeface="Times New Roman"/>
                          <a:ea typeface="Calibri"/>
                          <a:cs typeface="Times New Roman"/>
                        </a:rPr>
                        <a:t>2</a:t>
                      </a:r>
                      <a:endParaRPr lang="en-US" sz="2400">
                        <a:solidFill>
                          <a:srgbClr val="00206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r>
                        <a:rPr lang="af-ZA" sz="2400">
                          <a:solidFill>
                            <a:srgbClr val="002060"/>
                          </a:solidFill>
                          <a:latin typeface="Times New Roman"/>
                          <a:ea typeface="Calibri"/>
                          <a:cs typeface="Times New Roman"/>
                        </a:rPr>
                        <a:t>NH</a:t>
                      </a:r>
                      <a:r>
                        <a:rPr lang="af-ZA" sz="2400" baseline="-25000">
                          <a:solidFill>
                            <a:srgbClr val="002060"/>
                          </a:solidFill>
                          <a:latin typeface="Times New Roman"/>
                          <a:ea typeface="Calibri"/>
                          <a:cs typeface="Times New Roman"/>
                        </a:rPr>
                        <a:t>3</a:t>
                      </a:r>
                      <a:r>
                        <a:rPr lang="af-ZA" sz="2400">
                          <a:solidFill>
                            <a:srgbClr val="002060"/>
                          </a:solidFill>
                          <a:latin typeface="Times New Roman"/>
                          <a:ea typeface="Calibri"/>
                          <a:cs typeface="Times New Roman"/>
                        </a:rPr>
                        <a:t>*</a:t>
                      </a:r>
                      <a:endParaRPr lang="en-US" sz="2400">
                        <a:solidFill>
                          <a:srgbClr val="00206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af-ZA" sz="2400">
                          <a:solidFill>
                            <a:srgbClr val="002060"/>
                          </a:solidFill>
                          <a:latin typeface="Times New Roman"/>
                          <a:ea typeface="Calibri"/>
                          <a:cs typeface="Times New Roman"/>
                        </a:rPr>
                        <a:t>ppm</a:t>
                      </a:r>
                      <a:endParaRPr lang="en-US" sz="2400">
                        <a:solidFill>
                          <a:srgbClr val="00206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af-ZA" sz="2400">
                          <a:solidFill>
                            <a:srgbClr val="002060"/>
                          </a:solidFill>
                          <a:latin typeface="Times New Roman"/>
                          <a:ea typeface="Calibri"/>
                          <a:cs typeface="Times New Roman"/>
                        </a:rPr>
                        <a:t>10</a:t>
                      </a:r>
                      <a:endParaRPr lang="en-US" sz="2400">
                        <a:solidFill>
                          <a:srgbClr val="00206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af-ZA" sz="2400">
                          <a:solidFill>
                            <a:srgbClr val="002060"/>
                          </a:solidFill>
                          <a:latin typeface="Times New Roman"/>
                          <a:ea typeface="Calibri"/>
                          <a:cs typeface="Times New Roman"/>
                        </a:rPr>
                        <a:t>0,132 ± 0,0319</a:t>
                      </a:r>
                      <a:endParaRPr lang="en-US" sz="2400">
                        <a:solidFill>
                          <a:srgbClr val="00206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669">
                <a:tc>
                  <a:txBody>
                    <a:bodyPr/>
                    <a:lstStyle/>
                    <a:p>
                      <a:pPr algn="ctr">
                        <a:lnSpc>
                          <a:spcPts val="1800"/>
                        </a:lnSpc>
                        <a:spcAft>
                          <a:spcPts val="0"/>
                        </a:spcAft>
                      </a:pPr>
                      <a:r>
                        <a:rPr lang="af-ZA" sz="2400">
                          <a:solidFill>
                            <a:srgbClr val="002060"/>
                          </a:solidFill>
                          <a:latin typeface="Times New Roman"/>
                          <a:ea typeface="Calibri"/>
                          <a:cs typeface="Times New Roman"/>
                        </a:rPr>
                        <a:t>3</a:t>
                      </a:r>
                      <a:endParaRPr lang="en-US" sz="2400">
                        <a:solidFill>
                          <a:srgbClr val="00206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r>
                        <a:rPr lang="af-ZA" sz="2400">
                          <a:solidFill>
                            <a:srgbClr val="002060"/>
                          </a:solidFill>
                          <a:latin typeface="Times New Roman"/>
                          <a:ea typeface="Calibri"/>
                          <a:cs typeface="Times New Roman"/>
                        </a:rPr>
                        <a:t>H</a:t>
                      </a:r>
                      <a:r>
                        <a:rPr lang="af-ZA" sz="2400" baseline="-25000">
                          <a:solidFill>
                            <a:srgbClr val="002060"/>
                          </a:solidFill>
                          <a:latin typeface="Times New Roman"/>
                          <a:ea typeface="Calibri"/>
                          <a:cs typeface="Times New Roman"/>
                        </a:rPr>
                        <a:t>2</a:t>
                      </a:r>
                      <a:r>
                        <a:rPr lang="af-ZA" sz="2400">
                          <a:solidFill>
                            <a:srgbClr val="002060"/>
                          </a:solidFill>
                          <a:latin typeface="Times New Roman"/>
                          <a:ea typeface="Calibri"/>
                          <a:cs typeface="Times New Roman"/>
                        </a:rPr>
                        <a:t>S*</a:t>
                      </a:r>
                      <a:endParaRPr lang="en-US" sz="2400">
                        <a:solidFill>
                          <a:srgbClr val="00206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af-ZA" sz="2400">
                          <a:solidFill>
                            <a:srgbClr val="002060"/>
                          </a:solidFill>
                          <a:latin typeface="Times New Roman"/>
                          <a:ea typeface="Calibri"/>
                          <a:cs typeface="Times New Roman"/>
                        </a:rPr>
                        <a:t>ppm</a:t>
                      </a:r>
                      <a:endParaRPr lang="en-US" sz="2400">
                        <a:solidFill>
                          <a:srgbClr val="00206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af-ZA" sz="2400">
                          <a:solidFill>
                            <a:srgbClr val="002060"/>
                          </a:solidFill>
                          <a:latin typeface="Times New Roman"/>
                          <a:ea typeface="Calibri"/>
                          <a:cs typeface="Times New Roman"/>
                        </a:rPr>
                        <a:t>5</a:t>
                      </a:r>
                      <a:endParaRPr lang="en-US" sz="2400">
                        <a:solidFill>
                          <a:srgbClr val="00206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af-ZA" sz="2400">
                          <a:solidFill>
                            <a:srgbClr val="002060"/>
                          </a:solidFill>
                          <a:latin typeface="Times New Roman"/>
                          <a:ea typeface="Calibri"/>
                          <a:cs typeface="Times New Roman"/>
                        </a:rPr>
                        <a:t>0,0828 ± 0,0193</a:t>
                      </a:r>
                      <a:endParaRPr lang="en-US" sz="2400">
                        <a:solidFill>
                          <a:srgbClr val="00206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669">
                <a:tc>
                  <a:txBody>
                    <a:bodyPr/>
                    <a:lstStyle/>
                    <a:p>
                      <a:pPr algn="ctr">
                        <a:lnSpc>
                          <a:spcPts val="1800"/>
                        </a:lnSpc>
                        <a:spcAft>
                          <a:spcPts val="0"/>
                        </a:spcAft>
                      </a:pPr>
                      <a:r>
                        <a:rPr lang="af-ZA" sz="2400">
                          <a:solidFill>
                            <a:srgbClr val="002060"/>
                          </a:solidFill>
                          <a:latin typeface="Times New Roman"/>
                          <a:ea typeface="Calibri"/>
                          <a:cs typeface="Times New Roman"/>
                        </a:rPr>
                        <a:t>4</a:t>
                      </a:r>
                      <a:endParaRPr lang="en-US" sz="2400">
                        <a:solidFill>
                          <a:srgbClr val="00206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r>
                        <a:rPr lang="af-ZA" sz="2400">
                          <a:solidFill>
                            <a:srgbClr val="002060"/>
                          </a:solidFill>
                          <a:latin typeface="Times New Roman"/>
                          <a:ea typeface="Calibri"/>
                          <a:cs typeface="Times New Roman"/>
                        </a:rPr>
                        <a:t>CO</a:t>
                      </a:r>
                      <a:r>
                        <a:rPr lang="af-ZA" sz="2400" baseline="-25000">
                          <a:solidFill>
                            <a:srgbClr val="002060"/>
                          </a:solidFill>
                          <a:latin typeface="Times New Roman"/>
                          <a:ea typeface="Calibri"/>
                          <a:cs typeface="Times New Roman"/>
                        </a:rPr>
                        <a:t>2</a:t>
                      </a:r>
                      <a:endParaRPr lang="en-US" sz="2400">
                        <a:solidFill>
                          <a:srgbClr val="00206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af-ZA" sz="2400">
                          <a:solidFill>
                            <a:srgbClr val="002060"/>
                          </a:solidFill>
                          <a:latin typeface="Times New Roman"/>
                          <a:ea typeface="Calibri"/>
                          <a:cs typeface="Times New Roman"/>
                        </a:rPr>
                        <a:t>ppm</a:t>
                      </a:r>
                      <a:endParaRPr lang="en-US" sz="2400">
                        <a:solidFill>
                          <a:srgbClr val="00206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af-ZA" sz="2400">
                          <a:solidFill>
                            <a:srgbClr val="002060"/>
                          </a:solidFill>
                          <a:latin typeface="Times New Roman"/>
                          <a:ea typeface="Calibri"/>
                          <a:cs typeface="Times New Roman"/>
                        </a:rPr>
                        <a:t>-</a:t>
                      </a:r>
                      <a:endParaRPr lang="en-US" sz="2400">
                        <a:solidFill>
                          <a:srgbClr val="00206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af-ZA" sz="2400">
                          <a:solidFill>
                            <a:srgbClr val="002060"/>
                          </a:solidFill>
                          <a:latin typeface="Times New Roman"/>
                          <a:ea typeface="Calibri"/>
                          <a:cs typeface="Times New Roman"/>
                        </a:rPr>
                        <a:t>456,58 ± 64,75</a:t>
                      </a:r>
                      <a:endParaRPr lang="en-US" sz="2400">
                        <a:solidFill>
                          <a:srgbClr val="00206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44562"/>
          </a:xfrm>
        </p:spPr>
        <p:txBody>
          <a:bodyPr>
            <a:normAutofit/>
          </a:bodyPr>
          <a:lstStyle/>
          <a:p>
            <a:pPr algn="l"/>
            <a:r>
              <a:rPr lang="en-US" b="1" smtClean="0">
                <a:solidFill>
                  <a:srgbClr val="002060"/>
                </a:solidFill>
              </a:rPr>
              <a:t>3. Kết quả thử nghiệm</a:t>
            </a:r>
            <a:endParaRPr lang="en-US"/>
          </a:p>
        </p:txBody>
      </p:sp>
      <p:sp>
        <p:nvSpPr>
          <p:cNvPr id="3" name="Content Placeholder 2"/>
          <p:cNvSpPr>
            <a:spLocks noGrp="1"/>
          </p:cNvSpPr>
          <p:nvPr>
            <p:ph idx="1"/>
          </p:nvPr>
        </p:nvSpPr>
        <p:spPr>
          <a:xfrm>
            <a:off x="457200" y="838200"/>
            <a:ext cx="8229600" cy="5287963"/>
          </a:xfrm>
        </p:spPr>
        <p:txBody>
          <a:bodyPr>
            <a:normAutofit/>
          </a:bodyPr>
          <a:lstStyle/>
          <a:p>
            <a:r>
              <a:rPr lang="en-US" sz="2800" b="1" smtClean="0">
                <a:solidFill>
                  <a:srgbClr val="002060"/>
                </a:solidFill>
                <a:latin typeface="Times New Roman" pitchFamily="18" charset="0"/>
                <a:cs typeface="Times New Roman" pitchFamily="18" charset="0"/>
              </a:rPr>
              <a:t>Khả năng vận hành</a:t>
            </a:r>
          </a:p>
          <a:p>
            <a:pPr>
              <a:buNone/>
            </a:pPr>
            <a:r>
              <a:rPr lang="en-US" sz="2400" b="1" i="1" smtClean="0">
                <a:solidFill>
                  <a:srgbClr val="002060"/>
                </a:solidFill>
                <a:latin typeface="Times New Roman" pitchFamily="18" charset="0"/>
                <a:cs typeface="Times New Roman" pitchFamily="18" charset="0"/>
              </a:rPr>
              <a:t>	* </a:t>
            </a:r>
            <a:r>
              <a:rPr lang="en-US" sz="2400" b="1" i="1" smtClean="0">
                <a:solidFill>
                  <a:srgbClr val="002060"/>
                </a:solidFill>
              </a:rPr>
              <a:t>Cảm quan vệ sinh chuồng trại</a:t>
            </a:r>
            <a:endParaRPr lang="en-US" sz="2400" b="1" i="1" smtClean="0">
              <a:solidFill>
                <a:srgbClr val="002060"/>
              </a:solidFill>
              <a:latin typeface="Times New Roman" pitchFamily="18" charset="0"/>
              <a:cs typeface="Times New Roman" pitchFamily="18" charset="0"/>
            </a:endParaRPr>
          </a:p>
        </p:txBody>
      </p:sp>
      <p:pic>
        <p:nvPicPr>
          <p:cNvPr id="4" name="Picture 2" descr="D:\Ảnh dự án\29-1\IMG_20190129_094733_HD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2057400"/>
            <a:ext cx="4419600" cy="3467100"/>
          </a:xfrm>
          <a:prstGeom prst="rect">
            <a:avLst/>
          </a:prstGeom>
          <a:noFill/>
          <a:ln w="9525">
            <a:noFill/>
            <a:miter lim="800000"/>
            <a:headEnd/>
            <a:tailEnd/>
          </a:ln>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4648200" y="1676400"/>
            <a:ext cx="4279215" cy="2403475"/>
          </a:xfrm>
          <a:prstGeom prst="rect">
            <a:avLst/>
          </a:prstGeom>
        </p:spPr>
      </p:pic>
      <p:pic>
        <p:nvPicPr>
          <p:cNvPr id="61442" name="Picture 30" descr="Description: IMG_20190312_15134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400" y="4191000"/>
            <a:ext cx="41910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1011237"/>
          </a:xfrm>
        </p:spPr>
        <p:txBody>
          <a:bodyPr/>
          <a:lstStyle/>
          <a:p>
            <a:pPr algn="l"/>
            <a:r>
              <a:rPr lang="en-US" b="1" smtClean="0">
                <a:solidFill>
                  <a:srgbClr val="21223F"/>
                </a:solidFill>
              </a:rPr>
              <a:t>1. Nguồn gốc của TBKT</a:t>
            </a:r>
          </a:p>
        </p:txBody>
      </p:sp>
      <p:sp>
        <p:nvSpPr>
          <p:cNvPr id="6147" name="Content Placeholder 2"/>
          <p:cNvSpPr>
            <a:spLocks noGrp="1"/>
          </p:cNvSpPr>
          <p:nvPr>
            <p:ph idx="1"/>
          </p:nvPr>
        </p:nvSpPr>
        <p:spPr>
          <a:xfrm>
            <a:off x="357188" y="1357312"/>
            <a:ext cx="8634412" cy="5348288"/>
          </a:xfrm>
        </p:spPr>
        <p:txBody>
          <a:bodyPr>
            <a:normAutofit fontScale="55000" lnSpcReduction="20000"/>
          </a:bodyPr>
          <a:lstStyle/>
          <a:p>
            <a:r>
              <a:rPr lang="af-ZA" sz="4700" smtClean="0">
                <a:solidFill>
                  <a:srgbClr val="002060"/>
                </a:solidFill>
                <a:latin typeface="Times New Roman" pitchFamily="18" charset="0"/>
                <a:cs typeface="Times New Roman" pitchFamily="18" charset="0"/>
              </a:rPr>
              <a:t>Gói thầu số 27 (thuộc dự án “Hỗ trợ nông nghiệp các bon thấp LCASP) nhằm phát triển và trình diễn các công nghệ mới về chăn nuôi lợn tiết kiệm nước. </a:t>
            </a:r>
          </a:p>
          <a:p>
            <a:r>
              <a:rPr lang="en-US" sz="4700" b="1" smtClean="0">
                <a:solidFill>
                  <a:srgbClr val="FF0000"/>
                </a:solidFill>
              </a:rPr>
              <a:t>Tại sao phải tiết kiệm nước?</a:t>
            </a:r>
          </a:p>
          <a:p>
            <a:r>
              <a:rPr lang="en-US" sz="4700" smtClean="0">
                <a:solidFill>
                  <a:srgbClr val="002060"/>
                </a:solidFill>
              </a:rPr>
              <a:t>Lượng nước sử dụng trong chăn nuôi lợn 35-40 lít/con/ngày.</a:t>
            </a:r>
          </a:p>
          <a:p>
            <a:r>
              <a:rPr lang="en-US" sz="4700" smtClean="0">
                <a:solidFill>
                  <a:srgbClr val="002060"/>
                </a:solidFill>
              </a:rPr>
              <a:t>Sử dụng nhiều nước         lượng chất thải lớn: </a:t>
            </a:r>
          </a:p>
          <a:p>
            <a:pPr>
              <a:buFont typeface="Arial" charset="0"/>
              <a:buNone/>
            </a:pPr>
            <a:r>
              <a:rPr lang="en-US" sz="4700" smtClean="0">
                <a:solidFill>
                  <a:srgbClr val="002060"/>
                </a:solidFill>
              </a:rPr>
              <a:t> 			Tốn kém cho xử lý chất thải; </a:t>
            </a:r>
          </a:p>
          <a:p>
            <a:pPr>
              <a:buFont typeface="Arial" charset="0"/>
              <a:buNone/>
            </a:pPr>
            <a:r>
              <a:rPr lang="en-US" sz="4700" smtClean="0">
                <a:solidFill>
                  <a:srgbClr val="002060"/>
                </a:solidFill>
              </a:rPr>
              <a:t>			Lãng phí nguồn phân bón có giá trị 				cho cây trồng.</a:t>
            </a:r>
          </a:p>
          <a:p>
            <a:pPr>
              <a:buFont typeface="Arial" charset="0"/>
              <a:buNone/>
            </a:pPr>
            <a:r>
              <a:rPr lang="en-US" sz="4700" smtClean="0">
                <a:solidFill>
                  <a:srgbClr val="002060"/>
                </a:solidFill>
              </a:rPr>
              <a:t>			Gây ô nhiễm môi trường đất, nước;</a:t>
            </a:r>
          </a:p>
          <a:p>
            <a:pPr>
              <a:buFont typeface="Arial" charset="0"/>
              <a:buNone/>
            </a:pPr>
            <a:r>
              <a:rPr lang="en-US" sz="4700" smtClean="0">
                <a:solidFill>
                  <a:srgbClr val="002060"/>
                </a:solidFill>
              </a:rPr>
              <a:t>			Cạn kiệt nguồn nước ngầm;</a:t>
            </a:r>
          </a:p>
          <a:p>
            <a:pPr>
              <a:buFont typeface="Arial" charset="0"/>
              <a:buNone/>
            </a:pPr>
            <a:r>
              <a:rPr lang="en-US" sz="4700" smtClean="0">
                <a:solidFill>
                  <a:srgbClr val="002060"/>
                </a:solidFill>
              </a:rPr>
              <a:t>			</a:t>
            </a:r>
          </a:p>
          <a:p>
            <a:pPr>
              <a:buFont typeface="Arial" charset="0"/>
              <a:buNone/>
            </a:pPr>
            <a:r>
              <a:rPr lang="en-US" sz="4700" smtClean="0"/>
              <a:t>					</a:t>
            </a:r>
            <a:r>
              <a:rPr lang="en-US" sz="4400" smtClean="0"/>
              <a:t>	</a:t>
            </a:r>
          </a:p>
          <a:p>
            <a:pPr>
              <a:buFont typeface="Arial" charset="0"/>
              <a:buNone/>
            </a:pPr>
            <a:r>
              <a:rPr lang="en-US" sz="4400" smtClean="0"/>
              <a:t> </a:t>
            </a:r>
          </a:p>
        </p:txBody>
      </p:sp>
      <p:sp>
        <p:nvSpPr>
          <p:cNvPr id="4" name="Right Arrow 3"/>
          <p:cNvSpPr/>
          <p:nvPr/>
        </p:nvSpPr>
        <p:spPr>
          <a:xfrm>
            <a:off x="3581400" y="3200400"/>
            <a:ext cx="457200" cy="304800"/>
          </a:xfrm>
          <a:prstGeom prst="right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B050"/>
              </a:solidFill>
            </a:endParaRPr>
          </a:p>
        </p:txBody>
      </p:sp>
      <p:sp>
        <p:nvSpPr>
          <p:cNvPr id="6" name="Right Arrow 5"/>
          <p:cNvSpPr/>
          <p:nvPr/>
        </p:nvSpPr>
        <p:spPr>
          <a:xfrm>
            <a:off x="1600200" y="3657600"/>
            <a:ext cx="381000" cy="228600"/>
          </a:xfrm>
          <a:prstGeom prst="rightArrow">
            <a:avLst/>
          </a:prstGeom>
          <a:solidFill>
            <a:srgbClr val="FFC000"/>
          </a:solidFill>
        </p:spPr>
        <p:style>
          <a:lnRef idx="1">
            <a:schemeClr val="accent2"/>
          </a:lnRef>
          <a:fillRef idx="2">
            <a:schemeClr val="accent2"/>
          </a:fillRef>
          <a:effectRef idx="1">
            <a:schemeClr val="accent2"/>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en-US" b="1" spc="50">
              <a:ln w="11430"/>
              <a:solidFill>
                <a:srgbClr val="FF0000"/>
              </a:solidFill>
              <a:effectLst>
                <a:outerShdw blurRad="76200" dist="50800" dir="5400000" algn="tl" rotWithShape="0">
                  <a:srgbClr val="000000">
                    <a:alpha val="65000"/>
                  </a:srgbClr>
                </a:outerShdw>
              </a:effectLst>
            </a:endParaRPr>
          </a:p>
        </p:txBody>
      </p:sp>
      <p:sp>
        <p:nvSpPr>
          <p:cNvPr id="7" name="Right Arrow 6"/>
          <p:cNvSpPr/>
          <p:nvPr/>
        </p:nvSpPr>
        <p:spPr>
          <a:xfrm>
            <a:off x="1600200" y="4038600"/>
            <a:ext cx="381000" cy="228600"/>
          </a:xfrm>
          <a:prstGeom prst="rightArrow">
            <a:avLst/>
          </a:prstGeom>
          <a:solidFill>
            <a:srgbClr val="FFC000"/>
          </a:solidFill>
        </p:spPr>
        <p:style>
          <a:lnRef idx="1">
            <a:schemeClr val="accent2"/>
          </a:lnRef>
          <a:fillRef idx="2">
            <a:schemeClr val="accent2"/>
          </a:fillRef>
          <a:effectRef idx="1">
            <a:schemeClr val="accent2"/>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ight Arrow 7"/>
          <p:cNvSpPr/>
          <p:nvPr/>
        </p:nvSpPr>
        <p:spPr>
          <a:xfrm>
            <a:off x="1600200" y="5181600"/>
            <a:ext cx="381000" cy="228600"/>
          </a:xfrm>
          <a:prstGeom prst="rightArrow">
            <a:avLst/>
          </a:prstGeom>
          <a:solidFill>
            <a:srgbClr val="FFC000"/>
          </a:solidFill>
        </p:spPr>
        <p:style>
          <a:lnRef idx="1">
            <a:schemeClr val="accent2"/>
          </a:lnRef>
          <a:fillRef idx="2">
            <a:schemeClr val="accent2"/>
          </a:fillRef>
          <a:effectRef idx="1">
            <a:schemeClr val="accent2"/>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en-US" b="1" spc="50">
              <a:ln w="11430"/>
              <a:solidFill>
                <a:srgbClr val="FFFF00"/>
              </a:solidFill>
              <a:effectLst>
                <a:outerShdw blurRad="76200" dist="50800" dir="5400000" algn="tl" rotWithShape="0">
                  <a:srgbClr val="000000">
                    <a:alpha val="65000"/>
                  </a:srgbClr>
                </a:outerShdw>
              </a:effectLst>
            </a:endParaRPr>
          </a:p>
        </p:txBody>
      </p:sp>
      <p:sp>
        <p:nvSpPr>
          <p:cNvPr id="9" name="Right Arrow 8"/>
          <p:cNvSpPr/>
          <p:nvPr/>
        </p:nvSpPr>
        <p:spPr>
          <a:xfrm>
            <a:off x="1600200" y="4800600"/>
            <a:ext cx="381000" cy="228600"/>
          </a:xfrm>
          <a:prstGeom prst="rightArrow">
            <a:avLst/>
          </a:prstGeom>
          <a:solidFill>
            <a:srgbClr val="FFC000"/>
          </a:solidFill>
        </p:spPr>
        <p:style>
          <a:lnRef idx="1">
            <a:schemeClr val="accent2"/>
          </a:lnRef>
          <a:fillRef idx="2">
            <a:schemeClr val="accent2"/>
          </a:fillRef>
          <a:effectRef idx="1">
            <a:schemeClr val="accent2"/>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54563"/>
          </a:xfrm>
        </p:spPr>
        <p:txBody>
          <a:bodyPr/>
          <a:lstStyle/>
          <a:p>
            <a:pPr algn="just"/>
            <a:r>
              <a:rPr lang="en-US" b="1" smtClean="0">
                <a:solidFill>
                  <a:srgbClr val="002060"/>
                </a:solidFill>
                <a:latin typeface="Times New Roman" pitchFamily="18" charset="0"/>
                <a:cs typeface="Times New Roman" pitchFamily="18" charset="0"/>
              </a:rPr>
              <a:t>Khả năng vận hành</a:t>
            </a:r>
          </a:p>
          <a:p>
            <a:pPr algn="just">
              <a:buNone/>
            </a:pPr>
            <a:r>
              <a:rPr lang="en-US" i="1" smtClean="0">
                <a:solidFill>
                  <a:srgbClr val="002060"/>
                </a:solidFill>
              </a:rPr>
              <a:t>	* </a:t>
            </a:r>
            <a:r>
              <a:rPr lang="x-none" i="1" smtClean="0">
                <a:solidFill>
                  <a:srgbClr val="002060"/>
                </a:solidFill>
              </a:rPr>
              <a:t>Khả năng thoát chất thải từ bể chứa khi tháo xả</a:t>
            </a:r>
            <a:endParaRPr lang="en-US" i="1" smtClean="0">
              <a:solidFill>
                <a:srgbClr val="002060"/>
              </a:solidFill>
            </a:endParaRPr>
          </a:p>
          <a:p>
            <a:pPr algn="just">
              <a:buNone/>
            </a:pPr>
            <a:r>
              <a:rPr lang="en-US" b="1" i="1" smtClean="0">
                <a:solidFill>
                  <a:srgbClr val="002060"/>
                </a:solidFill>
              </a:rPr>
              <a:t>	- </a:t>
            </a:r>
            <a:r>
              <a:rPr lang="nl-NL" smtClean="0">
                <a:solidFill>
                  <a:srgbClr val="002060"/>
                </a:solidFill>
              </a:rPr>
              <a:t>Chất thải có khả năng thoát tương đối tốt.</a:t>
            </a:r>
          </a:p>
          <a:p>
            <a:pPr algn="just">
              <a:buNone/>
            </a:pPr>
            <a:r>
              <a:rPr lang="nl-NL" smtClean="0">
                <a:solidFill>
                  <a:srgbClr val="002060"/>
                </a:solidFill>
              </a:rPr>
              <a:t>	- Sau mỗi lần tháo chất thải từ bể, chỉ cần lượng nước không đáng kể để vệ sinh lại đáy bể. </a:t>
            </a:r>
            <a:endParaRPr lang="en-US" b="1" i="1" smtClean="0">
              <a:solidFill>
                <a:srgbClr val="002060"/>
              </a:solidFill>
            </a:endParaRPr>
          </a:p>
          <a:p>
            <a:pPr algn="just"/>
            <a:endParaRPr lang="en-US">
              <a:solidFill>
                <a:srgbClr val="002060"/>
              </a:solidFill>
            </a:endParaRPr>
          </a:p>
        </p:txBody>
      </p:sp>
      <p:sp>
        <p:nvSpPr>
          <p:cNvPr id="4" name="Rectangle 3"/>
          <p:cNvSpPr/>
          <p:nvPr/>
        </p:nvSpPr>
        <p:spPr>
          <a:xfrm>
            <a:off x="762000" y="381000"/>
            <a:ext cx="4932761" cy="707886"/>
          </a:xfrm>
          <a:prstGeom prst="rect">
            <a:avLst/>
          </a:prstGeom>
        </p:spPr>
        <p:txBody>
          <a:bodyPr wrap="none">
            <a:spAutoFit/>
          </a:bodyPr>
          <a:lstStyle/>
          <a:p>
            <a:r>
              <a:rPr lang="en-US" sz="4000" b="1" smtClean="0">
                <a:solidFill>
                  <a:srgbClr val="002060"/>
                </a:solidFill>
              </a:rPr>
              <a:t>3. Kết quả thử nghiệm</a:t>
            </a:r>
            <a:endParaRPr lang="en-US" sz="3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92162"/>
          </a:xfrm>
        </p:spPr>
        <p:txBody>
          <a:bodyPr>
            <a:normAutofit/>
          </a:bodyPr>
          <a:lstStyle/>
          <a:p>
            <a:pPr algn="l"/>
            <a:r>
              <a:rPr lang="en-US" sz="4000" b="1" smtClean="0">
                <a:solidFill>
                  <a:srgbClr val="002060"/>
                </a:solidFill>
              </a:rPr>
              <a:t>3. Kết quả thử nghiệm</a:t>
            </a:r>
            <a:endParaRPr lang="en-US" sz="3800"/>
          </a:p>
        </p:txBody>
      </p:sp>
      <p:sp>
        <p:nvSpPr>
          <p:cNvPr id="3" name="Content Placeholder 2"/>
          <p:cNvSpPr>
            <a:spLocks noGrp="1"/>
          </p:cNvSpPr>
          <p:nvPr>
            <p:ph idx="1"/>
          </p:nvPr>
        </p:nvSpPr>
        <p:spPr>
          <a:xfrm>
            <a:off x="152400" y="914400"/>
            <a:ext cx="8763000" cy="5211763"/>
          </a:xfrm>
        </p:spPr>
        <p:txBody>
          <a:bodyPr>
            <a:normAutofit/>
          </a:bodyPr>
          <a:lstStyle/>
          <a:p>
            <a:pPr>
              <a:buNone/>
            </a:pPr>
            <a:r>
              <a:rPr lang="en-US" sz="2400" smtClean="0"/>
              <a:t>Thành phần các chất trong phân bón hữu cơ dạng rắn từ than bùn</a:t>
            </a:r>
            <a:endParaRPr lang="en-US" sz="2400"/>
          </a:p>
        </p:txBody>
      </p:sp>
      <p:graphicFrame>
        <p:nvGraphicFramePr>
          <p:cNvPr id="4" name="Table 3"/>
          <p:cNvGraphicFramePr>
            <a:graphicFrameLocks noGrp="1"/>
          </p:cNvGraphicFramePr>
          <p:nvPr/>
        </p:nvGraphicFramePr>
        <p:xfrm>
          <a:off x="2362200" y="1524000"/>
          <a:ext cx="4184655" cy="5129577"/>
        </p:xfrm>
        <a:graphic>
          <a:graphicData uri="http://schemas.openxmlformats.org/drawingml/2006/table">
            <a:tbl>
              <a:tblPr/>
              <a:tblGrid>
                <a:gridCol w="394905"/>
                <a:gridCol w="1420878"/>
                <a:gridCol w="1026529"/>
                <a:gridCol w="1342343"/>
              </a:tblGrid>
              <a:tr h="453564">
                <a:tc>
                  <a:txBody>
                    <a:bodyPr/>
                    <a:lstStyle/>
                    <a:p>
                      <a:pPr algn="ctr">
                        <a:lnSpc>
                          <a:spcPct val="115000"/>
                        </a:lnSpc>
                        <a:spcBef>
                          <a:spcPts val="600"/>
                        </a:spcBef>
                        <a:spcAft>
                          <a:spcPts val="600"/>
                        </a:spcAft>
                      </a:pPr>
                      <a:r>
                        <a:rPr lang="en-US" sz="1300" b="1">
                          <a:latin typeface="Times New Roman"/>
                          <a:ea typeface="Calibri"/>
                          <a:cs typeface="Times New Roman"/>
                        </a:rPr>
                        <a:t>STT</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b="1">
                          <a:latin typeface="Times New Roman"/>
                          <a:ea typeface="Calibri"/>
                          <a:cs typeface="Times New Roman"/>
                        </a:rPr>
                        <a:t>Chỉ tiêu phân tích</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b="1">
                          <a:latin typeface="Times New Roman"/>
                          <a:ea typeface="Calibri"/>
                          <a:cs typeface="Times New Roman"/>
                        </a:rPr>
                        <a:t>Đơn vị tính</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b="1">
                          <a:latin typeface="Times New Roman"/>
                          <a:ea typeface="Calibri"/>
                          <a:cs typeface="Times New Roman"/>
                        </a:rPr>
                        <a:t>Kết quả phân tích</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15">
                <a:tc>
                  <a:txBody>
                    <a:bodyPr/>
                    <a:lstStyle/>
                    <a:p>
                      <a:pPr algn="ctr">
                        <a:lnSpc>
                          <a:spcPct val="115000"/>
                        </a:lnSpc>
                        <a:spcBef>
                          <a:spcPts val="600"/>
                        </a:spcBef>
                        <a:spcAft>
                          <a:spcPts val="600"/>
                        </a:spcAft>
                      </a:pPr>
                      <a:r>
                        <a:rPr lang="en-US" sz="1300">
                          <a:latin typeface="Times New Roman"/>
                          <a:ea typeface="Calibri"/>
                          <a:cs typeface="Times New Roman"/>
                        </a:rPr>
                        <a:t>1</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pH</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endParaRPr lang="en-US" sz="1300">
                        <a:latin typeface="Times New Roman"/>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7,25</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15">
                <a:tc>
                  <a:txBody>
                    <a:bodyPr/>
                    <a:lstStyle/>
                    <a:p>
                      <a:pPr algn="ctr">
                        <a:lnSpc>
                          <a:spcPct val="115000"/>
                        </a:lnSpc>
                        <a:spcBef>
                          <a:spcPts val="600"/>
                        </a:spcBef>
                        <a:spcAft>
                          <a:spcPts val="600"/>
                        </a:spcAft>
                      </a:pPr>
                      <a:r>
                        <a:rPr lang="en-US" sz="1300">
                          <a:latin typeface="Times New Roman"/>
                          <a:ea typeface="Calibri"/>
                          <a:cs typeface="Times New Roman"/>
                        </a:rPr>
                        <a:t>2</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Nts</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2,13</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15">
                <a:tc>
                  <a:txBody>
                    <a:bodyPr/>
                    <a:lstStyle/>
                    <a:p>
                      <a:pPr algn="ctr">
                        <a:lnSpc>
                          <a:spcPct val="115000"/>
                        </a:lnSpc>
                        <a:spcBef>
                          <a:spcPts val="600"/>
                        </a:spcBef>
                        <a:spcAft>
                          <a:spcPts val="600"/>
                        </a:spcAft>
                      </a:pPr>
                      <a:r>
                        <a:rPr lang="en-US" sz="1300">
                          <a:latin typeface="Times New Roman"/>
                          <a:ea typeface="Calibri"/>
                          <a:cs typeface="Times New Roman"/>
                        </a:rPr>
                        <a:t>3</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Pts</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0,31</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15">
                <a:tc>
                  <a:txBody>
                    <a:bodyPr/>
                    <a:lstStyle/>
                    <a:p>
                      <a:pPr algn="ctr">
                        <a:lnSpc>
                          <a:spcPct val="115000"/>
                        </a:lnSpc>
                        <a:spcBef>
                          <a:spcPts val="600"/>
                        </a:spcBef>
                        <a:spcAft>
                          <a:spcPts val="600"/>
                        </a:spcAft>
                      </a:pPr>
                      <a:r>
                        <a:rPr lang="en-US" sz="1300">
                          <a:latin typeface="Times New Roman"/>
                          <a:ea typeface="Calibri"/>
                          <a:cs typeface="Times New Roman"/>
                        </a:rPr>
                        <a:t>4</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Kts</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2,78</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15">
                <a:tc>
                  <a:txBody>
                    <a:bodyPr/>
                    <a:lstStyle/>
                    <a:p>
                      <a:pPr algn="ctr">
                        <a:lnSpc>
                          <a:spcPct val="115000"/>
                        </a:lnSpc>
                        <a:spcBef>
                          <a:spcPts val="600"/>
                        </a:spcBef>
                        <a:spcAft>
                          <a:spcPts val="600"/>
                        </a:spcAft>
                      </a:pPr>
                      <a:r>
                        <a:rPr lang="en-US" sz="1300">
                          <a:latin typeface="Times New Roman"/>
                          <a:ea typeface="Calibri"/>
                          <a:cs typeface="Times New Roman"/>
                        </a:rPr>
                        <a:t>5</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As</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mg/kg</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0,369</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15">
                <a:tc>
                  <a:txBody>
                    <a:bodyPr/>
                    <a:lstStyle/>
                    <a:p>
                      <a:pPr algn="ctr">
                        <a:lnSpc>
                          <a:spcPct val="115000"/>
                        </a:lnSpc>
                        <a:spcBef>
                          <a:spcPts val="600"/>
                        </a:spcBef>
                        <a:spcAft>
                          <a:spcPts val="600"/>
                        </a:spcAft>
                      </a:pPr>
                      <a:r>
                        <a:rPr lang="en-US" sz="1300">
                          <a:latin typeface="Times New Roman"/>
                          <a:ea typeface="Calibri"/>
                          <a:cs typeface="Times New Roman"/>
                        </a:rPr>
                        <a:t>6</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Cd</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mg/kg</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0,173</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15">
                <a:tc>
                  <a:txBody>
                    <a:bodyPr/>
                    <a:lstStyle/>
                    <a:p>
                      <a:pPr algn="ctr">
                        <a:lnSpc>
                          <a:spcPct val="115000"/>
                        </a:lnSpc>
                        <a:spcBef>
                          <a:spcPts val="600"/>
                        </a:spcBef>
                        <a:spcAft>
                          <a:spcPts val="600"/>
                        </a:spcAft>
                      </a:pPr>
                      <a:r>
                        <a:rPr lang="en-US" sz="1300">
                          <a:latin typeface="Times New Roman"/>
                          <a:ea typeface="Calibri"/>
                          <a:cs typeface="Times New Roman"/>
                        </a:rPr>
                        <a:t>7</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Pb</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mg/kg</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2,48</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15">
                <a:tc>
                  <a:txBody>
                    <a:bodyPr/>
                    <a:lstStyle/>
                    <a:p>
                      <a:pPr algn="ctr">
                        <a:lnSpc>
                          <a:spcPct val="115000"/>
                        </a:lnSpc>
                        <a:spcBef>
                          <a:spcPts val="600"/>
                        </a:spcBef>
                        <a:spcAft>
                          <a:spcPts val="600"/>
                        </a:spcAft>
                      </a:pPr>
                      <a:r>
                        <a:rPr lang="en-US" sz="1300">
                          <a:latin typeface="Times New Roman"/>
                          <a:ea typeface="Calibri"/>
                          <a:cs typeface="Times New Roman"/>
                        </a:rPr>
                        <a:t>8</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Hg</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mg/kg</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15">
                <a:tc>
                  <a:txBody>
                    <a:bodyPr/>
                    <a:lstStyle/>
                    <a:p>
                      <a:pPr algn="ctr">
                        <a:lnSpc>
                          <a:spcPct val="115000"/>
                        </a:lnSpc>
                        <a:spcBef>
                          <a:spcPts val="600"/>
                        </a:spcBef>
                        <a:spcAft>
                          <a:spcPts val="600"/>
                        </a:spcAft>
                      </a:pPr>
                      <a:r>
                        <a:rPr lang="en-US" sz="1300">
                          <a:latin typeface="Times New Roman"/>
                          <a:ea typeface="Calibri"/>
                          <a:cs typeface="Times New Roman"/>
                        </a:rPr>
                        <a:t>9</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i="1">
                          <a:latin typeface="Times New Roman"/>
                          <a:ea typeface="Calibri"/>
                          <a:cs typeface="Times New Roman"/>
                        </a:rPr>
                        <a:t>Coliform</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MPN/g</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3,1*10</a:t>
                      </a:r>
                      <a:r>
                        <a:rPr lang="en-US" sz="1300" baseline="30000">
                          <a:latin typeface="Times New Roman"/>
                          <a:ea typeface="Calibri"/>
                          <a:cs typeface="Times New Roman"/>
                        </a:rPr>
                        <a:t>3</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15">
                <a:tc>
                  <a:txBody>
                    <a:bodyPr/>
                    <a:lstStyle/>
                    <a:p>
                      <a:pPr algn="ctr">
                        <a:lnSpc>
                          <a:spcPct val="115000"/>
                        </a:lnSpc>
                        <a:spcBef>
                          <a:spcPts val="600"/>
                        </a:spcBef>
                        <a:spcAft>
                          <a:spcPts val="600"/>
                        </a:spcAft>
                      </a:pPr>
                      <a:r>
                        <a:rPr lang="en-US" sz="1300">
                          <a:latin typeface="Times New Roman"/>
                          <a:ea typeface="Calibri"/>
                          <a:cs typeface="Times New Roman"/>
                        </a:rPr>
                        <a:t>10</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i="1">
                          <a:latin typeface="Times New Roman"/>
                          <a:ea typeface="Calibri"/>
                          <a:cs typeface="Times New Roman"/>
                        </a:rPr>
                        <a:t>E. coli</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MPN/g</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1,2*10</a:t>
                      </a:r>
                      <a:r>
                        <a:rPr lang="en-US" sz="1300" baseline="30000">
                          <a:latin typeface="Times New Roman"/>
                          <a:ea typeface="Calibri"/>
                          <a:cs typeface="Times New Roman"/>
                        </a:rPr>
                        <a:t>2</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15">
                <a:tc>
                  <a:txBody>
                    <a:bodyPr/>
                    <a:lstStyle/>
                    <a:p>
                      <a:pPr algn="ctr">
                        <a:lnSpc>
                          <a:spcPct val="115000"/>
                        </a:lnSpc>
                        <a:spcBef>
                          <a:spcPts val="600"/>
                        </a:spcBef>
                        <a:spcAft>
                          <a:spcPts val="600"/>
                        </a:spcAft>
                      </a:pPr>
                      <a:r>
                        <a:rPr lang="en-US" sz="1300">
                          <a:latin typeface="Times New Roman"/>
                          <a:ea typeface="Calibri"/>
                          <a:cs typeface="Times New Roman"/>
                        </a:rPr>
                        <a:t>11</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i="1" u="none" strike="noStrike">
                          <a:solidFill>
                            <a:srgbClr val="0000FF"/>
                          </a:solidFill>
                          <a:latin typeface="Times New Roman"/>
                          <a:ea typeface="Calibri"/>
                          <a:cs typeface="Times New Roman"/>
                          <a:hlinkClick r:id="rId2" tooltip="Learn more about Salmonella from ScienceDirect's AI-generated Topic Pages"/>
                        </a:rPr>
                        <a:t>Salmonella</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MPN/g</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Không phát hiện</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15">
                <a:tc>
                  <a:txBody>
                    <a:bodyPr/>
                    <a:lstStyle/>
                    <a:p>
                      <a:pPr algn="ctr">
                        <a:lnSpc>
                          <a:spcPct val="115000"/>
                        </a:lnSpc>
                        <a:spcBef>
                          <a:spcPts val="600"/>
                        </a:spcBef>
                        <a:spcAft>
                          <a:spcPts val="600"/>
                        </a:spcAft>
                      </a:pPr>
                      <a:r>
                        <a:rPr lang="en-US" sz="1300">
                          <a:latin typeface="Times New Roman"/>
                          <a:ea typeface="Calibri"/>
                          <a:cs typeface="Times New Roman"/>
                        </a:rPr>
                        <a:t>12</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Độ ẩm</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29,6</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15">
                <a:tc>
                  <a:txBody>
                    <a:bodyPr/>
                    <a:lstStyle/>
                    <a:p>
                      <a:pPr algn="ctr">
                        <a:lnSpc>
                          <a:spcPct val="115000"/>
                        </a:lnSpc>
                        <a:spcBef>
                          <a:spcPts val="600"/>
                        </a:spcBef>
                        <a:spcAft>
                          <a:spcPts val="600"/>
                        </a:spcAft>
                      </a:pPr>
                      <a:r>
                        <a:rPr lang="en-US" sz="1300">
                          <a:latin typeface="Times New Roman"/>
                          <a:ea typeface="Calibri"/>
                          <a:cs typeface="Times New Roman"/>
                        </a:rPr>
                        <a:t>13</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300">
                          <a:latin typeface="Times New Roman"/>
                          <a:ea typeface="Calibri"/>
                          <a:cs typeface="Times New Roman"/>
                        </a:rPr>
                        <a:t>Các bon hữu cơ (OC)</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35,7</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15">
                <a:tc>
                  <a:txBody>
                    <a:bodyPr/>
                    <a:lstStyle/>
                    <a:p>
                      <a:pPr algn="ctr">
                        <a:lnSpc>
                          <a:spcPct val="115000"/>
                        </a:lnSpc>
                        <a:spcBef>
                          <a:spcPts val="600"/>
                        </a:spcBef>
                        <a:spcAft>
                          <a:spcPts val="600"/>
                        </a:spcAft>
                      </a:pPr>
                      <a:r>
                        <a:rPr lang="en-US" sz="1300">
                          <a:latin typeface="Times New Roman"/>
                          <a:ea typeface="Calibri"/>
                          <a:cs typeface="Times New Roman"/>
                        </a:rPr>
                        <a:t>14</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Hữu cơ tổng số</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81,32</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15">
                <a:tc>
                  <a:txBody>
                    <a:bodyPr/>
                    <a:lstStyle/>
                    <a:p>
                      <a:pPr algn="ctr">
                        <a:lnSpc>
                          <a:spcPct val="115000"/>
                        </a:lnSpc>
                        <a:spcBef>
                          <a:spcPts val="600"/>
                        </a:spcBef>
                        <a:spcAft>
                          <a:spcPts val="600"/>
                        </a:spcAft>
                      </a:pPr>
                      <a:r>
                        <a:rPr lang="en-US" sz="1300">
                          <a:latin typeface="Times New Roman"/>
                          <a:ea typeface="Calibri"/>
                          <a:cs typeface="Times New Roman"/>
                        </a:rPr>
                        <a:t>15</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K</a:t>
                      </a:r>
                      <a:r>
                        <a:rPr lang="en-US" sz="1300" baseline="-25000">
                          <a:latin typeface="Times New Roman"/>
                          <a:ea typeface="Calibri"/>
                          <a:cs typeface="Times New Roman"/>
                        </a:rPr>
                        <a:t>2</a:t>
                      </a:r>
                      <a:r>
                        <a:rPr lang="en-US" sz="1300">
                          <a:latin typeface="Times New Roman"/>
                          <a:ea typeface="Calibri"/>
                          <a:cs typeface="Times New Roman"/>
                        </a:rPr>
                        <a:t>O hữu hiệu</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0,71</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15">
                <a:tc>
                  <a:txBody>
                    <a:bodyPr/>
                    <a:lstStyle/>
                    <a:p>
                      <a:pPr algn="ctr">
                        <a:lnSpc>
                          <a:spcPct val="115000"/>
                        </a:lnSpc>
                        <a:spcBef>
                          <a:spcPts val="600"/>
                        </a:spcBef>
                        <a:spcAft>
                          <a:spcPts val="600"/>
                        </a:spcAft>
                      </a:pPr>
                      <a:r>
                        <a:rPr lang="en-US" sz="1300">
                          <a:latin typeface="Times New Roman"/>
                          <a:ea typeface="Calibri"/>
                          <a:cs typeface="Times New Roman"/>
                        </a:rPr>
                        <a:t>16</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P</a:t>
                      </a:r>
                      <a:r>
                        <a:rPr lang="en-US" sz="1300" baseline="-25000">
                          <a:latin typeface="Times New Roman"/>
                          <a:ea typeface="Calibri"/>
                          <a:cs typeface="Times New Roman"/>
                        </a:rPr>
                        <a:t>2</a:t>
                      </a:r>
                      <a:r>
                        <a:rPr lang="en-US" sz="1300">
                          <a:latin typeface="Times New Roman"/>
                          <a:ea typeface="Calibri"/>
                          <a:cs typeface="Times New Roman"/>
                        </a:rPr>
                        <a:t>O</a:t>
                      </a:r>
                      <a:r>
                        <a:rPr lang="en-US" sz="1300" baseline="-25000">
                          <a:latin typeface="Times New Roman"/>
                          <a:ea typeface="Calibri"/>
                          <a:cs typeface="Times New Roman"/>
                        </a:rPr>
                        <a:t>5</a:t>
                      </a:r>
                      <a:r>
                        <a:rPr lang="en-US" sz="1300">
                          <a:latin typeface="Times New Roman"/>
                          <a:ea typeface="Calibri"/>
                          <a:cs typeface="Times New Roman"/>
                        </a:rPr>
                        <a:t> hữu hiệu</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latin typeface="Times New Roman"/>
                          <a:ea typeface="Calibri"/>
                          <a:cs typeface="Times New Roman"/>
                        </a:rPr>
                        <a:t>0,39</a:t>
                      </a:r>
                      <a:endParaRPr lang="en-US" sz="1300">
                        <a:latin typeface="Calibri"/>
                        <a:ea typeface="Calibri"/>
                        <a:cs typeface="Times New Roman"/>
                      </a:endParaRPr>
                    </a:p>
                  </a:txBody>
                  <a:tcPr marL="56869" marR="568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pPr algn="l"/>
            <a:r>
              <a:rPr lang="en-US" sz="4000" b="1" smtClean="0">
                <a:solidFill>
                  <a:srgbClr val="002060"/>
                </a:solidFill>
              </a:rPr>
              <a:t>3. Kết quả thử nghiệm</a:t>
            </a:r>
            <a:endParaRPr lang="en-US" sz="3800"/>
          </a:p>
        </p:txBody>
      </p:sp>
      <p:sp>
        <p:nvSpPr>
          <p:cNvPr id="3" name="Content Placeholder 2"/>
          <p:cNvSpPr>
            <a:spLocks noGrp="1"/>
          </p:cNvSpPr>
          <p:nvPr>
            <p:ph idx="1"/>
          </p:nvPr>
        </p:nvSpPr>
        <p:spPr>
          <a:xfrm>
            <a:off x="457200" y="838200"/>
            <a:ext cx="8382000" cy="5287963"/>
          </a:xfrm>
        </p:spPr>
        <p:txBody>
          <a:bodyPr>
            <a:normAutofit/>
          </a:bodyPr>
          <a:lstStyle/>
          <a:p>
            <a:pPr>
              <a:buNone/>
            </a:pPr>
            <a:r>
              <a:rPr lang="en-US" sz="2400" smtClean="0"/>
              <a:t>Thành phần các chất trong phân bón hữu cơ dạng rắn từ mùn cưa</a:t>
            </a:r>
            <a:endParaRPr lang="en-US" sz="2400"/>
          </a:p>
        </p:txBody>
      </p:sp>
      <p:graphicFrame>
        <p:nvGraphicFramePr>
          <p:cNvPr id="4" name="Table 3"/>
          <p:cNvGraphicFramePr>
            <a:graphicFrameLocks noGrp="1"/>
          </p:cNvGraphicFramePr>
          <p:nvPr/>
        </p:nvGraphicFramePr>
        <p:xfrm>
          <a:off x="2133600" y="1396998"/>
          <a:ext cx="4876801" cy="5232402"/>
        </p:xfrm>
        <a:graphic>
          <a:graphicData uri="http://schemas.openxmlformats.org/drawingml/2006/table">
            <a:tbl>
              <a:tblPr/>
              <a:tblGrid>
                <a:gridCol w="549075"/>
                <a:gridCol w="1738953"/>
                <a:gridCol w="1050318"/>
                <a:gridCol w="1538455"/>
              </a:tblGrid>
              <a:tr h="290689">
                <a:tc>
                  <a:txBody>
                    <a:bodyPr/>
                    <a:lstStyle/>
                    <a:p>
                      <a:pPr algn="ctr">
                        <a:lnSpc>
                          <a:spcPct val="115000"/>
                        </a:lnSpc>
                        <a:spcBef>
                          <a:spcPts val="600"/>
                        </a:spcBef>
                        <a:spcAft>
                          <a:spcPts val="600"/>
                        </a:spcAft>
                      </a:pPr>
                      <a:r>
                        <a:rPr lang="af-ZA" sz="1200" b="1">
                          <a:latin typeface="Times New Roman"/>
                          <a:ea typeface="Calibri"/>
                          <a:cs typeface="Times New Roman"/>
                        </a:rPr>
                        <a:t>STT</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af-ZA" sz="1200" b="1">
                          <a:latin typeface="Times New Roman"/>
                          <a:ea typeface="Calibri"/>
                          <a:cs typeface="Times New Roman"/>
                        </a:rPr>
                        <a:t>Chỉ tiêu phân tích</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af-ZA" sz="1200" b="1">
                          <a:latin typeface="Times New Roman"/>
                          <a:ea typeface="Calibri"/>
                          <a:cs typeface="Times New Roman"/>
                        </a:rPr>
                        <a:t>Đơn vị tính</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af-ZA" sz="1200" b="1">
                          <a:latin typeface="Times New Roman"/>
                          <a:ea typeface="Calibri"/>
                          <a:cs typeface="Times New Roman"/>
                        </a:rPr>
                        <a:t>Kết quả phân tích</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89">
                <a:tc>
                  <a:txBody>
                    <a:bodyPr/>
                    <a:lstStyle/>
                    <a:p>
                      <a:pPr algn="ctr">
                        <a:lnSpc>
                          <a:spcPct val="115000"/>
                        </a:lnSpc>
                        <a:spcBef>
                          <a:spcPts val="600"/>
                        </a:spcBef>
                        <a:spcAft>
                          <a:spcPts val="600"/>
                        </a:spcAft>
                      </a:pPr>
                      <a:r>
                        <a:rPr lang="af-ZA" sz="1200">
                          <a:latin typeface="Times New Roman"/>
                          <a:ea typeface="Calibri"/>
                          <a:cs typeface="Times New Roman"/>
                        </a:rPr>
                        <a:t>1</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af-ZA" sz="1200">
                          <a:latin typeface="Times New Roman"/>
                          <a:ea typeface="Calibri"/>
                          <a:cs typeface="Times New Roman"/>
                        </a:rPr>
                        <a:t>pH</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endParaRPr lang="af-ZA" sz="1200">
                        <a:latin typeface="Times New Roman"/>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af-ZA" sz="1200">
                          <a:latin typeface="Times New Roman"/>
                          <a:ea typeface="Calibri"/>
                          <a:cs typeface="Times New Roman"/>
                        </a:rPr>
                        <a:t>7,09</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89">
                <a:tc>
                  <a:txBody>
                    <a:bodyPr/>
                    <a:lstStyle/>
                    <a:p>
                      <a:pPr algn="ctr">
                        <a:lnSpc>
                          <a:spcPct val="115000"/>
                        </a:lnSpc>
                        <a:spcBef>
                          <a:spcPts val="600"/>
                        </a:spcBef>
                        <a:spcAft>
                          <a:spcPts val="600"/>
                        </a:spcAft>
                      </a:pPr>
                      <a:r>
                        <a:rPr lang="af-ZA" sz="1200">
                          <a:latin typeface="Times New Roman"/>
                          <a:ea typeface="Calibri"/>
                          <a:cs typeface="Times New Roman"/>
                        </a:rPr>
                        <a:t>2</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af-ZA" sz="1200">
                          <a:latin typeface="Times New Roman"/>
                          <a:ea typeface="Calibri"/>
                          <a:cs typeface="Times New Roman"/>
                        </a:rPr>
                        <a:t>Nts</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af-ZA" sz="1200">
                          <a:latin typeface="Times New Roman"/>
                          <a:ea typeface="Calibri"/>
                          <a:cs typeface="Times New Roman"/>
                        </a:rPr>
                        <a:t>%</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af-ZA" sz="1200">
                          <a:latin typeface="Times New Roman"/>
                          <a:ea typeface="Calibri"/>
                          <a:cs typeface="Times New Roman"/>
                        </a:rPr>
                        <a:t>1,85</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89">
                <a:tc>
                  <a:txBody>
                    <a:bodyPr/>
                    <a:lstStyle/>
                    <a:p>
                      <a:pPr algn="ctr">
                        <a:lnSpc>
                          <a:spcPct val="115000"/>
                        </a:lnSpc>
                        <a:spcBef>
                          <a:spcPts val="600"/>
                        </a:spcBef>
                        <a:spcAft>
                          <a:spcPts val="600"/>
                        </a:spcAft>
                      </a:pPr>
                      <a:r>
                        <a:rPr lang="af-ZA" sz="1200">
                          <a:latin typeface="Times New Roman"/>
                          <a:ea typeface="Calibri"/>
                          <a:cs typeface="Times New Roman"/>
                        </a:rPr>
                        <a:t>3</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af-ZA" sz="1200">
                          <a:latin typeface="Times New Roman"/>
                          <a:ea typeface="Calibri"/>
                          <a:cs typeface="Times New Roman"/>
                        </a:rPr>
                        <a:t>Pts</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af-ZA" sz="1200">
                          <a:latin typeface="Times New Roman"/>
                          <a:ea typeface="Calibri"/>
                          <a:cs typeface="Times New Roman"/>
                        </a:rPr>
                        <a:t>%</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af-ZA" sz="1200">
                          <a:latin typeface="Times New Roman"/>
                          <a:ea typeface="Calibri"/>
                          <a:cs typeface="Times New Roman"/>
                        </a:rPr>
                        <a:t>0,473</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89">
                <a:tc>
                  <a:txBody>
                    <a:bodyPr/>
                    <a:lstStyle/>
                    <a:p>
                      <a:pPr algn="ctr">
                        <a:lnSpc>
                          <a:spcPct val="115000"/>
                        </a:lnSpc>
                        <a:spcBef>
                          <a:spcPts val="600"/>
                        </a:spcBef>
                        <a:spcAft>
                          <a:spcPts val="600"/>
                        </a:spcAft>
                      </a:pPr>
                      <a:r>
                        <a:rPr lang="af-ZA" sz="1200">
                          <a:latin typeface="Times New Roman"/>
                          <a:ea typeface="Calibri"/>
                          <a:cs typeface="Times New Roman"/>
                        </a:rPr>
                        <a:t>4</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af-ZA" sz="1200">
                          <a:latin typeface="Times New Roman"/>
                          <a:ea typeface="Calibri"/>
                          <a:cs typeface="Times New Roman"/>
                        </a:rPr>
                        <a:t>Kts</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af-ZA" sz="1200">
                          <a:latin typeface="Times New Roman"/>
                          <a:ea typeface="Calibri"/>
                          <a:cs typeface="Times New Roman"/>
                        </a:rPr>
                        <a:t>%</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af-ZA" sz="1200">
                          <a:latin typeface="Times New Roman"/>
                          <a:ea typeface="Calibri"/>
                          <a:cs typeface="Times New Roman"/>
                        </a:rPr>
                        <a:t>4,29</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89">
                <a:tc>
                  <a:txBody>
                    <a:bodyPr/>
                    <a:lstStyle/>
                    <a:p>
                      <a:pPr algn="ctr">
                        <a:lnSpc>
                          <a:spcPct val="115000"/>
                        </a:lnSpc>
                        <a:spcBef>
                          <a:spcPts val="600"/>
                        </a:spcBef>
                        <a:spcAft>
                          <a:spcPts val="600"/>
                        </a:spcAft>
                      </a:pPr>
                      <a:r>
                        <a:rPr lang="af-ZA" sz="1200">
                          <a:latin typeface="Times New Roman"/>
                          <a:ea typeface="Calibri"/>
                          <a:cs typeface="Times New Roman"/>
                        </a:rPr>
                        <a:t>5</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af-ZA" sz="1200">
                          <a:latin typeface="Times New Roman"/>
                          <a:ea typeface="Calibri"/>
                          <a:cs typeface="Times New Roman"/>
                        </a:rPr>
                        <a:t>As</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af-ZA" sz="1200">
                          <a:latin typeface="Times New Roman"/>
                          <a:ea typeface="Calibri"/>
                          <a:cs typeface="Times New Roman"/>
                        </a:rPr>
                        <a:t>mg/kg</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af-ZA" sz="1200">
                          <a:latin typeface="Times New Roman"/>
                          <a:ea typeface="Calibri"/>
                          <a:cs typeface="Times New Roman"/>
                        </a:rPr>
                        <a:t>0,364</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89">
                <a:tc>
                  <a:txBody>
                    <a:bodyPr/>
                    <a:lstStyle/>
                    <a:p>
                      <a:pPr algn="ctr">
                        <a:lnSpc>
                          <a:spcPct val="115000"/>
                        </a:lnSpc>
                        <a:spcBef>
                          <a:spcPts val="600"/>
                        </a:spcBef>
                        <a:spcAft>
                          <a:spcPts val="600"/>
                        </a:spcAft>
                      </a:pPr>
                      <a:r>
                        <a:rPr lang="en-US" sz="1200">
                          <a:latin typeface="Times New Roman"/>
                          <a:ea typeface="Calibri"/>
                          <a:cs typeface="Times New Roman"/>
                        </a:rPr>
                        <a:t>6</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200">
                          <a:latin typeface="Times New Roman"/>
                          <a:ea typeface="Calibri"/>
                          <a:cs typeface="Times New Roman"/>
                        </a:rPr>
                        <a:t>Cd</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200">
                          <a:latin typeface="Times New Roman"/>
                          <a:ea typeface="Calibri"/>
                          <a:cs typeface="Times New Roman"/>
                        </a:rPr>
                        <a:t>mg/kg</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200">
                          <a:latin typeface="Times New Roman"/>
                          <a:ea typeface="Calibri"/>
                          <a:cs typeface="Times New Roman"/>
                        </a:rPr>
                        <a:t>0,128</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89">
                <a:tc>
                  <a:txBody>
                    <a:bodyPr/>
                    <a:lstStyle/>
                    <a:p>
                      <a:pPr algn="ctr">
                        <a:lnSpc>
                          <a:spcPct val="115000"/>
                        </a:lnSpc>
                        <a:spcBef>
                          <a:spcPts val="600"/>
                        </a:spcBef>
                        <a:spcAft>
                          <a:spcPts val="600"/>
                        </a:spcAft>
                      </a:pPr>
                      <a:r>
                        <a:rPr lang="en-US" sz="1200">
                          <a:latin typeface="Times New Roman"/>
                          <a:ea typeface="Calibri"/>
                          <a:cs typeface="Times New Roman"/>
                        </a:rPr>
                        <a:t>7</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200">
                          <a:latin typeface="Times New Roman"/>
                          <a:ea typeface="Calibri"/>
                          <a:cs typeface="Times New Roman"/>
                        </a:rPr>
                        <a:t>Pb</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200">
                          <a:latin typeface="Times New Roman"/>
                          <a:ea typeface="Calibri"/>
                          <a:cs typeface="Times New Roman"/>
                        </a:rPr>
                        <a:t>mg/kg</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200">
                          <a:latin typeface="Times New Roman"/>
                          <a:ea typeface="Calibri"/>
                          <a:cs typeface="Times New Roman"/>
                        </a:rPr>
                        <a:t>2,57</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89">
                <a:tc>
                  <a:txBody>
                    <a:bodyPr/>
                    <a:lstStyle/>
                    <a:p>
                      <a:pPr algn="ctr">
                        <a:lnSpc>
                          <a:spcPct val="115000"/>
                        </a:lnSpc>
                        <a:spcBef>
                          <a:spcPts val="600"/>
                        </a:spcBef>
                        <a:spcAft>
                          <a:spcPts val="600"/>
                        </a:spcAft>
                      </a:pPr>
                      <a:r>
                        <a:rPr lang="en-US" sz="1200">
                          <a:latin typeface="Times New Roman"/>
                          <a:ea typeface="Calibri"/>
                          <a:cs typeface="Times New Roman"/>
                        </a:rPr>
                        <a:t>8</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200">
                          <a:latin typeface="Times New Roman"/>
                          <a:ea typeface="Calibri"/>
                          <a:cs typeface="Times New Roman"/>
                        </a:rPr>
                        <a:t>Hg</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200">
                          <a:latin typeface="Times New Roman"/>
                          <a:ea typeface="Calibri"/>
                          <a:cs typeface="Times New Roman"/>
                        </a:rPr>
                        <a:t>mg/kg</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200">
                          <a:latin typeface="Times New Roman"/>
                          <a:ea typeface="Calibri"/>
                          <a:cs typeface="Times New Roman"/>
                        </a:rPr>
                        <a:t>Không phát hiện</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89">
                <a:tc>
                  <a:txBody>
                    <a:bodyPr/>
                    <a:lstStyle/>
                    <a:p>
                      <a:pPr algn="ctr">
                        <a:lnSpc>
                          <a:spcPct val="115000"/>
                        </a:lnSpc>
                        <a:spcBef>
                          <a:spcPts val="600"/>
                        </a:spcBef>
                        <a:spcAft>
                          <a:spcPts val="600"/>
                        </a:spcAft>
                      </a:pPr>
                      <a:r>
                        <a:rPr lang="en-US" sz="1200">
                          <a:latin typeface="Times New Roman"/>
                          <a:ea typeface="Calibri"/>
                          <a:cs typeface="Times New Roman"/>
                        </a:rPr>
                        <a:t>9</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200" i="1">
                          <a:latin typeface="Times New Roman"/>
                          <a:ea typeface="Calibri"/>
                          <a:cs typeface="Times New Roman"/>
                        </a:rPr>
                        <a:t>Coliform</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200">
                          <a:latin typeface="Times New Roman"/>
                          <a:ea typeface="Calibri"/>
                          <a:cs typeface="Times New Roman"/>
                        </a:rPr>
                        <a:t>MPN/g</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200">
                          <a:latin typeface="Times New Roman"/>
                          <a:ea typeface="Calibri"/>
                          <a:cs typeface="Times New Roman"/>
                        </a:rPr>
                        <a:t>3,2*10</a:t>
                      </a:r>
                      <a:r>
                        <a:rPr lang="en-US" sz="1200" baseline="30000">
                          <a:latin typeface="Times New Roman"/>
                          <a:ea typeface="Calibri"/>
                          <a:cs typeface="Times New Roman"/>
                        </a:rPr>
                        <a:t>5</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89">
                <a:tc>
                  <a:txBody>
                    <a:bodyPr/>
                    <a:lstStyle/>
                    <a:p>
                      <a:pPr algn="ctr">
                        <a:lnSpc>
                          <a:spcPct val="115000"/>
                        </a:lnSpc>
                        <a:spcBef>
                          <a:spcPts val="600"/>
                        </a:spcBef>
                        <a:spcAft>
                          <a:spcPts val="600"/>
                        </a:spcAft>
                      </a:pPr>
                      <a:r>
                        <a:rPr lang="en-US" sz="1200">
                          <a:latin typeface="Times New Roman"/>
                          <a:ea typeface="Calibri"/>
                          <a:cs typeface="Times New Roman"/>
                        </a:rPr>
                        <a:t>10</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200" i="1">
                          <a:latin typeface="Times New Roman"/>
                          <a:ea typeface="Calibri"/>
                          <a:cs typeface="Times New Roman"/>
                        </a:rPr>
                        <a:t>E. coli</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200">
                          <a:latin typeface="Times New Roman"/>
                          <a:ea typeface="Calibri"/>
                          <a:cs typeface="Times New Roman"/>
                        </a:rPr>
                        <a:t>MPN/g</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200">
                          <a:latin typeface="Times New Roman"/>
                          <a:ea typeface="Calibri"/>
                          <a:cs typeface="Times New Roman"/>
                        </a:rPr>
                        <a:t>1,0*10</a:t>
                      </a:r>
                      <a:r>
                        <a:rPr lang="en-US" sz="1200" baseline="30000">
                          <a:latin typeface="Times New Roman"/>
                          <a:ea typeface="Calibri"/>
                          <a:cs typeface="Times New Roman"/>
                        </a:rPr>
                        <a:t>3</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89">
                <a:tc>
                  <a:txBody>
                    <a:bodyPr/>
                    <a:lstStyle/>
                    <a:p>
                      <a:pPr algn="ctr">
                        <a:lnSpc>
                          <a:spcPct val="115000"/>
                        </a:lnSpc>
                        <a:spcBef>
                          <a:spcPts val="600"/>
                        </a:spcBef>
                        <a:spcAft>
                          <a:spcPts val="600"/>
                        </a:spcAft>
                      </a:pPr>
                      <a:r>
                        <a:rPr lang="en-US" sz="1200">
                          <a:latin typeface="Times New Roman"/>
                          <a:ea typeface="Calibri"/>
                          <a:cs typeface="Times New Roman"/>
                        </a:rPr>
                        <a:t>11</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200" i="1" u="none" strike="noStrike">
                          <a:solidFill>
                            <a:srgbClr val="0000FF"/>
                          </a:solidFill>
                          <a:latin typeface="Times New Roman"/>
                          <a:ea typeface="Calibri"/>
                          <a:cs typeface="Times New Roman"/>
                          <a:hlinkClick r:id="rId2" tooltip="Learn more about Salmonella from ScienceDirect's AI-generated Topic Pages"/>
                        </a:rPr>
                        <a:t>Salmonella</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200">
                          <a:latin typeface="Times New Roman"/>
                          <a:ea typeface="Calibri"/>
                          <a:cs typeface="Times New Roman"/>
                        </a:rPr>
                        <a:t>MPN/g</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200">
                          <a:latin typeface="Times New Roman"/>
                          <a:ea typeface="Calibri"/>
                          <a:cs typeface="Times New Roman"/>
                        </a:rPr>
                        <a:t>Không phát hiện</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89">
                <a:tc>
                  <a:txBody>
                    <a:bodyPr/>
                    <a:lstStyle/>
                    <a:p>
                      <a:pPr algn="ctr">
                        <a:lnSpc>
                          <a:spcPct val="115000"/>
                        </a:lnSpc>
                        <a:spcBef>
                          <a:spcPts val="600"/>
                        </a:spcBef>
                        <a:spcAft>
                          <a:spcPts val="600"/>
                        </a:spcAft>
                      </a:pPr>
                      <a:r>
                        <a:rPr lang="en-US" sz="1200">
                          <a:latin typeface="Times New Roman"/>
                          <a:ea typeface="Calibri"/>
                          <a:cs typeface="Times New Roman"/>
                        </a:rPr>
                        <a:t>12</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200">
                          <a:latin typeface="Times New Roman"/>
                          <a:ea typeface="Calibri"/>
                          <a:cs typeface="Times New Roman"/>
                        </a:rPr>
                        <a:t>Độ ẩm</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200">
                          <a:latin typeface="Times New Roman"/>
                          <a:ea typeface="Calibri"/>
                          <a:cs typeface="Times New Roman"/>
                        </a:rPr>
                        <a:t>%</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200">
                          <a:latin typeface="Times New Roman"/>
                          <a:ea typeface="Calibri"/>
                          <a:cs typeface="Times New Roman"/>
                        </a:rPr>
                        <a:t>28,7</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89">
                <a:tc>
                  <a:txBody>
                    <a:bodyPr/>
                    <a:lstStyle/>
                    <a:p>
                      <a:pPr algn="ctr">
                        <a:lnSpc>
                          <a:spcPct val="115000"/>
                        </a:lnSpc>
                        <a:spcBef>
                          <a:spcPts val="600"/>
                        </a:spcBef>
                        <a:spcAft>
                          <a:spcPts val="600"/>
                        </a:spcAft>
                      </a:pPr>
                      <a:r>
                        <a:rPr lang="en-US" sz="1200">
                          <a:latin typeface="Times New Roman"/>
                          <a:ea typeface="Calibri"/>
                          <a:cs typeface="Times New Roman"/>
                        </a:rPr>
                        <a:t>13</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a:latin typeface="Times New Roman"/>
                          <a:ea typeface="Calibri"/>
                          <a:cs typeface="Times New Roman"/>
                        </a:rPr>
                        <a:t>Các bon hữu cơ (OC) </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200">
                          <a:latin typeface="Times New Roman"/>
                          <a:ea typeface="Calibri"/>
                          <a:cs typeface="Times New Roman"/>
                        </a:rPr>
                        <a:t>%</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200">
                          <a:latin typeface="Times New Roman"/>
                          <a:ea typeface="Calibri"/>
                          <a:cs typeface="Times New Roman"/>
                        </a:rPr>
                        <a:t>36,4</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89">
                <a:tc>
                  <a:txBody>
                    <a:bodyPr/>
                    <a:lstStyle/>
                    <a:p>
                      <a:pPr algn="ctr">
                        <a:lnSpc>
                          <a:spcPct val="115000"/>
                        </a:lnSpc>
                        <a:spcBef>
                          <a:spcPts val="600"/>
                        </a:spcBef>
                        <a:spcAft>
                          <a:spcPts val="600"/>
                        </a:spcAft>
                      </a:pPr>
                      <a:r>
                        <a:rPr lang="en-US" sz="1200">
                          <a:latin typeface="Times New Roman"/>
                          <a:ea typeface="Calibri"/>
                          <a:cs typeface="Times New Roman"/>
                        </a:rPr>
                        <a:t>14</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200">
                          <a:latin typeface="Times New Roman"/>
                          <a:ea typeface="Calibri"/>
                          <a:cs typeface="Times New Roman"/>
                        </a:rPr>
                        <a:t>Hữu cơ tổng số</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200">
                          <a:latin typeface="Times New Roman"/>
                          <a:ea typeface="Calibri"/>
                          <a:cs typeface="Times New Roman"/>
                        </a:rPr>
                        <a:t>%</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200">
                          <a:latin typeface="Times New Roman"/>
                          <a:ea typeface="Calibri"/>
                          <a:cs typeface="Times New Roman"/>
                        </a:rPr>
                        <a:t>76,52</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89">
                <a:tc>
                  <a:txBody>
                    <a:bodyPr/>
                    <a:lstStyle/>
                    <a:p>
                      <a:pPr algn="ctr">
                        <a:lnSpc>
                          <a:spcPct val="115000"/>
                        </a:lnSpc>
                        <a:spcBef>
                          <a:spcPts val="600"/>
                        </a:spcBef>
                        <a:spcAft>
                          <a:spcPts val="600"/>
                        </a:spcAft>
                      </a:pPr>
                      <a:r>
                        <a:rPr lang="en-US" sz="1200">
                          <a:latin typeface="Times New Roman"/>
                          <a:ea typeface="Calibri"/>
                          <a:cs typeface="Times New Roman"/>
                        </a:rPr>
                        <a:t>15</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200">
                          <a:latin typeface="Times New Roman"/>
                          <a:ea typeface="Calibri"/>
                          <a:cs typeface="Times New Roman"/>
                        </a:rPr>
                        <a:t>Axit humic</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200">
                          <a:latin typeface="Times New Roman"/>
                          <a:ea typeface="Calibri"/>
                          <a:cs typeface="Times New Roman"/>
                        </a:rPr>
                        <a:t>%</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200">
                          <a:latin typeface="Times New Roman"/>
                          <a:ea typeface="Calibri"/>
                          <a:cs typeface="Times New Roman"/>
                        </a:rPr>
                        <a:t>6,49</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89">
                <a:tc>
                  <a:txBody>
                    <a:bodyPr/>
                    <a:lstStyle/>
                    <a:p>
                      <a:pPr algn="ctr">
                        <a:lnSpc>
                          <a:spcPct val="115000"/>
                        </a:lnSpc>
                        <a:spcBef>
                          <a:spcPts val="600"/>
                        </a:spcBef>
                        <a:spcAft>
                          <a:spcPts val="600"/>
                        </a:spcAft>
                      </a:pPr>
                      <a:r>
                        <a:rPr lang="en-US" sz="1200">
                          <a:latin typeface="Times New Roman"/>
                          <a:ea typeface="Calibri"/>
                          <a:cs typeface="Times New Roman"/>
                        </a:rPr>
                        <a:t>16</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200">
                          <a:latin typeface="Times New Roman"/>
                          <a:ea typeface="Calibri"/>
                          <a:cs typeface="Times New Roman"/>
                        </a:rPr>
                        <a:t>K</a:t>
                      </a:r>
                      <a:r>
                        <a:rPr lang="en-US" sz="1200" baseline="-25000">
                          <a:latin typeface="Times New Roman"/>
                          <a:ea typeface="Calibri"/>
                          <a:cs typeface="Times New Roman"/>
                        </a:rPr>
                        <a:t>2</a:t>
                      </a:r>
                      <a:r>
                        <a:rPr lang="en-US" sz="1200">
                          <a:latin typeface="Times New Roman"/>
                          <a:ea typeface="Calibri"/>
                          <a:cs typeface="Times New Roman"/>
                        </a:rPr>
                        <a:t>O hữu hiệu</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200">
                          <a:latin typeface="Times New Roman"/>
                          <a:ea typeface="Calibri"/>
                          <a:cs typeface="Times New Roman"/>
                        </a:rPr>
                        <a:t>%</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200">
                          <a:latin typeface="Times New Roman"/>
                          <a:ea typeface="Calibri"/>
                          <a:cs typeface="Times New Roman"/>
                        </a:rPr>
                        <a:t>0,714</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89">
                <a:tc>
                  <a:txBody>
                    <a:bodyPr/>
                    <a:lstStyle/>
                    <a:p>
                      <a:pPr algn="ctr">
                        <a:lnSpc>
                          <a:spcPct val="115000"/>
                        </a:lnSpc>
                        <a:spcBef>
                          <a:spcPts val="600"/>
                        </a:spcBef>
                        <a:spcAft>
                          <a:spcPts val="600"/>
                        </a:spcAft>
                      </a:pPr>
                      <a:r>
                        <a:rPr lang="en-US" sz="1200">
                          <a:latin typeface="Times New Roman"/>
                          <a:ea typeface="Calibri"/>
                          <a:cs typeface="Times New Roman"/>
                        </a:rPr>
                        <a:t>17</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200">
                          <a:latin typeface="Times New Roman"/>
                          <a:ea typeface="Calibri"/>
                          <a:cs typeface="Times New Roman"/>
                        </a:rPr>
                        <a:t>P</a:t>
                      </a:r>
                      <a:r>
                        <a:rPr lang="en-US" sz="1200" baseline="-25000">
                          <a:latin typeface="Times New Roman"/>
                          <a:ea typeface="Calibri"/>
                          <a:cs typeface="Times New Roman"/>
                        </a:rPr>
                        <a:t>2</a:t>
                      </a:r>
                      <a:r>
                        <a:rPr lang="en-US" sz="1200">
                          <a:latin typeface="Times New Roman"/>
                          <a:ea typeface="Calibri"/>
                          <a:cs typeface="Times New Roman"/>
                        </a:rPr>
                        <a:t>O</a:t>
                      </a:r>
                      <a:r>
                        <a:rPr lang="en-US" sz="1200" baseline="-25000">
                          <a:latin typeface="Times New Roman"/>
                          <a:ea typeface="Calibri"/>
                          <a:cs typeface="Times New Roman"/>
                        </a:rPr>
                        <a:t>5</a:t>
                      </a:r>
                      <a:r>
                        <a:rPr lang="en-US" sz="1200">
                          <a:latin typeface="Times New Roman"/>
                          <a:ea typeface="Calibri"/>
                          <a:cs typeface="Times New Roman"/>
                        </a:rPr>
                        <a:t> hữu hiệu</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200">
                          <a:latin typeface="Times New Roman"/>
                          <a:ea typeface="Calibri"/>
                          <a:cs typeface="Times New Roman"/>
                        </a:rPr>
                        <a:t>%</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200">
                          <a:latin typeface="Times New Roman"/>
                          <a:ea typeface="Calibri"/>
                          <a:cs typeface="Times New Roman"/>
                        </a:rPr>
                        <a:t>0,135</a:t>
                      </a:r>
                      <a:endParaRPr lang="en-US" sz="1000">
                        <a:latin typeface="Calibri"/>
                        <a:ea typeface="Calibri"/>
                        <a:cs typeface="Times New Roman"/>
                      </a:endParaRPr>
                    </a:p>
                  </a:txBody>
                  <a:tcPr marL="61421" marR="61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10200"/>
          </a:xfrm>
        </p:spPr>
        <p:txBody>
          <a:bodyPr>
            <a:noAutofit/>
          </a:bodyPr>
          <a:lstStyle/>
          <a:p>
            <a:pPr algn="just">
              <a:buNone/>
            </a:pPr>
            <a:r>
              <a:rPr lang="af-ZA" smtClean="0">
                <a:solidFill>
                  <a:srgbClr val="002060"/>
                </a:solidFill>
              </a:rPr>
              <a:t>	</a:t>
            </a:r>
            <a:r>
              <a:rPr lang="en-US" b="1" smtClean="0">
                <a:solidFill>
                  <a:srgbClr val="002060"/>
                </a:solidFill>
              </a:rPr>
              <a:t>Kết luận </a:t>
            </a:r>
            <a:endParaRPr lang="af-ZA" smtClean="0">
              <a:solidFill>
                <a:srgbClr val="002060"/>
              </a:solidFill>
            </a:endParaRPr>
          </a:p>
          <a:p>
            <a:pPr algn="just">
              <a:buNone/>
            </a:pPr>
            <a:r>
              <a:rPr lang="af-ZA" sz="2800" smtClean="0">
                <a:solidFill>
                  <a:srgbClr val="002060"/>
                </a:solidFill>
              </a:rPr>
              <a:t>	- Sử dụng cốc uống thay cho núm uống thông thường giúp tiết kiệm 20,5-32,3% lượng nước uống thất thoát.</a:t>
            </a:r>
          </a:p>
          <a:p>
            <a:pPr algn="just">
              <a:buNone/>
            </a:pPr>
            <a:r>
              <a:rPr lang="af-ZA" sz="2800" smtClean="0">
                <a:solidFill>
                  <a:srgbClr val="002060"/>
                </a:solidFill>
              </a:rPr>
              <a:t>	- </a:t>
            </a:r>
            <a:r>
              <a:rPr lang="af-ZA" sz="2800">
                <a:solidFill>
                  <a:srgbClr val="002060"/>
                </a:solidFill>
              </a:rPr>
              <a:t>Tổng lượng nước sử dụng cho lợn nuôi trên sàn tấm đan chỉ khoảng 12,3% so với lượng nước sử dụng cho lợn nuôi trên nền chuồng thông thường (đối chứng</a:t>
            </a:r>
            <a:r>
              <a:rPr lang="af-ZA" sz="2800" smtClean="0">
                <a:solidFill>
                  <a:srgbClr val="002060"/>
                </a:solidFill>
              </a:rPr>
              <a:t>).</a:t>
            </a:r>
          </a:p>
          <a:p>
            <a:pPr algn="just">
              <a:buNone/>
            </a:pPr>
            <a:r>
              <a:rPr lang="af-ZA" sz="2800">
                <a:solidFill>
                  <a:srgbClr val="002060"/>
                </a:solidFill>
              </a:rPr>
              <a:t>	- </a:t>
            </a:r>
            <a:r>
              <a:rPr lang="af-ZA" sz="2800" smtClean="0">
                <a:solidFill>
                  <a:srgbClr val="002060"/>
                </a:solidFill>
              </a:rPr>
              <a:t>Tiết kiệm </a:t>
            </a:r>
            <a:r>
              <a:rPr lang="af-ZA" sz="2800">
                <a:solidFill>
                  <a:srgbClr val="002060"/>
                </a:solidFill>
              </a:rPr>
              <a:t>70% </a:t>
            </a:r>
            <a:r>
              <a:rPr lang="af-ZA" sz="2800" smtClean="0">
                <a:solidFill>
                  <a:srgbClr val="002060"/>
                </a:solidFill>
              </a:rPr>
              <a:t>công lao </a:t>
            </a:r>
            <a:r>
              <a:rPr lang="vi-VN" sz="2800" smtClean="0">
                <a:solidFill>
                  <a:srgbClr val="002060"/>
                </a:solidFill>
              </a:rPr>
              <a:t>động</a:t>
            </a:r>
            <a:endParaRPr lang="en-US" sz="2800" smtClean="0">
              <a:solidFill>
                <a:srgbClr val="002060"/>
              </a:solidFill>
            </a:endParaRPr>
          </a:p>
          <a:p>
            <a:pPr algn="just">
              <a:buNone/>
            </a:pPr>
            <a:endParaRPr lang="en-US" sz="2800" b="1" i="1" smtClean="0">
              <a:solidFill>
                <a:srgbClr val="002060"/>
              </a:solidFill>
              <a:cs typeface="Times New Roman" pitchFamily="18" charset="0"/>
            </a:endParaRPr>
          </a:p>
          <a:p>
            <a:pPr algn="just">
              <a:buNone/>
            </a:pPr>
            <a:r>
              <a:rPr lang="en-US" sz="2800" i="1" smtClean="0">
                <a:solidFill>
                  <a:srgbClr val="002060"/>
                </a:solidFill>
              </a:rPr>
              <a:t>	</a:t>
            </a:r>
            <a:endParaRPr lang="en-US" sz="2800">
              <a:solidFill>
                <a:srgbClr val="002060"/>
              </a:solidFill>
            </a:endParaRPr>
          </a:p>
        </p:txBody>
      </p:sp>
      <p:sp>
        <p:nvSpPr>
          <p:cNvPr id="4" name="Rectangle 3"/>
          <p:cNvSpPr/>
          <p:nvPr/>
        </p:nvSpPr>
        <p:spPr>
          <a:xfrm>
            <a:off x="533400" y="304800"/>
            <a:ext cx="2327625" cy="646331"/>
          </a:xfrm>
          <a:prstGeom prst="rect">
            <a:avLst/>
          </a:prstGeom>
        </p:spPr>
        <p:txBody>
          <a:bodyPr wrap="none">
            <a:spAutoFit/>
          </a:bodyPr>
          <a:lstStyle/>
          <a:p>
            <a:r>
              <a:rPr lang="en-US" sz="3600" b="1" smtClean="0">
                <a:solidFill>
                  <a:srgbClr val="002060"/>
                </a:solidFill>
              </a:rPr>
              <a:t>4. Kết luận </a:t>
            </a:r>
            <a:endParaRPr lang="en-US" sz="3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a:bodyPr>
          <a:lstStyle/>
          <a:p>
            <a:pPr>
              <a:buNone/>
            </a:pPr>
            <a:r>
              <a:rPr lang="af-ZA" smtClean="0">
                <a:solidFill>
                  <a:srgbClr val="002060"/>
                </a:solidFill>
              </a:rPr>
              <a:t>	</a:t>
            </a:r>
            <a:r>
              <a:rPr lang="en-US" b="1" smtClean="0">
                <a:solidFill>
                  <a:srgbClr val="002060"/>
                </a:solidFill>
              </a:rPr>
              <a:t> Kết luận </a:t>
            </a:r>
            <a:endParaRPr lang="af-ZA" smtClean="0">
              <a:solidFill>
                <a:srgbClr val="002060"/>
              </a:solidFill>
            </a:endParaRPr>
          </a:p>
          <a:p>
            <a:pPr>
              <a:buNone/>
            </a:pPr>
            <a:r>
              <a:rPr lang="af-ZA" sz="2800" smtClean="0">
                <a:solidFill>
                  <a:srgbClr val="002060"/>
                </a:solidFill>
              </a:rPr>
              <a:t>	</a:t>
            </a:r>
            <a:r>
              <a:rPr lang="af-ZA" smtClean="0">
                <a:solidFill>
                  <a:srgbClr val="002060"/>
                </a:solidFill>
              </a:rPr>
              <a:t> </a:t>
            </a:r>
            <a:r>
              <a:rPr lang="af-ZA">
                <a:solidFill>
                  <a:srgbClr val="002060"/>
                </a:solidFill>
              </a:rPr>
              <a:t>- Lợn nuôi trên chuồng sàn có tấm đan tăng trọng nhanh hơn (5,4 - 8,6%), ít bị bệnh hơn so với lợn nuôi trên nền chuồng xi măng thông thường. </a:t>
            </a:r>
            <a:endParaRPr lang="en-US" smtClean="0">
              <a:solidFill>
                <a:srgbClr val="002060"/>
              </a:solidFill>
            </a:endParaRPr>
          </a:p>
          <a:p>
            <a:pPr>
              <a:buNone/>
            </a:pPr>
            <a:r>
              <a:rPr lang="af-ZA" smtClean="0">
                <a:solidFill>
                  <a:srgbClr val="002060"/>
                </a:solidFill>
              </a:rPr>
              <a:t>	- Chất thải được xử lý toàn bộ để làm phân bón hữu cơ truyền thống mang lại hiệu quả kinh tế cao; Hầu như không có chất thải xả ra môi trường.</a:t>
            </a:r>
            <a:endParaRPr lang="en-US" smtClean="0">
              <a:solidFill>
                <a:srgbClr val="002060"/>
              </a:solidFill>
            </a:endParaRPr>
          </a:p>
          <a:p>
            <a:pPr>
              <a:buNone/>
            </a:pPr>
            <a:endParaRPr lang="en-US">
              <a:solidFill>
                <a:srgbClr val="002060"/>
              </a:solidFill>
            </a:endParaRPr>
          </a:p>
        </p:txBody>
      </p:sp>
      <p:sp>
        <p:nvSpPr>
          <p:cNvPr id="5" name="Rectangle 4"/>
          <p:cNvSpPr/>
          <p:nvPr/>
        </p:nvSpPr>
        <p:spPr>
          <a:xfrm>
            <a:off x="533400" y="304800"/>
            <a:ext cx="2446504" cy="707886"/>
          </a:xfrm>
          <a:prstGeom prst="rect">
            <a:avLst/>
          </a:prstGeom>
        </p:spPr>
        <p:txBody>
          <a:bodyPr wrap="none">
            <a:spAutoFit/>
          </a:bodyPr>
          <a:lstStyle/>
          <a:p>
            <a:r>
              <a:rPr lang="en-US" sz="4000" b="1" smtClean="0">
                <a:solidFill>
                  <a:srgbClr val="002060"/>
                </a:solidFill>
              </a:rPr>
              <a:t>4. Kết luận</a:t>
            </a:r>
            <a:endParaRPr lang="en-US" sz="40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smtClean="0">
                <a:solidFill>
                  <a:srgbClr val="002060"/>
                </a:solidFill>
              </a:rPr>
              <a:t>5. </a:t>
            </a:r>
            <a:r>
              <a:rPr lang="es-ES" b="1" smtClean="0">
                <a:solidFill>
                  <a:srgbClr val="002060"/>
                </a:solidFill>
              </a:rPr>
              <a:t>Giá trị khoa học: </a:t>
            </a:r>
            <a:endParaRPr lang="en-US" b="1" smtClean="0">
              <a:solidFill>
                <a:srgbClr val="002060"/>
              </a:solidFill>
            </a:endParaRPr>
          </a:p>
        </p:txBody>
      </p:sp>
      <p:sp>
        <p:nvSpPr>
          <p:cNvPr id="3" name="Content Placeholder 2"/>
          <p:cNvSpPr>
            <a:spLocks noGrp="1"/>
          </p:cNvSpPr>
          <p:nvPr>
            <p:ph idx="1"/>
          </p:nvPr>
        </p:nvSpPr>
        <p:spPr>
          <a:xfrm>
            <a:off x="457200" y="1295400"/>
            <a:ext cx="8229600" cy="5181600"/>
          </a:xfrm>
        </p:spPr>
        <p:txBody>
          <a:bodyPr>
            <a:normAutofit fontScale="77500" lnSpcReduction="20000"/>
          </a:bodyPr>
          <a:lstStyle/>
          <a:p>
            <a:r>
              <a:rPr lang="es-ES" i="1" smtClean="0">
                <a:solidFill>
                  <a:srgbClr val="002060"/>
                </a:solidFill>
              </a:rPr>
              <a:t>Tính mới của công nghệ:</a:t>
            </a:r>
            <a:r>
              <a:rPr lang="es-ES" smtClean="0">
                <a:solidFill>
                  <a:srgbClr val="002060"/>
                </a:solidFill>
              </a:rPr>
              <a:t> đây là công nghệ hoàn toàn chưa được áp dụng rộng rãi ở Việt Nam trước đây;</a:t>
            </a:r>
            <a:endParaRPr lang="en-US" smtClean="0">
              <a:solidFill>
                <a:srgbClr val="002060"/>
              </a:solidFill>
            </a:endParaRPr>
          </a:p>
          <a:p>
            <a:r>
              <a:rPr lang="es-ES" i="1" smtClean="0">
                <a:solidFill>
                  <a:srgbClr val="002060"/>
                </a:solidFill>
              </a:rPr>
              <a:t>Tính sáng tạo:</a:t>
            </a:r>
            <a:r>
              <a:rPr lang="es-ES" smtClean="0">
                <a:solidFill>
                  <a:srgbClr val="002060"/>
                </a:solidFill>
              </a:rPr>
              <a:t> thiết kế chuồng nuôi công nghệ mới cho phép tận dụng tối đa hạ tầng chuồng nuôi kiểu cũ: nền chuồng cũ sẽ là đáy hầm chứa dung dịch chất thải, tường ngăn làm thành hầm chứa chất thải; hệ thống ống cấp nước uống và ống thoát chất thải được giữ nguyên, chỉ thay đổi các núm uống bằng bát uống; mái và cột chuồng cũ được giữ nguyên; hệ thống làm mát và thông gió không thay đổi. Phụ phẩm công nông nghiệp sẵn có tại nhiều địa phương và chưa được sử dụng hiệu quả. Việc sử dụng nguồn phụ phẩm này, kết hợp với thay đổi thiết kế chuồng đã cho phép thay đổi cơ bản trong phương thức chăn nuôi lợn, tiết kiệm lao động, giảm thiểu ô nhiễm, tăng thu nhập cho người chăn nuôi, góp phần phát triển chăn nuôi bền vững.</a:t>
            </a:r>
            <a:endParaRPr lang="en-US" smtClean="0">
              <a:solidFill>
                <a:srgbClr val="002060"/>
              </a:solidFill>
            </a:endParaRPr>
          </a:p>
          <a:p>
            <a:endParaRPr lang="en-US">
              <a:solidFill>
                <a:srgbClr val="00206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smtClean="0">
                <a:solidFill>
                  <a:srgbClr val="002060"/>
                </a:solidFill>
              </a:rPr>
              <a:t>5. </a:t>
            </a:r>
            <a:r>
              <a:rPr lang="es-ES" b="1" smtClean="0">
                <a:solidFill>
                  <a:srgbClr val="002060"/>
                </a:solidFill>
              </a:rPr>
              <a:t>Giá trị khoa học: </a:t>
            </a:r>
            <a:endParaRPr lang="en-US"/>
          </a:p>
        </p:txBody>
      </p:sp>
      <p:sp>
        <p:nvSpPr>
          <p:cNvPr id="3" name="Content Placeholder 2"/>
          <p:cNvSpPr>
            <a:spLocks noGrp="1"/>
          </p:cNvSpPr>
          <p:nvPr>
            <p:ph idx="1"/>
          </p:nvPr>
        </p:nvSpPr>
        <p:spPr>
          <a:xfrm>
            <a:off x="457200" y="1371600"/>
            <a:ext cx="8229600" cy="5105400"/>
          </a:xfrm>
        </p:spPr>
        <p:txBody>
          <a:bodyPr>
            <a:normAutofit fontScale="85000" lnSpcReduction="10000"/>
          </a:bodyPr>
          <a:lstStyle/>
          <a:p>
            <a:r>
              <a:rPr lang="es-ES" i="1" smtClean="0">
                <a:solidFill>
                  <a:srgbClr val="002060"/>
                </a:solidFill>
              </a:rPr>
              <a:t>Tính cạnh tranh:</a:t>
            </a:r>
            <a:r>
              <a:rPr lang="es-ES" smtClean="0">
                <a:solidFill>
                  <a:srgbClr val="002060"/>
                </a:solidFill>
              </a:rPr>
              <a:t> do thiết kế tận dụng được hạ tầng chuồng cũ nên chi phí không cao, các hộ/chủ trang trại chăn nuôi với điều kiện kinh tế bình thường cũng có thể áp dụng. Thời gian sửa chữa, cải tạo chuồng nuôi ngắn, không ảnh hưởng nhiều đến kế hoạch sản xuất của các hộ/chủ trang trại chăn nuôi.</a:t>
            </a:r>
            <a:endParaRPr lang="en-US" smtClean="0">
              <a:solidFill>
                <a:srgbClr val="002060"/>
              </a:solidFill>
            </a:endParaRPr>
          </a:p>
          <a:p>
            <a:r>
              <a:rPr lang="es-ES" i="1" smtClean="0">
                <a:solidFill>
                  <a:srgbClr val="002060"/>
                </a:solidFill>
              </a:rPr>
              <a:t>Tính ổn định:</a:t>
            </a:r>
            <a:r>
              <a:rPr lang="es-ES" smtClean="0">
                <a:solidFill>
                  <a:srgbClr val="002060"/>
                </a:solidFill>
              </a:rPr>
              <a:t> mô hình đã qua 2 lứa nuôi (trong điều kiện thí nghiệm) và thêm 2 lứa nuôi trong điều kiện sản xuất bình thường) đều cho kết quả tốt. Thời gian sử dụng chuồng nuôi cải tiến có thể lên tới trên 20 năm. Có thể đánh giá tính ổn định của công nghệ qua một số chỉ tiêu kinh tế, kỹ thuật.</a:t>
            </a:r>
            <a:endParaRPr lang="en-US" smtClean="0">
              <a:solidFill>
                <a:srgbClr val="002060"/>
              </a:solidFill>
            </a:endParaRPr>
          </a:p>
          <a:p>
            <a:endParaRPr lang="en-US">
              <a:solidFill>
                <a:srgbClr val="00206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algn="l"/>
            <a:r>
              <a:rPr lang="en-US" b="1" smtClean="0">
                <a:solidFill>
                  <a:srgbClr val="002060"/>
                </a:solidFill>
              </a:rPr>
              <a:t>6. </a:t>
            </a:r>
            <a:r>
              <a:rPr lang="es-ES" b="1" smtClean="0">
                <a:solidFill>
                  <a:srgbClr val="002060"/>
                </a:solidFill>
              </a:rPr>
              <a:t>Giá trị ứng dụng của tiến bộ KHKT: </a:t>
            </a:r>
            <a:endParaRPr lang="en-US"/>
          </a:p>
        </p:txBody>
      </p:sp>
      <p:sp>
        <p:nvSpPr>
          <p:cNvPr id="3" name="Content Placeholder 2"/>
          <p:cNvSpPr>
            <a:spLocks noGrp="1"/>
          </p:cNvSpPr>
          <p:nvPr>
            <p:ph idx="1"/>
          </p:nvPr>
        </p:nvSpPr>
        <p:spPr>
          <a:xfrm>
            <a:off x="457200" y="990600"/>
            <a:ext cx="8229600" cy="5867400"/>
          </a:xfrm>
        </p:spPr>
        <p:txBody>
          <a:bodyPr>
            <a:normAutofit fontScale="77500" lnSpcReduction="20000"/>
          </a:bodyPr>
          <a:lstStyle/>
          <a:p>
            <a:r>
              <a:rPr lang="es-ES" smtClean="0">
                <a:solidFill>
                  <a:srgbClr val="002060"/>
                </a:solidFill>
              </a:rPr>
              <a:t>Lợn nuôi trên chuồng công nghệ mới phát triển tốt hơn, tăng trọng nhanh hơn, ít bị bệnh hơn; tiết kiệm thời gian lao động, đặc biệt khâu lao động nặng nhọc nhất là rửa dọn chuồng hàng ngày không còn; lượng nước sử dụng trong chăn nuôi chỉ bằng 10-15% so với công nghệ cũ, điều đó cũng có nghĩa là lượng dung dịch chất thải chỉ bằng khoảng 10-15% so với công nghệ hiện hành, chi phí sử lý chất thải, xử lý môi trường cũng sẽ giảm tương ứng; sức đề kháng của lợn với dịch bệnh được tăng cường đáng kể.</a:t>
            </a:r>
            <a:endParaRPr lang="en-US" smtClean="0">
              <a:solidFill>
                <a:srgbClr val="002060"/>
              </a:solidFill>
            </a:endParaRPr>
          </a:p>
          <a:p>
            <a:r>
              <a:rPr lang="es-ES" smtClean="0">
                <a:solidFill>
                  <a:srgbClr val="002060"/>
                </a:solidFill>
              </a:rPr>
              <a:t>Giảm thiểu tác động môi trường: công nghệ nuôi mới sử dụng triệt để tiết kiệm tài nguyên nước, loại tài nguyên vô cùng quý giá hiện tại cũng như tương lai. Chất thải chăn nuôi được thu và xử lý toàn bộ để tạo thành nguồn phân bón hữu cơ truyền thống, nguồn nguyên liệu vô cùng quan trọng cho sản xuất nông nghiệp hữu cơ. Hoàn toàn không có chất thải xả ra môi trường.</a:t>
            </a:r>
            <a:endParaRPr lang="en-US" smtClean="0">
              <a:solidFill>
                <a:srgbClr val="002060"/>
              </a:solidFill>
            </a:endParaRPr>
          </a:p>
          <a:p>
            <a:endParaRPr lang="en-US">
              <a:solidFill>
                <a:srgbClr val="00206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solidFill>
                  <a:srgbClr val="002060"/>
                </a:solidFill>
              </a:rPr>
              <a:t>6. </a:t>
            </a:r>
            <a:r>
              <a:rPr lang="es-ES" b="1" smtClean="0">
                <a:solidFill>
                  <a:srgbClr val="002060"/>
                </a:solidFill>
              </a:rPr>
              <a:t>Giá trị ứng dụng của tiến bộ KHKT: </a:t>
            </a:r>
            <a:endParaRPr lang="en-US"/>
          </a:p>
        </p:txBody>
      </p:sp>
      <p:sp>
        <p:nvSpPr>
          <p:cNvPr id="3" name="Content Placeholder 2"/>
          <p:cNvSpPr>
            <a:spLocks noGrp="1"/>
          </p:cNvSpPr>
          <p:nvPr>
            <p:ph idx="1"/>
          </p:nvPr>
        </p:nvSpPr>
        <p:spPr>
          <a:xfrm>
            <a:off x="457200" y="1371600"/>
            <a:ext cx="8229600" cy="5257800"/>
          </a:xfrm>
        </p:spPr>
        <p:txBody>
          <a:bodyPr>
            <a:normAutofit fontScale="70000" lnSpcReduction="20000"/>
          </a:bodyPr>
          <a:lstStyle/>
          <a:p>
            <a:r>
              <a:rPr lang="es-ES" smtClean="0">
                <a:solidFill>
                  <a:srgbClr val="002060"/>
                </a:solidFill>
              </a:rPr>
              <a:t>Triển vọng mở rộng sản xuất theo công nghệ mới là rất cao do: kỹ thuật và vận hành đơn giản, chi phí cải tạo chuồng thấp, chi phí sản xuất thấp, tiết kiệm tối đa nước và công lao động, an toàn với môi trường. Hiện nay, mặc dù công nghệ chưa được công nhận TBKT nhưng rất nhiều địa phương và người dân đã tự học hỏi qua mô hình thí nghiệm và đã tự phát đầu tư. </a:t>
            </a:r>
          </a:p>
          <a:p>
            <a:r>
              <a:rPr lang="es-ES" smtClean="0">
                <a:solidFill>
                  <a:srgbClr val="002060"/>
                </a:solidFill>
              </a:rPr>
              <a:t>Tỉnh Nam Định đã có 38 mô hình (trong đó có 1 hộ ở xã Quang Trung, huyện Vụ Bản đã tự làm quy mô 300 con); tỉnh Bắc Giang đã xây dựng 10 mô hình (có 1 hộ ở xã Mai Sưu, huyện Lục Nam đã xây dựng trại quy mô 700 con). </a:t>
            </a:r>
          </a:p>
          <a:p>
            <a:r>
              <a:rPr lang="es-ES" smtClean="0">
                <a:solidFill>
                  <a:srgbClr val="002060"/>
                </a:solidFill>
              </a:rPr>
              <a:t>Một hộ ở Phú Thọ đã đặt đúc 700 m2 sàn để xây trại quy mô 600 con. Các chuyên gia của Gói thầu 27 cũng nhận được nhiều cuộc gọi quan tâm đến kỹ thuật xây dựng chuồng. Điều này chứng tỏ khả năng nhân rộng của mô hình công nghệ mới “chăn nuôi tiết kiệm nước”, “không xả thải ra môi trường”, nếu được công nhận TBKT thì khả năng nhân rộng trong sản xuất là rất lớn.</a:t>
            </a:r>
            <a:endParaRPr lang="en-US" smtClean="0">
              <a:solidFill>
                <a:srgbClr val="002060"/>
              </a:solidFill>
            </a:endParaRPr>
          </a:p>
          <a:p>
            <a:endParaRPr lang="en-US">
              <a:solidFill>
                <a:srgbClr val="00206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a:bodyPr>
          <a:lstStyle/>
          <a:p>
            <a:pPr>
              <a:buNone/>
            </a:pPr>
            <a:r>
              <a:rPr lang="en-US" sz="2800" b="1" smtClean="0">
                <a:solidFill>
                  <a:srgbClr val="002060"/>
                </a:solidFill>
              </a:rPr>
              <a:t>Đề nghị</a:t>
            </a:r>
            <a:endParaRPr lang="en-US" sz="2800" smtClean="0">
              <a:solidFill>
                <a:srgbClr val="002060"/>
              </a:solidFill>
            </a:endParaRPr>
          </a:p>
          <a:p>
            <a:pPr algn="just">
              <a:buNone/>
            </a:pPr>
            <a:r>
              <a:rPr lang="af-ZA" sz="2800" smtClean="0">
                <a:solidFill>
                  <a:srgbClr val="002060"/>
                </a:solidFill>
              </a:rPr>
              <a:t>	</a:t>
            </a:r>
            <a:r>
              <a:rPr lang="af-ZA" sz="2800" smtClean="0">
                <a:solidFill>
                  <a:srgbClr val="002060"/>
                </a:solidFill>
                <a:latin typeface="+mj-lt"/>
              </a:rPr>
              <a:t>- </a:t>
            </a:r>
            <a:r>
              <a:rPr lang="af-ZA" sz="2800">
                <a:solidFill>
                  <a:srgbClr val="002060"/>
                </a:solidFill>
                <a:latin typeface="+mj-lt"/>
              </a:rPr>
              <a:t>Công nhận tiến bộ kỹ </a:t>
            </a:r>
            <a:r>
              <a:rPr lang="af-ZA" sz="2800" smtClean="0">
                <a:solidFill>
                  <a:srgbClr val="002060"/>
                </a:solidFill>
                <a:latin typeface="+mj-lt"/>
              </a:rPr>
              <a:t>thuật: </a:t>
            </a:r>
            <a:r>
              <a:rPr lang="af-ZA" sz="2800" b="1" smtClean="0">
                <a:solidFill>
                  <a:srgbClr val="002060"/>
                </a:solidFill>
                <a:latin typeface="+mj-lt"/>
              </a:rPr>
              <a:t>Chăn nuôi lợn thịt không xả thải ra môi trường</a:t>
            </a:r>
            <a:r>
              <a:rPr lang="af-ZA" sz="2800" smtClean="0">
                <a:solidFill>
                  <a:srgbClr val="002060"/>
                </a:solidFill>
                <a:latin typeface="+mj-lt"/>
              </a:rPr>
              <a:t>;</a:t>
            </a:r>
            <a:endParaRPr lang="en-US" sz="2800" smtClean="0">
              <a:solidFill>
                <a:srgbClr val="002060"/>
              </a:solidFill>
              <a:latin typeface="+mj-lt"/>
            </a:endParaRPr>
          </a:p>
          <a:p>
            <a:pPr algn="just">
              <a:buNone/>
            </a:pPr>
            <a:r>
              <a:rPr lang="af-ZA" sz="2800" smtClean="0">
                <a:solidFill>
                  <a:srgbClr val="002060"/>
                </a:solidFill>
              </a:rPr>
              <a:t>	- Mở rộng mô hình nhằm nâng cao hiệu quả chăn nuôi, giúp dễ dàng thu chất thải chăn nuôi làm phân bón và hạn chế ô nhiễm môi trường, từ đó góp phần phát triển chăn nuôi bền vững.</a:t>
            </a:r>
            <a:endParaRPr lang="en-US" sz="2800" smtClean="0">
              <a:solidFill>
                <a:srgbClr val="002060"/>
              </a:solidFill>
            </a:endParaRPr>
          </a:p>
          <a:p>
            <a:pPr algn="just">
              <a:buNone/>
            </a:pPr>
            <a:endParaRPr lang="en-US" sz="2800">
              <a:solidFill>
                <a:srgbClr val="002060"/>
              </a:solidFill>
            </a:endParaRPr>
          </a:p>
        </p:txBody>
      </p:sp>
      <p:sp>
        <p:nvSpPr>
          <p:cNvPr id="5" name="Rectangle 4"/>
          <p:cNvSpPr/>
          <p:nvPr/>
        </p:nvSpPr>
        <p:spPr>
          <a:xfrm>
            <a:off x="457200" y="381000"/>
            <a:ext cx="2319866" cy="707886"/>
          </a:xfrm>
          <a:prstGeom prst="rect">
            <a:avLst/>
          </a:prstGeom>
        </p:spPr>
        <p:txBody>
          <a:bodyPr wrap="none">
            <a:spAutoFit/>
          </a:bodyPr>
          <a:lstStyle/>
          <a:p>
            <a:r>
              <a:rPr lang="en-US" sz="4000" b="1" smtClean="0">
                <a:solidFill>
                  <a:srgbClr val="002060"/>
                </a:solidFill>
              </a:rPr>
              <a:t>7. Đề nghị</a:t>
            </a:r>
            <a:endParaRPr lang="en-US" sz="4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smtClean="0">
                <a:solidFill>
                  <a:srgbClr val="002060"/>
                </a:solidFill>
              </a:rPr>
              <a:t>1. Nguồn gốc của TBKT</a:t>
            </a:r>
            <a:endParaRPr lang="en-US" b="1"/>
          </a:p>
        </p:txBody>
      </p:sp>
      <p:sp>
        <p:nvSpPr>
          <p:cNvPr id="3" name="Content Placeholder 2"/>
          <p:cNvSpPr>
            <a:spLocks noGrp="1"/>
          </p:cNvSpPr>
          <p:nvPr>
            <p:ph idx="1"/>
          </p:nvPr>
        </p:nvSpPr>
        <p:spPr>
          <a:xfrm>
            <a:off x="457200" y="1600200"/>
            <a:ext cx="8229600" cy="4876800"/>
          </a:xfrm>
        </p:spPr>
        <p:txBody>
          <a:bodyPr>
            <a:normAutofit lnSpcReduction="10000"/>
          </a:bodyPr>
          <a:lstStyle/>
          <a:p>
            <a:pPr>
              <a:buNone/>
            </a:pPr>
            <a:r>
              <a:rPr lang="en-US" b="1" smtClean="0">
                <a:solidFill>
                  <a:srgbClr val="002060"/>
                </a:solidFill>
              </a:rPr>
              <a:t>Kết quả nghiên cứu của Gói thầu:</a:t>
            </a:r>
          </a:p>
          <a:p>
            <a:r>
              <a:rPr lang="es-ES" smtClean="0">
                <a:solidFill>
                  <a:srgbClr val="002060"/>
                </a:solidFill>
              </a:rPr>
              <a:t>Tiết kiệm 80-85% lượng nước sử dụng trong chăn nuôi lợn; </a:t>
            </a:r>
          </a:p>
          <a:p>
            <a:r>
              <a:rPr lang="es-ES" smtClean="0">
                <a:solidFill>
                  <a:srgbClr val="002060"/>
                </a:solidFill>
              </a:rPr>
              <a:t>Tiết kiệm 70% công lao động; </a:t>
            </a:r>
          </a:p>
          <a:p>
            <a:r>
              <a:rPr lang="es-ES" smtClean="0">
                <a:solidFill>
                  <a:srgbClr val="002060"/>
                </a:solidFill>
              </a:rPr>
              <a:t>Giảm chi phí về thuốc thú y; </a:t>
            </a:r>
          </a:p>
          <a:p>
            <a:r>
              <a:rPr lang="es-ES" smtClean="0">
                <a:solidFill>
                  <a:srgbClr val="002060"/>
                </a:solidFill>
              </a:rPr>
              <a:t>Lợn tăng trọng nhanh hơn; </a:t>
            </a:r>
          </a:p>
          <a:p>
            <a:r>
              <a:rPr lang="es-ES" smtClean="0">
                <a:solidFill>
                  <a:srgbClr val="002060"/>
                </a:solidFill>
              </a:rPr>
              <a:t>Không xả thải ra môi trường; </a:t>
            </a:r>
          </a:p>
          <a:p>
            <a:r>
              <a:rPr lang="es-ES" smtClean="0">
                <a:solidFill>
                  <a:srgbClr val="002060"/>
                </a:solidFill>
              </a:rPr>
              <a:t>Tăng cường khả năng chống lại dịch bệnh; Chi phí đầu tư không cao.</a:t>
            </a:r>
            <a:endParaRPr lang="en-US">
              <a:solidFill>
                <a:srgbClr val="00206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458200" cy="5715000"/>
          </a:xfrm>
        </p:spPr>
        <p:txBody>
          <a:bodyPr>
            <a:normAutofit/>
          </a:bodyPr>
          <a:lstStyle/>
          <a:p>
            <a:endParaRPr lang="en-US" sz="3000" i="1" smtClean="0"/>
          </a:p>
          <a:p>
            <a:pPr lvl="0">
              <a:buFontTx/>
              <a:buChar char="-"/>
            </a:pPr>
            <a:endParaRPr lang="en-US"/>
          </a:p>
          <a:p>
            <a:pPr>
              <a:buNone/>
            </a:pPr>
            <a:endParaRPr lang="en-US" smtClean="0"/>
          </a:p>
          <a:p>
            <a:pPr>
              <a:buNone/>
            </a:pPr>
            <a:endParaRPr lang="en-US"/>
          </a:p>
        </p:txBody>
      </p:sp>
      <p:pic>
        <p:nvPicPr>
          <p:cNvPr id="4" name="Picture 2" descr="C:\Users\USER\Downloads\TT tham mo hinh.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3733800"/>
            <a:ext cx="4038600" cy="2806642"/>
          </a:xfrm>
          <a:prstGeom prst="rect">
            <a:avLst/>
          </a:prstGeom>
          <a:noFill/>
          <a:ln w="9525">
            <a:noFill/>
            <a:miter lim="800000"/>
            <a:headEnd/>
            <a:tailEnd/>
          </a:ln>
        </p:spPr>
      </p:pic>
      <p:pic>
        <p:nvPicPr>
          <p:cNvPr id="5" name="Picture 3" descr="C:\Users\USER\Downloads\tt tham mo hinh(2) (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838200"/>
            <a:ext cx="4038600" cy="2756019"/>
          </a:xfrm>
          <a:prstGeom prst="rect">
            <a:avLst/>
          </a:prstGeom>
          <a:noFill/>
          <a:ln w="9525">
            <a:noFill/>
            <a:miter lim="800000"/>
            <a:headEnd/>
            <a:tailEnd/>
          </a:ln>
        </p:spPr>
      </p:pic>
      <p:pic>
        <p:nvPicPr>
          <p:cNvPr id="6" name="Picture 2" descr="C:\Users\USER\Downloads\mo hinh u phan (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838200"/>
            <a:ext cx="3857625"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descr="be lang anh nghie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990600"/>
            <a:ext cx="4191000" cy="2667000"/>
          </a:xfrm>
          <a:prstGeom prst="rect">
            <a:avLst/>
          </a:prstGeom>
          <a:noFill/>
          <a:ln w="9525">
            <a:noFill/>
            <a:miter lim="800000"/>
            <a:headEnd/>
            <a:tailEnd/>
          </a:ln>
        </p:spPr>
      </p:pic>
      <p:pic>
        <p:nvPicPr>
          <p:cNvPr id="35842" name="Picture 2" descr="IMG_20190110_10270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1143000"/>
            <a:ext cx="4038600" cy="2518186"/>
          </a:xfrm>
          <a:prstGeom prst="rect">
            <a:avLst/>
          </a:prstGeom>
          <a:noFill/>
          <a:ln w="9525">
            <a:noFill/>
            <a:miter lim="800000"/>
            <a:headEnd/>
            <a:tailEnd/>
          </a:ln>
        </p:spPr>
      </p:pic>
      <p:pic>
        <p:nvPicPr>
          <p:cNvPr id="35843" name="Picture 3" descr="IMG_20190110_10271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3886201"/>
            <a:ext cx="4191000" cy="2865024"/>
          </a:xfrm>
          <a:prstGeom prst="rect">
            <a:avLst/>
          </a:prstGeom>
          <a:noFill/>
          <a:ln w="9525">
            <a:noFill/>
            <a:miter lim="800000"/>
            <a:headEnd/>
            <a:tailEnd/>
          </a:ln>
        </p:spPr>
      </p:pic>
      <p:pic>
        <p:nvPicPr>
          <p:cNvPr id="35844" name="Picture 4" descr="IMG_20190110_10350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00600" y="3886200"/>
            <a:ext cx="3810000" cy="2859741"/>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1066800"/>
          </a:xfrm>
        </p:spPr>
        <p:txBody>
          <a:bodyPr>
            <a:normAutofit/>
          </a:bodyPr>
          <a:lstStyle/>
          <a:p>
            <a:pPr algn="ctr">
              <a:buNone/>
            </a:pPr>
            <a:r>
              <a:rPr lang="en-US" sz="6000" smtClean="0">
                <a:solidFill>
                  <a:srgbClr val="0070C0"/>
                </a:solidFill>
                <a:latin typeface="Times New Roman" pitchFamily="18" charset="0"/>
                <a:cs typeface="Times New Roman" pitchFamily="18" charset="0"/>
              </a:rPr>
              <a:t>Xin trân trọng cám ơn!</a:t>
            </a:r>
            <a:endParaRPr lang="en-US" sz="6000">
              <a:solidFill>
                <a:srgbClr val="0070C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400" y="2667000"/>
            <a:ext cx="7442200" cy="36576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smtClean="0">
                <a:solidFill>
                  <a:srgbClr val="002060"/>
                </a:solidFill>
              </a:rPr>
              <a:t>2. Phương pháp nghiên cứu, thử nghiệm</a:t>
            </a:r>
            <a:endParaRPr lang="en-US" b="1"/>
          </a:p>
        </p:txBody>
      </p:sp>
      <p:sp>
        <p:nvSpPr>
          <p:cNvPr id="3" name="Content Placeholder 2"/>
          <p:cNvSpPr>
            <a:spLocks noGrp="1"/>
          </p:cNvSpPr>
          <p:nvPr>
            <p:ph idx="1"/>
          </p:nvPr>
        </p:nvSpPr>
        <p:spPr/>
        <p:txBody>
          <a:bodyPr/>
          <a:lstStyle/>
          <a:p>
            <a:pPr>
              <a:buNone/>
            </a:pPr>
            <a:r>
              <a:rPr lang="nl-NL" b="1" smtClean="0">
                <a:solidFill>
                  <a:srgbClr val="C00000"/>
                </a:solidFill>
              </a:rPr>
              <a:t>Chăn nuôi lợn thịt không xả thải ra môi trường sẽ được thực hiện qua việc:</a:t>
            </a:r>
          </a:p>
          <a:p>
            <a:r>
              <a:rPr lang="nl-NL" smtClean="0">
                <a:solidFill>
                  <a:srgbClr val="002060"/>
                </a:solidFill>
              </a:rPr>
              <a:t>(1) Tiết kiệm nước uống, không sử dụng nước để vệ sinh chuồng trại hàng ngày nhằm hạn chế tối đa khối lượng chất thải thải ra; </a:t>
            </a:r>
          </a:p>
          <a:p>
            <a:r>
              <a:rPr lang="nl-NL" smtClean="0">
                <a:solidFill>
                  <a:srgbClr val="002060"/>
                </a:solidFill>
              </a:rPr>
              <a:t>(2) Chất thải sẽ được xử lý bằng cách ủ toàn bộ chất thải thu được với than bùn/phụ phẩm công nông nghiệp thành phân bón hữu cơ. </a:t>
            </a:r>
            <a:endParaRPr lang="en-US">
              <a:solidFill>
                <a:srgbClr val="00206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smtClean="0">
                <a:solidFill>
                  <a:srgbClr val="002060"/>
                </a:solidFill>
              </a:rPr>
              <a:t>2. Phương pháp nghiên cứu, thử nghiệm</a:t>
            </a:r>
            <a:endParaRPr lang="en-US" b="1"/>
          </a:p>
        </p:txBody>
      </p:sp>
      <p:sp>
        <p:nvSpPr>
          <p:cNvPr id="3" name="Content Placeholder 2"/>
          <p:cNvSpPr>
            <a:spLocks noGrp="1"/>
          </p:cNvSpPr>
          <p:nvPr>
            <p:ph idx="1"/>
          </p:nvPr>
        </p:nvSpPr>
        <p:spPr>
          <a:xfrm>
            <a:off x="457200" y="1447800"/>
            <a:ext cx="5181600" cy="5029200"/>
          </a:xfrm>
        </p:spPr>
        <p:txBody>
          <a:bodyPr>
            <a:normAutofit fontScale="92500" lnSpcReduction="20000"/>
          </a:bodyPr>
          <a:lstStyle/>
          <a:p>
            <a:pPr>
              <a:buNone/>
            </a:pPr>
            <a:r>
              <a:rPr lang="en-US" b="1" smtClean="0"/>
              <a:t>2.1. Tiết kiệm nước:</a:t>
            </a:r>
          </a:p>
          <a:p>
            <a:pPr>
              <a:buNone/>
            </a:pPr>
            <a:r>
              <a:rPr lang="en-US" smtClean="0"/>
              <a:t>	(1) Tiết kiệm nước vệ sinh chuồng trại: áp dụng công nghệ nuôi lợn trên chuồng sàn;</a:t>
            </a:r>
          </a:p>
          <a:p>
            <a:pPr>
              <a:buNone/>
            </a:pPr>
            <a:endParaRPr lang="en-US" smtClean="0"/>
          </a:p>
          <a:p>
            <a:pPr>
              <a:buNone/>
            </a:pPr>
            <a:endParaRPr lang="en-US"/>
          </a:p>
          <a:p>
            <a:pPr>
              <a:buNone/>
            </a:pPr>
            <a:endParaRPr lang="en-US" smtClean="0"/>
          </a:p>
          <a:p>
            <a:pPr>
              <a:buNone/>
            </a:pPr>
            <a:r>
              <a:rPr lang="en-US"/>
              <a:t>	</a:t>
            </a:r>
            <a:r>
              <a:rPr lang="en-US" smtClean="0"/>
              <a:t>(2) Tiết kiệm nước uống: sử dụng cốc uống thay thế núm uống thông thường.</a:t>
            </a:r>
            <a:endParaRPr lang="en-US"/>
          </a:p>
        </p:txBody>
      </p:sp>
      <p:pic>
        <p:nvPicPr>
          <p:cNvPr id="1026"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69629" y="1755984"/>
            <a:ext cx="2836171" cy="1901616"/>
          </a:xfrm>
          <a:prstGeom prst="rect">
            <a:avLst/>
          </a:prstGeom>
          <a:noFill/>
          <a:ln w="9525">
            <a:noFill/>
            <a:miter lim="800000"/>
            <a:headEnd/>
            <a:tailEnd/>
          </a:ln>
        </p:spPr>
      </p:pic>
      <p:pic>
        <p:nvPicPr>
          <p:cNvPr id="1027" name="Picture 3" descr="Máng nước tự động cho heo nái 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4419600"/>
            <a:ext cx="2152650" cy="2057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smtClean="0">
                <a:solidFill>
                  <a:srgbClr val="002060"/>
                </a:solidFill>
              </a:rPr>
              <a:t>2. Phương pháp nghiên cứu, thử nghiệm</a:t>
            </a:r>
            <a:endParaRPr lang="en-US"/>
          </a:p>
        </p:txBody>
      </p:sp>
      <p:sp>
        <p:nvSpPr>
          <p:cNvPr id="3" name="Content Placeholder 2"/>
          <p:cNvSpPr>
            <a:spLocks noGrp="1"/>
          </p:cNvSpPr>
          <p:nvPr>
            <p:ph idx="1"/>
          </p:nvPr>
        </p:nvSpPr>
        <p:spPr/>
        <p:txBody>
          <a:bodyPr/>
          <a:lstStyle/>
          <a:p>
            <a:r>
              <a:rPr lang="en-US" b="1" smtClean="0"/>
              <a:t>Tấm đan</a:t>
            </a:r>
            <a:endParaRPr lang="en-US" b="1"/>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2286000"/>
            <a:ext cx="7696200" cy="4267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smtClean="0">
                <a:solidFill>
                  <a:srgbClr val="002060"/>
                </a:solidFill>
              </a:rPr>
              <a:t>2. Phương pháp nghiên cứu, thử nghiệm</a:t>
            </a:r>
            <a:endParaRPr lang="en-US"/>
          </a:p>
        </p:txBody>
      </p:sp>
      <p:sp>
        <p:nvSpPr>
          <p:cNvPr id="3" name="Content Placeholder 2"/>
          <p:cNvSpPr>
            <a:spLocks noGrp="1"/>
          </p:cNvSpPr>
          <p:nvPr>
            <p:ph idx="1"/>
          </p:nvPr>
        </p:nvSpPr>
        <p:spPr/>
        <p:txBody>
          <a:bodyPr/>
          <a:lstStyle/>
          <a:p>
            <a:r>
              <a:rPr lang="en-US" b="1" smtClean="0"/>
              <a:t>Hầm thu chất thải</a:t>
            </a:r>
            <a:endParaRPr lang="en-US" b="1"/>
          </a:p>
        </p:txBody>
      </p:sp>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400" y="2590800"/>
            <a:ext cx="7467600" cy="337778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smtClean="0">
                <a:solidFill>
                  <a:srgbClr val="002060"/>
                </a:solidFill>
              </a:rPr>
              <a:t>2. Phương pháp nghiên cứu, thử nghiệm</a:t>
            </a:r>
            <a:endParaRPr lang="en-US" b="1"/>
          </a:p>
        </p:txBody>
      </p:sp>
      <p:sp>
        <p:nvSpPr>
          <p:cNvPr id="3" name="Content Placeholder 2"/>
          <p:cNvSpPr>
            <a:spLocks noGrp="1"/>
          </p:cNvSpPr>
          <p:nvPr>
            <p:ph idx="1"/>
          </p:nvPr>
        </p:nvSpPr>
        <p:spPr>
          <a:xfrm>
            <a:off x="457200" y="1295400"/>
            <a:ext cx="8229600" cy="5334000"/>
          </a:xfrm>
        </p:spPr>
        <p:txBody>
          <a:bodyPr>
            <a:noAutofit/>
          </a:bodyPr>
          <a:lstStyle/>
          <a:p>
            <a:pPr algn="just">
              <a:buNone/>
            </a:pPr>
            <a:r>
              <a:rPr lang="vi-VN" sz="2800" b="1" smtClean="0">
                <a:solidFill>
                  <a:srgbClr val="002060"/>
                </a:solidFill>
              </a:rPr>
              <a:t>Thiết </a:t>
            </a:r>
            <a:r>
              <a:rPr lang="vi-VN" sz="2800" b="1">
                <a:solidFill>
                  <a:srgbClr val="002060"/>
                </a:solidFill>
              </a:rPr>
              <a:t>kế nghiên cứu:</a:t>
            </a:r>
            <a:endParaRPr lang="en-US" sz="2800" b="1">
              <a:solidFill>
                <a:srgbClr val="002060"/>
              </a:solidFill>
            </a:endParaRPr>
          </a:p>
          <a:p>
            <a:pPr algn="just">
              <a:buNone/>
            </a:pPr>
            <a:r>
              <a:rPr lang="en-US" sz="2800" smtClean="0">
                <a:solidFill>
                  <a:srgbClr val="002060"/>
                </a:solidFill>
              </a:rPr>
              <a:t>	</a:t>
            </a:r>
            <a:r>
              <a:rPr lang="vi-VN" sz="2800" smtClean="0">
                <a:solidFill>
                  <a:srgbClr val="002060"/>
                </a:solidFill>
              </a:rPr>
              <a:t>- </a:t>
            </a:r>
            <a:r>
              <a:rPr lang="vi-VN" sz="2800">
                <a:solidFill>
                  <a:srgbClr val="002060"/>
                </a:solidFill>
              </a:rPr>
              <a:t>Lô thí nghiệm sẽ thiết kế </a:t>
            </a:r>
            <a:r>
              <a:rPr lang="en-US" sz="2800" smtClean="0">
                <a:solidFill>
                  <a:srgbClr val="002060"/>
                </a:solidFill>
                <a:latin typeface="Arial" pitchFamily="34" charset="0"/>
                <a:cs typeface="Arial" pitchFamily="34" charset="0"/>
              </a:rPr>
              <a:t>2 lô: lô thí nghiệm (chuồng sàn tấm đan, máng uống cải tiến), lô đối chứng (nền chuồng xi măng, núm uống thông thường); Mỗi lô 3-4 ô chuồng, các ô chuồng đều có diện tích, số lượng lợn, khối lượng lợn đưa vào thí nghiệm là như nhau</a:t>
            </a:r>
            <a:r>
              <a:rPr lang="vi-VN" sz="2800" smtClean="0">
                <a:solidFill>
                  <a:srgbClr val="002060"/>
                </a:solidFill>
                <a:latin typeface="Arial" pitchFamily="34" charset="0"/>
                <a:cs typeface="Arial" pitchFamily="34" charset="0"/>
              </a:rPr>
              <a:t>. </a:t>
            </a:r>
            <a:endParaRPr lang="en-US" sz="2800" smtClean="0">
              <a:solidFill>
                <a:srgbClr val="002060"/>
              </a:solidFill>
              <a:latin typeface="Arial" pitchFamily="34" charset="0"/>
              <a:cs typeface="Arial" pitchFamily="34" charset="0"/>
            </a:endParaRPr>
          </a:p>
          <a:p>
            <a:pPr algn="just">
              <a:buNone/>
            </a:pPr>
            <a:r>
              <a:rPr lang="en-US" sz="2400" smtClean="0">
                <a:solidFill>
                  <a:srgbClr val="002060"/>
                </a:solidFill>
              </a:rPr>
              <a:t>	</a:t>
            </a:r>
            <a:endParaRPr lang="en-US" sz="2500">
              <a:solidFill>
                <a:srgbClr val="00206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1920</TotalTime>
  <Words>2415</Words>
  <Application>Microsoft Office PowerPoint</Application>
  <PresentationFormat>On-screen Show (4:3)</PresentationFormat>
  <Paragraphs>478</Paragraphs>
  <Slides>42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Times New Roman</vt:lpstr>
      <vt:lpstr>Office Theme</vt:lpstr>
      <vt:lpstr>BAN QUẢN LÝ CÁC DỰ ÁN NÔNG NGHIỆP DỰ ÁN HỖ TRỢ NÔNG NGHIỆP CÁC BON THẤP-LCASP   Báo cáo Tiến bộ kỹ thuật CHĂN NUÔI LỢN THỊT KHÔNG XẢ THẢI RA MÔI TRƯỜNG   GÓI THẦU SỐ 27: NGHIÊN CỨU CÔNG NGHỆ CHĂN NUÔI LỢN TIẾT KIỆM NƯỚC </vt:lpstr>
      <vt:lpstr>Nội dung</vt:lpstr>
      <vt:lpstr>1. Nguồn gốc của TBKT</vt:lpstr>
      <vt:lpstr>1. Nguồn gốc của TBKT</vt:lpstr>
      <vt:lpstr>2. Phương pháp nghiên cứu, thử nghiệm</vt:lpstr>
      <vt:lpstr>2. Phương pháp nghiên cứu, thử nghiệm</vt:lpstr>
      <vt:lpstr>2. Phương pháp nghiên cứu, thử nghiệm</vt:lpstr>
      <vt:lpstr>2. Phương pháp nghiên cứu, thử nghiệm</vt:lpstr>
      <vt:lpstr>2. Phương pháp nghiên cứu, thử nghiệm</vt:lpstr>
      <vt:lpstr>2. Phương pháp nghiên cứu, thử nghiệm</vt:lpstr>
      <vt:lpstr>2. Phương pháp nghiên cứu, thử nghiệm</vt:lpstr>
      <vt:lpstr>PowerPoint Presentation</vt:lpstr>
      <vt:lpstr>2. Phương pháp nghiên cứu, thử nghiệm</vt:lpstr>
      <vt:lpstr>2. Phương pháp nghiên cứu, thử nghiệm</vt:lpstr>
      <vt:lpstr>2. Phương pháp nghiên cứu, thử nghiệm</vt:lpstr>
      <vt:lpstr>2. Phương pháp nghiên cứu, thử nghiệm</vt:lpstr>
      <vt:lpstr>2. Phương pháp nghiên cứu, thử nghiệm  </vt:lpstr>
      <vt:lpstr>2. Phương pháp nghiên cứu, thử nghiệm</vt:lpstr>
      <vt:lpstr>2. Phương pháp nghiên cứu, thử nghiệm</vt:lpstr>
      <vt:lpstr>2. Phương pháp nghiên cứu, thử nghiệm</vt:lpstr>
      <vt:lpstr>2. Phương pháp nghiên cứu, thử nghiệm</vt:lpstr>
      <vt:lpstr>2. Phương pháp nghiên cứu, thử nghiệm</vt:lpstr>
      <vt:lpstr>3. Kết quả thử nghiệm </vt:lpstr>
      <vt:lpstr>3. Kết quả thử nghiệm</vt:lpstr>
      <vt:lpstr>PowerPoint Presentation</vt:lpstr>
      <vt:lpstr>3. Kết quả thử nghiệm  </vt:lpstr>
      <vt:lpstr>3. Kết quả thử nghiệm </vt:lpstr>
      <vt:lpstr>3. Kết quả thử nghiệm</vt:lpstr>
      <vt:lpstr>3. Kết quả thử nghiệm</vt:lpstr>
      <vt:lpstr>PowerPoint Presentation</vt:lpstr>
      <vt:lpstr>3. Kết quả thử nghiệm</vt:lpstr>
      <vt:lpstr>3. Kết quả thử nghiệm</vt:lpstr>
      <vt:lpstr>PowerPoint Presentation</vt:lpstr>
      <vt:lpstr>PowerPoint Presentation</vt:lpstr>
      <vt:lpstr>5. Giá trị khoa học: </vt:lpstr>
      <vt:lpstr>5. Giá trị khoa học: </vt:lpstr>
      <vt:lpstr>6. Giá trị ứng dụng của tiến bộ KHKT: </vt:lpstr>
      <vt:lpstr>6. Giá trị ứng dụng của tiến bộ KHKT: </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Báo cáo KẾ HOẠCH CHI TIẾT MÔ HÌNH THÍ ĐIỂM VÀ CÁC CAM KẾT HỖ TRỢ  GÓI THẦU SỐ 27: NGHIÊN CỨU CÔNG NGHỆ CHĂN NUÔI LỢN TIẾT KIỆM NƯỚC</dc:title>
  <dc:creator>Trung Nguyen Thanh</dc:creator>
  <cp:lastModifiedBy>ADMIN</cp:lastModifiedBy>
  <cp:revision>124</cp:revision>
  <dcterms:created xsi:type="dcterms:W3CDTF">2019-03-13T09:08:55Z</dcterms:created>
  <dcterms:modified xsi:type="dcterms:W3CDTF">2020-06-04T07:30:58Z</dcterms:modified>
</cp:coreProperties>
</file>