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notesMasterIdLst>
    <p:notesMasterId r:id="rId31"/>
  </p:notesMasterIdLst>
  <p:sldIdLst>
    <p:sldId id="305" r:id="rId2"/>
    <p:sldId id="306" r:id="rId3"/>
    <p:sldId id="377" r:id="rId4"/>
    <p:sldId id="378" r:id="rId5"/>
    <p:sldId id="379" r:id="rId6"/>
    <p:sldId id="380" r:id="rId7"/>
    <p:sldId id="381" r:id="rId8"/>
    <p:sldId id="374" r:id="rId9"/>
    <p:sldId id="376" r:id="rId10"/>
    <p:sldId id="375" r:id="rId11"/>
    <p:sldId id="382" r:id="rId12"/>
    <p:sldId id="383" r:id="rId13"/>
    <p:sldId id="384" r:id="rId14"/>
    <p:sldId id="385" r:id="rId15"/>
    <p:sldId id="386" r:id="rId16"/>
    <p:sldId id="387" r:id="rId17"/>
    <p:sldId id="388" r:id="rId18"/>
    <p:sldId id="389" r:id="rId19"/>
    <p:sldId id="390" r:id="rId20"/>
    <p:sldId id="391" r:id="rId21"/>
    <p:sldId id="392" r:id="rId22"/>
    <p:sldId id="400" r:id="rId23"/>
    <p:sldId id="393" r:id="rId24"/>
    <p:sldId id="394" r:id="rId25"/>
    <p:sldId id="395" r:id="rId26"/>
    <p:sldId id="396" r:id="rId27"/>
    <p:sldId id="397" r:id="rId28"/>
    <p:sldId id="398" r:id="rId29"/>
    <p:sldId id="39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61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FFDDC-B672-4E4D-96BC-2FB6B60477E6}" type="doc">
      <dgm:prSet loTypeId="urn:microsoft.com/office/officeart/2005/8/layout/equation2" loCatId="process" qsTypeId="urn:microsoft.com/office/officeart/2005/8/quickstyle/simple1" qsCatId="simple" csTypeId="urn:microsoft.com/office/officeart/2005/8/colors/accent0_1" csCatId="mainScheme" phldr="1"/>
      <dgm:spPr/>
    </dgm:pt>
    <dgm:pt modelId="{07071886-7437-4E73-B986-0D1BFCAC2B00}">
      <dgm:prSet phldrT="[Text]" custT="1"/>
      <dgm:spPr/>
      <dgm:t>
        <a:bodyPr/>
        <a:lstStyle/>
        <a:p>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endParaRPr lang="en-US" sz="2800" dirty="0">
            <a:latin typeface="Times New Roman" pitchFamily="18" charset="0"/>
            <a:cs typeface="Times New Roman" pitchFamily="18" charset="0"/>
          </a:endParaRPr>
        </a:p>
      </dgm:t>
    </dgm:pt>
    <dgm:pt modelId="{C914F98B-8E74-4B63-8DFF-AAA26A80F855}" type="parTrans" cxnId="{B96EE981-F38F-4AAD-87AD-2EE43F09D7CE}">
      <dgm:prSet/>
      <dgm:spPr/>
      <dgm:t>
        <a:bodyPr/>
        <a:lstStyle/>
        <a:p>
          <a:endParaRPr lang="en-US"/>
        </a:p>
      </dgm:t>
    </dgm:pt>
    <dgm:pt modelId="{CF379225-5A45-43D4-9B7C-F3EEBD4814B2}" type="sibTrans" cxnId="{B96EE981-F38F-4AAD-87AD-2EE43F09D7CE}">
      <dgm:prSet/>
      <dgm:spPr/>
      <dgm:t>
        <a:bodyPr/>
        <a:lstStyle/>
        <a:p>
          <a:endParaRPr lang="en-US"/>
        </a:p>
      </dgm:t>
    </dgm:pt>
    <dgm:pt modelId="{34A7CC89-98CA-48BC-9602-426945D0949B}">
      <dgm:prSet phldrT="[Text]" custT="1"/>
      <dgm:spPr/>
      <dgm:t>
        <a:bodyPr/>
        <a:lstStyle/>
        <a:p>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endParaRPr lang="en-US" sz="2800" dirty="0">
            <a:latin typeface="Times New Roman" pitchFamily="18" charset="0"/>
            <a:cs typeface="Times New Roman" pitchFamily="18" charset="0"/>
          </a:endParaRPr>
        </a:p>
      </dgm:t>
    </dgm:pt>
    <dgm:pt modelId="{27E2A2C6-70DE-4B03-B4F1-A8C78CA66050}" type="parTrans" cxnId="{E65C8C54-A6A0-4093-874F-AE54C328F8A6}">
      <dgm:prSet/>
      <dgm:spPr/>
      <dgm:t>
        <a:bodyPr/>
        <a:lstStyle/>
        <a:p>
          <a:endParaRPr lang="en-US"/>
        </a:p>
      </dgm:t>
    </dgm:pt>
    <dgm:pt modelId="{6A7FCB19-8FC6-476A-BEEF-00D2F93F6A5B}" type="sibTrans" cxnId="{E65C8C54-A6A0-4093-874F-AE54C328F8A6}">
      <dgm:prSet/>
      <dgm:spPr/>
      <dgm:t>
        <a:bodyPr/>
        <a:lstStyle/>
        <a:p>
          <a:endParaRPr lang="en-US"/>
        </a:p>
      </dgm:t>
    </dgm:pt>
    <dgm:pt modelId="{7A63D2BE-3C6F-4F52-BC97-3F12B105A9E8}">
      <dgm:prSet phldrT="[Text]"/>
      <dgm:spPr/>
      <dgm:t>
        <a:bodyPr/>
        <a:lstStyle/>
        <a:p>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hóa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endParaRPr lang="en-US" dirty="0">
            <a:latin typeface="Times New Roman" pitchFamily="18" charset="0"/>
            <a:cs typeface="Times New Roman" pitchFamily="18" charset="0"/>
          </a:endParaRPr>
        </a:p>
      </dgm:t>
    </dgm:pt>
    <dgm:pt modelId="{ECA5E476-6B4C-41FC-87D7-923348A52D7B}" type="parTrans" cxnId="{9FA5501D-3D87-4349-9B1E-E5DB5026C5FB}">
      <dgm:prSet/>
      <dgm:spPr/>
      <dgm:t>
        <a:bodyPr/>
        <a:lstStyle/>
        <a:p>
          <a:endParaRPr lang="en-US"/>
        </a:p>
      </dgm:t>
    </dgm:pt>
    <dgm:pt modelId="{3E788401-540C-475E-8B3B-470808F95FE4}" type="sibTrans" cxnId="{9FA5501D-3D87-4349-9B1E-E5DB5026C5FB}">
      <dgm:prSet/>
      <dgm:spPr/>
      <dgm:t>
        <a:bodyPr/>
        <a:lstStyle/>
        <a:p>
          <a:endParaRPr lang="en-US"/>
        </a:p>
      </dgm:t>
    </dgm:pt>
    <dgm:pt modelId="{C8D1F363-3F6A-4B3E-A049-C677FD2D2C07}" type="pres">
      <dgm:prSet presAssocID="{77CFFDDC-B672-4E4D-96BC-2FB6B60477E6}" presName="Name0" presStyleCnt="0">
        <dgm:presLayoutVars>
          <dgm:dir/>
          <dgm:resizeHandles val="exact"/>
        </dgm:presLayoutVars>
      </dgm:prSet>
      <dgm:spPr/>
    </dgm:pt>
    <dgm:pt modelId="{836AF602-82E5-4178-9A39-82641BF0EF06}" type="pres">
      <dgm:prSet presAssocID="{77CFFDDC-B672-4E4D-96BC-2FB6B60477E6}" presName="vNodes" presStyleCnt="0"/>
      <dgm:spPr/>
    </dgm:pt>
    <dgm:pt modelId="{9A3CE39F-3610-458B-95B4-B7874AF22161}" type="pres">
      <dgm:prSet presAssocID="{07071886-7437-4E73-B986-0D1BFCAC2B00}" presName="node" presStyleLbl="node1" presStyleIdx="0" presStyleCnt="3" custScaleX="260426" custScaleY="154892">
        <dgm:presLayoutVars>
          <dgm:bulletEnabled val="1"/>
        </dgm:presLayoutVars>
      </dgm:prSet>
      <dgm:spPr/>
      <dgm:t>
        <a:bodyPr/>
        <a:lstStyle/>
        <a:p>
          <a:endParaRPr lang="en-US"/>
        </a:p>
      </dgm:t>
    </dgm:pt>
    <dgm:pt modelId="{76973E4D-0952-47FF-B01C-B44968467524}" type="pres">
      <dgm:prSet presAssocID="{CF379225-5A45-43D4-9B7C-F3EEBD4814B2}" presName="spacerT" presStyleCnt="0"/>
      <dgm:spPr/>
    </dgm:pt>
    <dgm:pt modelId="{2BB4B2B0-E205-4C78-A689-ABA2799B33D7}" type="pres">
      <dgm:prSet presAssocID="{CF379225-5A45-43D4-9B7C-F3EEBD4814B2}" presName="sibTrans" presStyleLbl="sibTrans2D1" presStyleIdx="0" presStyleCnt="2"/>
      <dgm:spPr/>
      <dgm:t>
        <a:bodyPr/>
        <a:lstStyle/>
        <a:p>
          <a:endParaRPr lang="en-US"/>
        </a:p>
      </dgm:t>
    </dgm:pt>
    <dgm:pt modelId="{E11A240B-55C1-4A74-98C2-7D1DA2A45F4E}" type="pres">
      <dgm:prSet presAssocID="{CF379225-5A45-43D4-9B7C-F3EEBD4814B2}" presName="spacerB" presStyleCnt="0"/>
      <dgm:spPr/>
    </dgm:pt>
    <dgm:pt modelId="{449E817E-1B29-49E2-AF6A-A561ACC093EE}" type="pres">
      <dgm:prSet presAssocID="{34A7CC89-98CA-48BC-9602-426945D0949B}" presName="node" presStyleLbl="node1" presStyleIdx="1" presStyleCnt="3" custScaleX="257782" custScaleY="189553">
        <dgm:presLayoutVars>
          <dgm:bulletEnabled val="1"/>
        </dgm:presLayoutVars>
      </dgm:prSet>
      <dgm:spPr/>
      <dgm:t>
        <a:bodyPr/>
        <a:lstStyle/>
        <a:p>
          <a:endParaRPr lang="en-US"/>
        </a:p>
      </dgm:t>
    </dgm:pt>
    <dgm:pt modelId="{82789F61-07A2-4870-8366-D4F53A52CC37}" type="pres">
      <dgm:prSet presAssocID="{77CFFDDC-B672-4E4D-96BC-2FB6B60477E6}" presName="sibTransLast" presStyleLbl="sibTrans2D1" presStyleIdx="1" presStyleCnt="2"/>
      <dgm:spPr/>
      <dgm:t>
        <a:bodyPr/>
        <a:lstStyle/>
        <a:p>
          <a:endParaRPr lang="en-US"/>
        </a:p>
      </dgm:t>
    </dgm:pt>
    <dgm:pt modelId="{78ECF3C1-D505-4E43-B29B-6FD39B4D809C}" type="pres">
      <dgm:prSet presAssocID="{77CFFDDC-B672-4E4D-96BC-2FB6B60477E6}" presName="connectorText" presStyleLbl="sibTrans2D1" presStyleIdx="1" presStyleCnt="2"/>
      <dgm:spPr/>
      <dgm:t>
        <a:bodyPr/>
        <a:lstStyle/>
        <a:p>
          <a:endParaRPr lang="en-US"/>
        </a:p>
      </dgm:t>
    </dgm:pt>
    <dgm:pt modelId="{71C60451-C9D8-401E-8C15-7A1796409A58}" type="pres">
      <dgm:prSet presAssocID="{77CFFDDC-B672-4E4D-96BC-2FB6B60477E6}" presName="lastNode" presStyleLbl="node1" presStyleIdx="2" presStyleCnt="3" custScaleX="114402">
        <dgm:presLayoutVars>
          <dgm:bulletEnabled val="1"/>
        </dgm:presLayoutVars>
      </dgm:prSet>
      <dgm:spPr/>
      <dgm:t>
        <a:bodyPr/>
        <a:lstStyle/>
        <a:p>
          <a:endParaRPr lang="en-US"/>
        </a:p>
      </dgm:t>
    </dgm:pt>
  </dgm:ptLst>
  <dgm:cxnLst>
    <dgm:cxn modelId="{510F4B33-77E1-4E8E-BC2C-2C115B3A0072}" type="presOf" srcId="{6A7FCB19-8FC6-476A-BEEF-00D2F93F6A5B}" destId="{82789F61-07A2-4870-8366-D4F53A52CC37}" srcOrd="0" destOrd="0" presId="urn:microsoft.com/office/officeart/2005/8/layout/equation2"/>
    <dgm:cxn modelId="{90271003-4E39-410D-975B-DBF6B0917890}" type="presOf" srcId="{7A63D2BE-3C6F-4F52-BC97-3F12B105A9E8}" destId="{71C60451-C9D8-401E-8C15-7A1796409A58}" srcOrd="0" destOrd="0" presId="urn:microsoft.com/office/officeart/2005/8/layout/equation2"/>
    <dgm:cxn modelId="{E65C8C54-A6A0-4093-874F-AE54C328F8A6}" srcId="{77CFFDDC-B672-4E4D-96BC-2FB6B60477E6}" destId="{34A7CC89-98CA-48BC-9602-426945D0949B}" srcOrd="1" destOrd="0" parTransId="{27E2A2C6-70DE-4B03-B4F1-A8C78CA66050}" sibTransId="{6A7FCB19-8FC6-476A-BEEF-00D2F93F6A5B}"/>
    <dgm:cxn modelId="{3F8FE9F6-F06A-469A-82EB-0FF1692680E1}" type="presOf" srcId="{34A7CC89-98CA-48BC-9602-426945D0949B}" destId="{449E817E-1B29-49E2-AF6A-A561ACC093EE}" srcOrd="0" destOrd="0" presId="urn:microsoft.com/office/officeart/2005/8/layout/equation2"/>
    <dgm:cxn modelId="{840C47B8-2356-4AC2-9F2D-C4CB481E79AA}" type="presOf" srcId="{6A7FCB19-8FC6-476A-BEEF-00D2F93F6A5B}" destId="{78ECF3C1-D505-4E43-B29B-6FD39B4D809C}" srcOrd="1" destOrd="0" presId="urn:microsoft.com/office/officeart/2005/8/layout/equation2"/>
    <dgm:cxn modelId="{9D108295-88DF-4F69-A131-3C08DCC4A8A6}" type="presOf" srcId="{77CFFDDC-B672-4E4D-96BC-2FB6B60477E6}" destId="{C8D1F363-3F6A-4B3E-A049-C677FD2D2C07}" srcOrd="0" destOrd="0" presId="urn:microsoft.com/office/officeart/2005/8/layout/equation2"/>
    <dgm:cxn modelId="{9FA5501D-3D87-4349-9B1E-E5DB5026C5FB}" srcId="{77CFFDDC-B672-4E4D-96BC-2FB6B60477E6}" destId="{7A63D2BE-3C6F-4F52-BC97-3F12B105A9E8}" srcOrd="2" destOrd="0" parTransId="{ECA5E476-6B4C-41FC-87D7-923348A52D7B}" sibTransId="{3E788401-540C-475E-8B3B-470808F95FE4}"/>
    <dgm:cxn modelId="{83F50C7C-5ACE-4F22-ADED-8D4C61EB7221}" type="presOf" srcId="{CF379225-5A45-43D4-9B7C-F3EEBD4814B2}" destId="{2BB4B2B0-E205-4C78-A689-ABA2799B33D7}" srcOrd="0" destOrd="0" presId="urn:microsoft.com/office/officeart/2005/8/layout/equation2"/>
    <dgm:cxn modelId="{BAA5A6CC-59C9-4BE8-8370-7F45C245BF18}" type="presOf" srcId="{07071886-7437-4E73-B986-0D1BFCAC2B00}" destId="{9A3CE39F-3610-458B-95B4-B7874AF22161}" srcOrd="0" destOrd="0" presId="urn:microsoft.com/office/officeart/2005/8/layout/equation2"/>
    <dgm:cxn modelId="{B96EE981-F38F-4AAD-87AD-2EE43F09D7CE}" srcId="{77CFFDDC-B672-4E4D-96BC-2FB6B60477E6}" destId="{07071886-7437-4E73-B986-0D1BFCAC2B00}" srcOrd="0" destOrd="0" parTransId="{C914F98B-8E74-4B63-8DFF-AAA26A80F855}" sibTransId="{CF379225-5A45-43D4-9B7C-F3EEBD4814B2}"/>
    <dgm:cxn modelId="{D3696FAC-7A6F-4DFD-9963-80A11742037B}" type="presParOf" srcId="{C8D1F363-3F6A-4B3E-A049-C677FD2D2C07}" destId="{836AF602-82E5-4178-9A39-82641BF0EF06}" srcOrd="0" destOrd="0" presId="urn:microsoft.com/office/officeart/2005/8/layout/equation2"/>
    <dgm:cxn modelId="{537F8EED-1911-45C8-B6CC-BF074AE6322E}" type="presParOf" srcId="{836AF602-82E5-4178-9A39-82641BF0EF06}" destId="{9A3CE39F-3610-458B-95B4-B7874AF22161}" srcOrd="0" destOrd="0" presId="urn:microsoft.com/office/officeart/2005/8/layout/equation2"/>
    <dgm:cxn modelId="{A0CCB466-3D60-4846-9886-5A600BD11743}" type="presParOf" srcId="{836AF602-82E5-4178-9A39-82641BF0EF06}" destId="{76973E4D-0952-47FF-B01C-B44968467524}" srcOrd="1" destOrd="0" presId="urn:microsoft.com/office/officeart/2005/8/layout/equation2"/>
    <dgm:cxn modelId="{375612D3-1F51-4874-B271-A33DC7680C94}" type="presParOf" srcId="{836AF602-82E5-4178-9A39-82641BF0EF06}" destId="{2BB4B2B0-E205-4C78-A689-ABA2799B33D7}" srcOrd="2" destOrd="0" presId="urn:microsoft.com/office/officeart/2005/8/layout/equation2"/>
    <dgm:cxn modelId="{5D150141-4F4A-4F0A-93E6-7D90D3E20C19}" type="presParOf" srcId="{836AF602-82E5-4178-9A39-82641BF0EF06}" destId="{E11A240B-55C1-4A74-98C2-7D1DA2A45F4E}" srcOrd="3" destOrd="0" presId="urn:microsoft.com/office/officeart/2005/8/layout/equation2"/>
    <dgm:cxn modelId="{FB50CAB0-E3AC-4BB9-A136-1C4BFFDC2482}" type="presParOf" srcId="{836AF602-82E5-4178-9A39-82641BF0EF06}" destId="{449E817E-1B29-49E2-AF6A-A561ACC093EE}" srcOrd="4" destOrd="0" presId="urn:microsoft.com/office/officeart/2005/8/layout/equation2"/>
    <dgm:cxn modelId="{3F4365FE-E03A-4F66-8451-A9772F9ACDA5}" type="presParOf" srcId="{C8D1F363-3F6A-4B3E-A049-C677FD2D2C07}" destId="{82789F61-07A2-4870-8366-D4F53A52CC37}" srcOrd="1" destOrd="0" presId="urn:microsoft.com/office/officeart/2005/8/layout/equation2"/>
    <dgm:cxn modelId="{15EF0814-87E0-4445-A109-F6FE9E68EC6C}" type="presParOf" srcId="{82789F61-07A2-4870-8366-D4F53A52CC37}" destId="{78ECF3C1-D505-4E43-B29B-6FD39B4D809C}" srcOrd="0" destOrd="0" presId="urn:microsoft.com/office/officeart/2005/8/layout/equation2"/>
    <dgm:cxn modelId="{6034879A-FF5E-4FE1-AC19-A8E651D46A29}" type="presParOf" srcId="{C8D1F363-3F6A-4B3E-A049-C677FD2D2C07}" destId="{71C60451-C9D8-401E-8C15-7A1796409A58}"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E2746-DB6D-44AE-9774-E40B0F47DF49}" type="doc">
      <dgm:prSet loTypeId="urn:microsoft.com/office/officeart/2005/8/layout/funnel1" loCatId="process" qsTypeId="urn:microsoft.com/office/officeart/2005/8/quickstyle/3d3" qsCatId="3D" csTypeId="urn:microsoft.com/office/officeart/2005/8/colors/accent0_2" csCatId="mainScheme" phldr="1"/>
      <dgm:spPr/>
      <dgm:t>
        <a:bodyPr/>
        <a:lstStyle/>
        <a:p>
          <a:endParaRPr lang="en-US"/>
        </a:p>
      </dgm:t>
    </dgm:pt>
    <dgm:pt modelId="{0BB80CC4-CE64-401E-8F9F-68407B4626A5}">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29,7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lợn</a:t>
          </a:r>
          <a:endParaRPr lang="en-US" dirty="0" smtClean="0">
            <a:latin typeface="Times New Roman" pitchFamily="18" charset="0"/>
            <a:cs typeface="Times New Roman" pitchFamily="18" charset="0"/>
          </a:endParaRPr>
        </a:p>
        <a:p>
          <a:pPr defTabSz="977900">
            <a:lnSpc>
              <a:spcPct val="90000"/>
            </a:lnSpc>
            <a:spcBef>
              <a:spcPct val="0"/>
            </a:spcBef>
            <a:spcAft>
              <a:spcPct val="35000"/>
            </a:spcAft>
          </a:pPr>
          <a:endParaRPr lang="en-US" dirty="0">
            <a:latin typeface="Times New Roman" pitchFamily="18" charset="0"/>
            <a:cs typeface="Times New Roman" pitchFamily="18" charset="0"/>
          </a:endParaRPr>
        </a:p>
      </dgm:t>
    </dgm:pt>
    <dgm:pt modelId="{3AB23A6E-960F-4324-952A-744E891422C2}" type="parTrans" cxnId="{8275AC15-1891-490F-B298-EA3FDF0C3CCF}">
      <dgm:prSet/>
      <dgm:spPr/>
      <dgm:t>
        <a:bodyPr/>
        <a:lstStyle/>
        <a:p>
          <a:endParaRPr lang="en-US"/>
        </a:p>
      </dgm:t>
    </dgm:pt>
    <dgm:pt modelId="{9821480E-A90F-46F3-9D62-71AFEA290308}" type="sibTrans" cxnId="{8275AC15-1891-490F-B298-EA3FDF0C3CCF}">
      <dgm:prSet/>
      <dgm:spPr/>
      <dgm:t>
        <a:bodyPr/>
        <a:lstStyle/>
        <a:p>
          <a:endParaRPr lang="en-US"/>
        </a:p>
      </dgm:t>
    </dgm:pt>
    <dgm:pt modelId="{01739413-C188-42DF-90F2-72D25A69B902}">
      <dgm:prSet phldrT="[Text]"/>
      <dgm:spPr/>
      <dgm:t>
        <a:bodyPr/>
        <a:lstStyle/>
        <a:p>
          <a:r>
            <a:rPr lang="en-US" dirty="0" smtClean="0">
              <a:latin typeface="Times New Roman" pitchFamily="18" charset="0"/>
              <a:cs typeface="Times New Roman" pitchFamily="18" charset="0"/>
            </a:rPr>
            <a:t>361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cầm</a:t>
          </a:r>
          <a:endParaRPr lang="en-US" dirty="0">
            <a:latin typeface="Times New Roman" pitchFamily="18" charset="0"/>
            <a:cs typeface="Times New Roman" pitchFamily="18" charset="0"/>
          </a:endParaRPr>
        </a:p>
      </dgm:t>
    </dgm:pt>
    <dgm:pt modelId="{532957E7-CCAB-4151-8814-E238FB32E6E2}" type="parTrans" cxnId="{39E2FDE7-FCE8-477B-8087-E0ED5543F9AD}">
      <dgm:prSet/>
      <dgm:spPr/>
      <dgm:t>
        <a:bodyPr/>
        <a:lstStyle/>
        <a:p>
          <a:endParaRPr lang="en-US"/>
        </a:p>
      </dgm:t>
    </dgm:pt>
    <dgm:pt modelId="{547196FC-BE67-4290-99A5-0CDF7474FFEE}" type="sibTrans" cxnId="{39E2FDE7-FCE8-477B-8087-E0ED5543F9AD}">
      <dgm:prSet/>
      <dgm:spPr/>
      <dgm:t>
        <a:bodyPr/>
        <a:lstStyle/>
        <a:p>
          <a:endParaRPr lang="en-US"/>
        </a:p>
      </dgm:t>
    </dgm:pt>
    <dgm:pt modelId="{1C601CE4-5A55-4A38-A913-5B7A78A0EF09}">
      <dgm:prSet phldrT="[Text]"/>
      <dgm:spPr/>
      <dgm:t>
        <a:bodyPr/>
        <a:lstStyle/>
        <a:p>
          <a:r>
            <a:rPr lang="en-US" dirty="0" smtClean="0">
              <a:latin typeface="Times New Roman" pitchFamily="18" charset="0"/>
              <a:cs typeface="Times New Roman" pitchFamily="18" charset="0"/>
            </a:rPr>
            <a:t>85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thải</a:t>
          </a:r>
          <a:endParaRPr lang="en-US" dirty="0">
            <a:latin typeface="Times New Roman" pitchFamily="18" charset="0"/>
            <a:cs typeface="Times New Roman" pitchFamily="18" charset="0"/>
          </a:endParaRPr>
        </a:p>
      </dgm:t>
    </dgm:pt>
    <dgm:pt modelId="{19EAB41A-7567-4E9E-94A0-90C3C6CDB043}" type="parTrans" cxnId="{8C5D1BE4-C103-4B75-9170-E23A6F1DADA9}">
      <dgm:prSet/>
      <dgm:spPr/>
      <dgm:t>
        <a:bodyPr/>
        <a:lstStyle/>
        <a:p>
          <a:endParaRPr lang="en-US"/>
        </a:p>
      </dgm:t>
    </dgm:pt>
    <dgm:pt modelId="{B4E4E4F0-C0FF-49C9-B4B0-A4A3F9CF5FFC}" type="sibTrans" cxnId="{8C5D1BE4-C103-4B75-9170-E23A6F1DADA9}">
      <dgm:prSet/>
      <dgm:spPr/>
      <dgm:t>
        <a:bodyPr/>
        <a:lstStyle/>
        <a:p>
          <a:endParaRPr lang="en-US"/>
        </a:p>
      </dgm:t>
    </dgm:pt>
    <dgm:pt modelId="{B60CB811-F522-4E73-BD2A-FD8DD58C4A91}" type="pres">
      <dgm:prSet presAssocID="{B5BE2746-DB6D-44AE-9774-E40B0F47DF49}" presName="Name0" presStyleCnt="0">
        <dgm:presLayoutVars>
          <dgm:chMax val="4"/>
          <dgm:resizeHandles val="exact"/>
        </dgm:presLayoutVars>
      </dgm:prSet>
      <dgm:spPr/>
      <dgm:t>
        <a:bodyPr/>
        <a:lstStyle/>
        <a:p>
          <a:endParaRPr lang="en-US"/>
        </a:p>
      </dgm:t>
    </dgm:pt>
    <dgm:pt modelId="{2CA7A37A-CABB-401D-8FD0-1EFF63776E51}" type="pres">
      <dgm:prSet presAssocID="{B5BE2746-DB6D-44AE-9774-E40B0F47DF49}" presName="ellipse" presStyleLbl="trBgShp" presStyleIdx="0" presStyleCnt="1"/>
      <dgm:spPr/>
    </dgm:pt>
    <dgm:pt modelId="{0FD37547-3217-4644-B8DB-EE54BAB46839}" type="pres">
      <dgm:prSet presAssocID="{B5BE2746-DB6D-44AE-9774-E40B0F47DF49}" presName="arrow1" presStyleLbl="fgShp" presStyleIdx="0" presStyleCnt="1"/>
      <dgm:spPr/>
    </dgm:pt>
    <dgm:pt modelId="{3C9F5E51-D642-4ACE-8B98-B686020D56DB}" type="pres">
      <dgm:prSet presAssocID="{B5BE2746-DB6D-44AE-9774-E40B0F47DF49}" presName="rectangle" presStyleLbl="revTx" presStyleIdx="0" presStyleCnt="1" custLinFactNeighborX="-3300" custLinFactNeighborY="32938">
        <dgm:presLayoutVars>
          <dgm:bulletEnabled val="1"/>
        </dgm:presLayoutVars>
      </dgm:prSet>
      <dgm:spPr/>
      <dgm:t>
        <a:bodyPr/>
        <a:lstStyle/>
        <a:p>
          <a:endParaRPr lang="en-US"/>
        </a:p>
      </dgm:t>
    </dgm:pt>
    <dgm:pt modelId="{E2B0E72B-58DF-4686-8162-745E451B9CFC}" type="pres">
      <dgm:prSet presAssocID="{01739413-C188-42DF-90F2-72D25A69B902}" presName="item1" presStyleLbl="node1" presStyleIdx="0" presStyleCnt="2">
        <dgm:presLayoutVars>
          <dgm:bulletEnabled val="1"/>
        </dgm:presLayoutVars>
      </dgm:prSet>
      <dgm:spPr/>
      <dgm:t>
        <a:bodyPr/>
        <a:lstStyle/>
        <a:p>
          <a:endParaRPr lang="en-US"/>
        </a:p>
      </dgm:t>
    </dgm:pt>
    <dgm:pt modelId="{FADAF856-DDF2-48D2-B1E2-4AC77C4D35F7}" type="pres">
      <dgm:prSet presAssocID="{1C601CE4-5A55-4A38-A913-5B7A78A0EF09}" presName="item2" presStyleLbl="node1" presStyleIdx="1" presStyleCnt="2">
        <dgm:presLayoutVars>
          <dgm:bulletEnabled val="1"/>
        </dgm:presLayoutVars>
      </dgm:prSet>
      <dgm:spPr/>
      <dgm:t>
        <a:bodyPr/>
        <a:lstStyle/>
        <a:p>
          <a:endParaRPr lang="en-US"/>
        </a:p>
      </dgm:t>
    </dgm:pt>
    <dgm:pt modelId="{3DEF9D0C-D3D9-489D-B829-0A0845D20633}" type="pres">
      <dgm:prSet presAssocID="{B5BE2746-DB6D-44AE-9774-E40B0F47DF49}" presName="funnel" presStyleLbl="trAlignAcc1" presStyleIdx="0" presStyleCnt="1" custScaleX="134680" custScaleY="149434" custLinFactNeighborX="862" custLinFactNeighborY="-31400"/>
      <dgm:spPr/>
    </dgm:pt>
  </dgm:ptLst>
  <dgm:cxnLst>
    <dgm:cxn modelId="{6043163E-CC2E-4447-BBB3-6396EB8F1CF1}" type="presOf" srcId="{1C601CE4-5A55-4A38-A913-5B7A78A0EF09}" destId="{3C9F5E51-D642-4ACE-8B98-B686020D56DB}" srcOrd="0" destOrd="0" presId="urn:microsoft.com/office/officeart/2005/8/layout/funnel1"/>
    <dgm:cxn modelId="{39E2FDE7-FCE8-477B-8087-E0ED5543F9AD}" srcId="{B5BE2746-DB6D-44AE-9774-E40B0F47DF49}" destId="{01739413-C188-42DF-90F2-72D25A69B902}" srcOrd="1" destOrd="0" parTransId="{532957E7-CCAB-4151-8814-E238FB32E6E2}" sibTransId="{547196FC-BE67-4290-99A5-0CDF7474FFEE}"/>
    <dgm:cxn modelId="{8275AC15-1891-490F-B298-EA3FDF0C3CCF}" srcId="{B5BE2746-DB6D-44AE-9774-E40B0F47DF49}" destId="{0BB80CC4-CE64-401E-8F9F-68407B4626A5}" srcOrd="0" destOrd="0" parTransId="{3AB23A6E-960F-4324-952A-744E891422C2}" sibTransId="{9821480E-A90F-46F3-9D62-71AFEA290308}"/>
    <dgm:cxn modelId="{D3A7F801-D026-4E6D-864A-B3EAB1833D13}" type="presOf" srcId="{01739413-C188-42DF-90F2-72D25A69B902}" destId="{E2B0E72B-58DF-4686-8162-745E451B9CFC}" srcOrd="0" destOrd="0" presId="urn:microsoft.com/office/officeart/2005/8/layout/funnel1"/>
    <dgm:cxn modelId="{4B2D13FC-00A8-466E-9C09-96A94C29F52D}" type="presOf" srcId="{B5BE2746-DB6D-44AE-9774-E40B0F47DF49}" destId="{B60CB811-F522-4E73-BD2A-FD8DD58C4A91}" srcOrd="0" destOrd="0" presId="urn:microsoft.com/office/officeart/2005/8/layout/funnel1"/>
    <dgm:cxn modelId="{8C5D1BE4-C103-4B75-9170-E23A6F1DADA9}" srcId="{B5BE2746-DB6D-44AE-9774-E40B0F47DF49}" destId="{1C601CE4-5A55-4A38-A913-5B7A78A0EF09}" srcOrd="2" destOrd="0" parTransId="{19EAB41A-7567-4E9E-94A0-90C3C6CDB043}" sibTransId="{B4E4E4F0-C0FF-49C9-B4B0-A4A3F9CF5FFC}"/>
    <dgm:cxn modelId="{68E149C7-F3A5-403D-89DA-56C50290FF43}" type="presOf" srcId="{0BB80CC4-CE64-401E-8F9F-68407B4626A5}" destId="{FADAF856-DDF2-48D2-B1E2-4AC77C4D35F7}" srcOrd="0" destOrd="0" presId="urn:microsoft.com/office/officeart/2005/8/layout/funnel1"/>
    <dgm:cxn modelId="{4030D56B-0FF0-4A70-84B1-D1DAFB1910D0}" type="presParOf" srcId="{B60CB811-F522-4E73-BD2A-FD8DD58C4A91}" destId="{2CA7A37A-CABB-401D-8FD0-1EFF63776E51}" srcOrd="0" destOrd="0" presId="urn:microsoft.com/office/officeart/2005/8/layout/funnel1"/>
    <dgm:cxn modelId="{985F8D5F-0971-4176-AF84-4F955C233B8F}" type="presParOf" srcId="{B60CB811-F522-4E73-BD2A-FD8DD58C4A91}" destId="{0FD37547-3217-4644-B8DB-EE54BAB46839}" srcOrd="1" destOrd="0" presId="urn:microsoft.com/office/officeart/2005/8/layout/funnel1"/>
    <dgm:cxn modelId="{6D189D6D-4EDE-44A7-AF32-AFF9C83057B8}" type="presParOf" srcId="{B60CB811-F522-4E73-BD2A-FD8DD58C4A91}" destId="{3C9F5E51-D642-4ACE-8B98-B686020D56DB}" srcOrd="2" destOrd="0" presId="urn:microsoft.com/office/officeart/2005/8/layout/funnel1"/>
    <dgm:cxn modelId="{172BCD65-BBFA-49D7-981C-DE8DF56D7816}" type="presParOf" srcId="{B60CB811-F522-4E73-BD2A-FD8DD58C4A91}" destId="{E2B0E72B-58DF-4686-8162-745E451B9CFC}" srcOrd="3" destOrd="0" presId="urn:microsoft.com/office/officeart/2005/8/layout/funnel1"/>
    <dgm:cxn modelId="{24BAF946-7AF3-4A3B-BD66-5DA9758ACEB7}" type="presParOf" srcId="{B60CB811-F522-4E73-BD2A-FD8DD58C4A91}" destId="{FADAF856-DDF2-48D2-B1E2-4AC77C4D35F7}" srcOrd="4" destOrd="0" presId="urn:microsoft.com/office/officeart/2005/8/layout/funnel1"/>
    <dgm:cxn modelId="{F99FED76-E116-4857-BEE1-7D30A0672E07}" type="presParOf" srcId="{B60CB811-F522-4E73-BD2A-FD8DD58C4A91}" destId="{3DEF9D0C-D3D9-489D-B829-0A0845D20633}" srcOrd="5"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95469F-AAFA-4319-9A74-0A3636661793}" type="datetimeFigureOut">
              <a:rPr lang="en-US" smtClean="0"/>
              <a:t>7/20/2020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ED735-A338-47CC-95BC-FDE8C762CFD3}" type="slidenum">
              <a:rPr lang="en-US" smtClean="0"/>
              <a:t>‹#›</a:t>
            </a:fld>
            <a:endParaRPr lang="en-US"/>
          </a:p>
        </p:txBody>
      </p:sp>
    </p:spTree>
    <p:extLst>
      <p:ext uri="{BB962C8B-B14F-4D97-AF65-F5344CB8AC3E}">
        <p14:creationId xmlns:p14="http://schemas.microsoft.com/office/powerpoint/2010/main" val="2612266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9CE033-00C6-4280-A12C-073739C38409}"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F8D8C-7975-4DAA-917B-8C4AD585CF9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58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9CE033-00C6-4280-A12C-073739C38409}"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F8D8C-7975-4DAA-917B-8C4AD585CF96}" type="slidenum">
              <a:rPr lang="en-US" smtClean="0"/>
              <a:t>‹#›</a:t>
            </a:fld>
            <a:endParaRPr lang="en-US"/>
          </a:p>
        </p:txBody>
      </p:sp>
    </p:spTree>
    <p:extLst>
      <p:ext uri="{BB962C8B-B14F-4D97-AF65-F5344CB8AC3E}">
        <p14:creationId xmlns:p14="http://schemas.microsoft.com/office/powerpoint/2010/main" val="114691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9CE033-00C6-4280-A12C-073739C38409}"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F8D8C-7975-4DAA-917B-8C4AD585CF96}" type="slidenum">
              <a:rPr lang="en-US" smtClean="0"/>
              <a:t>‹#›</a:t>
            </a:fld>
            <a:endParaRPr lang="en-US"/>
          </a:p>
        </p:txBody>
      </p:sp>
    </p:spTree>
    <p:extLst>
      <p:ext uri="{BB962C8B-B14F-4D97-AF65-F5344CB8AC3E}">
        <p14:creationId xmlns:p14="http://schemas.microsoft.com/office/powerpoint/2010/main" val="236348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9CE033-00C6-4280-A12C-073739C38409}"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F8D8C-7975-4DAA-917B-8C4AD585CF96}" type="slidenum">
              <a:rPr lang="en-US" smtClean="0"/>
              <a:t>‹#›</a:t>
            </a:fld>
            <a:endParaRPr lang="en-US"/>
          </a:p>
        </p:txBody>
      </p:sp>
    </p:spTree>
    <p:extLst>
      <p:ext uri="{BB962C8B-B14F-4D97-AF65-F5344CB8AC3E}">
        <p14:creationId xmlns:p14="http://schemas.microsoft.com/office/powerpoint/2010/main" val="3447464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9CE033-00C6-4280-A12C-073739C38409}"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F8D8C-7975-4DAA-917B-8C4AD585CF9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96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9CE033-00C6-4280-A12C-073739C38409}"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F8D8C-7975-4DAA-917B-8C4AD585CF96}" type="slidenum">
              <a:rPr lang="en-US" smtClean="0"/>
              <a:t>‹#›</a:t>
            </a:fld>
            <a:endParaRPr lang="en-US"/>
          </a:p>
        </p:txBody>
      </p:sp>
    </p:spTree>
    <p:extLst>
      <p:ext uri="{BB962C8B-B14F-4D97-AF65-F5344CB8AC3E}">
        <p14:creationId xmlns:p14="http://schemas.microsoft.com/office/powerpoint/2010/main" val="68665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9CE033-00C6-4280-A12C-073739C38409}"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F8D8C-7975-4DAA-917B-8C4AD585CF96}" type="slidenum">
              <a:rPr lang="en-US" smtClean="0"/>
              <a:t>‹#›</a:t>
            </a:fld>
            <a:endParaRPr lang="en-US"/>
          </a:p>
        </p:txBody>
      </p:sp>
    </p:spTree>
    <p:extLst>
      <p:ext uri="{BB962C8B-B14F-4D97-AF65-F5344CB8AC3E}">
        <p14:creationId xmlns:p14="http://schemas.microsoft.com/office/powerpoint/2010/main" val="207173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99CE033-00C6-4280-A12C-073739C38409}" type="datetimeFigureOut">
              <a:rPr lang="en-US" smtClean="0"/>
              <a:t>7/20/2020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3B7F8D8C-7975-4DAA-917B-8C4AD585CF96}" type="slidenum">
              <a:rPr lang="en-US" smtClean="0"/>
              <a:t>‹#›</a:t>
            </a:fld>
            <a:endParaRPr lang="en-US"/>
          </a:p>
        </p:txBody>
      </p:sp>
      <p:sp>
        <p:nvSpPr>
          <p:cNvPr id="9" name="Title 8"/>
          <p:cNvSpPr>
            <a:spLocks noGrp="1"/>
          </p:cNvSpPr>
          <p:nvPr>
            <p:ph type="title"/>
          </p:nvPr>
        </p:nvSpPr>
        <p:spPr/>
        <p:txBody>
          <a:bodyPr/>
          <a:lstStyle/>
          <a:p>
            <a:r>
              <a:rPr lang="en-US" smtClean="0"/>
              <a:t>Click to edit Master title style</a:t>
            </a:r>
            <a:endParaRPr lang="vi-VN"/>
          </a:p>
        </p:txBody>
      </p:sp>
    </p:spTree>
    <p:extLst>
      <p:ext uri="{BB962C8B-B14F-4D97-AF65-F5344CB8AC3E}">
        <p14:creationId xmlns:p14="http://schemas.microsoft.com/office/powerpoint/2010/main" val="25238008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9CE033-00C6-4280-A12C-073739C38409}" type="datetimeFigureOut">
              <a:rPr lang="en-US" smtClean="0"/>
              <a:t>7/20/2020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B7F8D8C-7975-4DAA-917B-8C4AD585CF96}" type="slidenum">
              <a:rPr lang="en-US" smtClean="0"/>
              <a:t>‹#›</a:t>
            </a:fld>
            <a:endParaRPr lang="en-US"/>
          </a:p>
        </p:txBody>
      </p:sp>
    </p:spTree>
    <p:extLst>
      <p:ext uri="{BB962C8B-B14F-4D97-AF65-F5344CB8AC3E}">
        <p14:creationId xmlns:p14="http://schemas.microsoft.com/office/powerpoint/2010/main" val="341634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99CE033-00C6-4280-A12C-073739C38409}" type="datetimeFigureOut">
              <a:rPr lang="en-US" smtClean="0"/>
              <a:t>7/20/2020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7F8D8C-7975-4DAA-917B-8C4AD585CF96}" type="slidenum">
              <a:rPr lang="en-US" smtClean="0"/>
              <a:t>‹#›</a:t>
            </a:fld>
            <a:endParaRPr lang="en-US"/>
          </a:p>
        </p:txBody>
      </p:sp>
    </p:spTree>
    <p:extLst>
      <p:ext uri="{BB962C8B-B14F-4D97-AF65-F5344CB8AC3E}">
        <p14:creationId xmlns:p14="http://schemas.microsoft.com/office/powerpoint/2010/main" val="343367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99CE033-00C6-4280-A12C-073739C38409}"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F8D8C-7975-4DAA-917B-8C4AD585CF96}" type="slidenum">
              <a:rPr lang="en-US" smtClean="0"/>
              <a:t>‹#›</a:t>
            </a:fld>
            <a:endParaRPr lang="en-US"/>
          </a:p>
        </p:txBody>
      </p:sp>
    </p:spTree>
    <p:extLst>
      <p:ext uri="{BB962C8B-B14F-4D97-AF65-F5344CB8AC3E}">
        <p14:creationId xmlns:p14="http://schemas.microsoft.com/office/powerpoint/2010/main" val="157366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99CE033-00C6-4280-A12C-073739C38409}" type="datetimeFigureOut">
              <a:rPr lang="en-US" smtClean="0"/>
              <a:t>7/20/2020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B7F8D8C-7975-4DAA-917B-8C4AD585CF9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16984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4618" y="323393"/>
            <a:ext cx="1027025" cy="1027025"/>
          </a:xfrm>
          <a:prstGeom prst="rect">
            <a:avLst/>
          </a:prstGeom>
        </p:spPr>
      </p:pic>
      <p:sp>
        <p:nvSpPr>
          <p:cNvPr id="3" name="Content Placeholder 2"/>
          <p:cNvSpPr>
            <a:spLocks noGrp="1"/>
          </p:cNvSpPr>
          <p:nvPr>
            <p:ph idx="1"/>
          </p:nvPr>
        </p:nvSpPr>
        <p:spPr>
          <a:xfrm>
            <a:off x="441836" y="2030929"/>
            <a:ext cx="8497230" cy="4023360"/>
          </a:xfrm>
        </p:spPr>
        <p:txBody>
          <a:bodyPr>
            <a:norm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DỰ </a:t>
            </a:r>
            <a:r>
              <a:rPr lang="en-US" sz="2400" dirty="0">
                <a:solidFill>
                  <a:schemeClr val="tx1"/>
                </a:solidFill>
                <a:latin typeface="Times New Roman" panose="02020603050405020304" pitchFamily="18" charset="0"/>
                <a:cs typeface="Times New Roman" panose="02020603050405020304" pitchFamily="18" charset="0"/>
              </a:rPr>
              <a:t>ÁN HỖ TRỢ NÔNG NGHIỆP CÁC BON THẤP-LCASP</a:t>
            </a:r>
            <a:endParaRPr lang="vi-VN" sz="2400" dirty="0">
              <a:solidFill>
                <a:schemeClr val="tx1"/>
              </a:solidFill>
              <a:latin typeface="Times New Roman" panose="02020603050405020304" pitchFamily="18" charset="0"/>
              <a:cs typeface="Times New Roman" panose="02020603050405020304" pitchFamily="18" charset="0"/>
            </a:endParaRPr>
          </a:p>
          <a:p>
            <a:pPr algn="ctr"/>
            <a:endParaRPr lang="en-US" sz="2400" b="1" cap="all" dirty="0" smtClean="0">
              <a:solidFill>
                <a:schemeClr val="tx1"/>
              </a:solidFill>
              <a:latin typeface="Times New Roman" panose="02020603050405020304" pitchFamily="18" charset="0"/>
              <a:cs typeface="Times New Roman" panose="02020603050405020304" pitchFamily="18" charset="0"/>
            </a:endParaRPr>
          </a:p>
          <a:p>
            <a:pPr algn="ctr"/>
            <a:r>
              <a:rPr lang="en-US" sz="2400" b="1" cap="all" dirty="0" err="1" smtClean="0">
                <a:solidFill>
                  <a:srgbClr val="00B050"/>
                </a:solidFill>
                <a:latin typeface="Times New Roman" panose="02020603050405020304" pitchFamily="18" charset="0"/>
                <a:cs typeface="Times New Roman" panose="02020603050405020304" pitchFamily="18" charset="0"/>
              </a:rPr>
              <a:t>gói</a:t>
            </a:r>
            <a:r>
              <a:rPr lang="en-US" sz="2400" b="1" cap="all" dirty="0" smtClean="0">
                <a:solidFill>
                  <a:srgbClr val="00B050"/>
                </a:solidFill>
                <a:latin typeface="Times New Roman" panose="02020603050405020304" pitchFamily="18" charset="0"/>
                <a:cs typeface="Times New Roman" panose="02020603050405020304" pitchFamily="18" charset="0"/>
              </a:rPr>
              <a:t> </a:t>
            </a:r>
            <a:r>
              <a:rPr lang="en-US" sz="2400" b="1" cap="all" dirty="0" err="1">
                <a:solidFill>
                  <a:srgbClr val="00B050"/>
                </a:solidFill>
                <a:latin typeface="Times New Roman" panose="02020603050405020304" pitchFamily="18" charset="0"/>
                <a:cs typeface="Times New Roman" panose="02020603050405020304" pitchFamily="18" charset="0"/>
              </a:rPr>
              <a:t>thẦu</a:t>
            </a:r>
            <a:r>
              <a:rPr lang="en-US" sz="2400" b="1" cap="all" dirty="0">
                <a:solidFill>
                  <a:srgbClr val="00B050"/>
                </a:solidFill>
                <a:latin typeface="Times New Roman" panose="02020603050405020304" pitchFamily="18" charset="0"/>
                <a:cs typeface="Times New Roman" panose="02020603050405020304" pitchFamily="18" charset="0"/>
              </a:rPr>
              <a:t> </a:t>
            </a:r>
            <a:r>
              <a:rPr lang="en-US" sz="2400" b="1" cap="all" dirty="0" smtClean="0">
                <a:solidFill>
                  <a:srgbClr val="00B050"/>
                </a:solidFill>
                <a:latin typeface="Times New Roman" panose="02020603050405020304" pitchFamily="18" charset="0"/>
                <a:cs typeface="Times New Roman" panose="02020603050405020304" pitchFamily="18" charset="0"/>
              </a:rPr>
              <a:t>42</a:t>
            </a:r>
          </a:p>
          <a:p>
            <a:pPr algn="ctr"/>
            <a:r>
              <a:rPr lang="en-US" sz="2400" b="1" cap="all" dirty="0" smtClean="0">
                <a:solidFill>
                  <a:srgbClr val="00B050"/>
                </a:solidFill>
                <a:latin typeface="Times New Roman" panose="02020603050405020304" pitchFamily="18" charset="0"/>
                <a:cs typeface="Times New Roman" panose="02020603050405020304" pitchFamily="18" charset="0"/>
              </a:rPr>
              <a:t>THÍ </a:t>
            </a:r>
            <a:r>
              <a:rPr lang="en-US" sz="2400" b="1" cap="all" dirty="0">
                <a:solidFill>
                  <a:srgbClr val="00B050"/>
                </a:solidFill>
                <a:latin typeface="Times New Roman" panose="02020603050405020304" pitchFamily="18" charset="0"/>
                <a:cs typeface="Times New Roman" panose="02020603050405020304" pitchFamily="18" charset="0"/>
              </a:rPr>
              <a:t>ĐIỂM CÔNG NGHỆ SẢN XUẤT PHÂN HỮU CƠ KHOÁNG CHUYÊN DÙNG CHO CÂY TRỒNG CHỦ LỰC TỪ CHẤT THẢI CHĂN NUÔI LỢN Ở VIỆT </a:t>
            </a:r>
            <a:r>
              <a:rPr lang="en-US" sz="2400" b="1" cap="all" dirty="0" smtClean="0">
                <a:solidFill>
                  <a:srgbClr val="00B050"/>
                </a:solidFill>
                <a:latin typeface="Times New Roman" panose="02020603050405020304" pitchFamily="18" charset="0"/>
                <a:cs typeface="Times New Roman" panose="02020603050405020304" pitchFamily="18" charset="0"/>
              </a:rPr>
              <a:t>NAM</a:t>
            </a:r>
          </a:p>
          <a:p>
            <a:pPr algn="ctr"/>
            <a:endParaRPr lang="en-US" sz="2400" b="1" cap="all" dirty="0" smtClean="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2245" y="391377"/>
            <a:ext cx="1247089" cy="10026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6569" y="391377"/>
            <a:ext cx="1110734" cy="1070644"/>
          </a:xfrm>
          <a:prstGeom prst="rect">
            <a:avLst/>
          </a:prstGeom>
        </p:spPr>
      </p:pic>
      <p:pic>
        <p:nvPicPr>
          <p:cNvPr id="1026" name="Picture 2" descr="File:VNUA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6585" y="351287"/>
            <a:ext cx="1110734" cy="111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780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7943088" cy="11430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smtClean="0">
                <a:latin typeface="Times New Roman" pitchFamily="18" charset="0"/>
                <a:cs typeface="Times New Roman" pitchFamily="18" charset="0"/>
              </a:rPr>
              <a:t>1. </a:t>
            </a:r>
            <a:r>
              <a:rPr lang="vi-VN" sz="3600" b="1" dirty="0" smtClean="0">
                <a:latin typeface="Times New Roman" pitchFamily="18" charset="0"/>
                <a:cs typeface="Times New Roman" pitchFamily="18" charset="0"/>
              </a:rPr>
              <a:t>Thực trạng chăn nuôi lợn</a:t>
            </a:r>
            <a:endParaRPr lang="en-US" sz="3600" b="1" dirty="0">
              <a:latin typeface="Times New Roman" pitchFamily="18" charset="0"/>
              <a:cs typeface="Times New Roman" pitchFamily="18" charset="0"/>
            </a:endParaRPr>
          </a:p>
        </p:txBody>
      </p:sp>
      <p:sp>
        <p:nvSpPr>
          <p:cNvPr id="2" name="Oval 1"/>
          <p:cNvSpPr/>
          <p:nvPr/>
        </p:nvSpPr>
        <p:spPr>
          <a:xfrm>
            <a:off x="0" y="571500"/>
            <a:ext cx="4559474" cy="190865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smtClean="0">
                <a:solidFill>
                  <a:schemeClr val="tx1">
                    <a:lumMod val="85000"/>
                    <a:lumOff val="15000"/>
                  </a:schemeClr>
                </a:solidFill>
                <a:latin typeface="Times New Roman" pitchFamily="18" charset="0"/>
                <a:cs typeface="Times New Roman" pitchFamily="18" charset="0"/>
              </a:rPr>
              <a:t>Tổng</a:t>
            </a:r>
            <a:r>
              <a:rPr lang="en-US" sz="2400" dirty="0" smtClean="0">
                <a:solidFill>
                  <a:schemeClr val="tx1">
                    <a:lumMod val="85000"/>
                    <a:lumOff val="15000"/>
                  </a:schemeClr>
                </a:solidFill>
                <a:latin typeface="Times New Roman" pitchFamily="18" charset="0"/>
                <a:cs typeface="Times New Roman" pitchFamily="18" charset="0"/>
              </a:rPr>
              <a:t> </a:t>
            </a:r>
            <a:r>
              <a:rPr lang="en-US" sz="2400" dirty="0" err="1" smtClean="0">
                <a:solidFill>
                  <a:schemeClr val="tx1">
                    <a:lumMod val="85000"/>
                    <a:lumOff val="15000"/>
                  </a:schemeClr>
                </a:solidFill>
                <a:latin typeface="Times New Roman" pitchFamily="18" charset="0"/>
                <a:cs typeface="Times New Roman" pitchFamily="18" charset="0"/>
              </a:rPr>
              <a:t>đàn</a:t>
            </a:r>
            <a:r>
              <a:rPr lang="en-US" sz="2400" dirty="0" smtClean="0">
                <a:solidFill>
                  <a:schemeClr val="tx1">
                    <a:lumMod val="85000"/>
                    <a:lumOff val="15000"/>
                  </a:schemeClr>
                </a:solidFill>
                <a:latin typeface="Times New Roman" pitchFamily="18" charset="0"/>
                <a:cs typeface="Times New Roman" pitchFamily="18" charset="0"/>
              </a:rPr>
              <a:t> </a:t>
            </a:r>
            <a:r>
              <a:rPr lang="en-US" sz="2400" dirty="0" err="1" smtClean="0">
                <a:solidFill>
                  <a:schemeClr val="tx1">
                    <a:lumMod val="85000"/>
                    <a:lumOff val="15000"/>
                  </a:schemeClr>
                </a:solidFill>
                <a:latin typeface="Times New Roman" pitchFamily="18" charset="0"/>
                <a:cs typeface="Times New Roman" pitchFamily="18" charset="0"/>
              </a:rPr>
              <a:t>lợn</a:t>
            </a:r>
            <a:r>
              <a:rPr lang="en-US" sz="2400" dirty="0">
                <a:solidFill>
                  <a:schemeClr val="tx1">
                    <a:lumMod val="85000"/>
                    <a:lumOff val="15000"/>
                  </a:schemeClr>
                </a:solidFill>
                <a:latin typeface="Times New Roman" pitchFamily="18" charset="0"/>
                <a:cs typeface="Times New Roman" pitchFamily="18" charset="0"/>
              </a:rPr>
              <a:t> </a:t>
            </a:r>
            <a:r>
              <a:rPr lang="en-US" sz="2400" dirty="0" smtClean="0">
                <a:solidFill>
                  <a:schemeClr val="tx1">
                    <a:lumMod val="85000"/>
                    <a:lumOff val="15000"/>
                  </a:schemeClr>
                </a:solidFill>
                <a:latin typeface="Times New Roman" pitchFamily="18" charset="0"/>
                <a:cs typeface="Times New Roman" pitchFamily="18" charset="0"/>
              </a:rPr>
              <a:t>&gt;27 </a:t>
            </a:r>
            <a:r>
              <a:rPr lang="en-US" sz="2400" dirty="0" err="1" smtClean="0">
                <a:solidFill>
                  <a:schemeClr val="tx1">
                    <a:lumMod val="85000"/>
                    <a:lumOff val="15000"/>
                  </a:schemeClr>
                </a:solidFill>
                <a:latin typeface="Times New Roman" pitchFamily="18" charset="0"/>
                <a:cs typeface="Times New Roman" pitchFamily="18" charset="0"/>
              </a:rPr>
              <a:t>triệu</a:t>
            </a:r>
            <a:r>
              <a:rPr lang="en-US" sz="2400" dirty="0" smtClean="0">
                <a:solidFill>
                  <a:schemeClr val="tx1">
                    <a:lumMod val="85000"/>
                    <a:lumOff val="15000"/>
                  </a:schemeClr>
                </a:solidFill>
                <a:latin typeface="Times New Roman" pitchFamily="18" charset="0"/>
                <a:cs typeface="Times New Roman" pitchFamily="18" charset="0"/>
              </a:rPr>
              <a:t> con, </a:t>
            </a:r>
            <a:r>
              <a:rPr lang="en-US" sz="2400" dirty="0" err="1" smtClean="0">
                <a:solidFill>
                  <a:schemeClr val="tx1">
                    <a:lumMod val="85000"/>
                    <a:lumOff val="15000"/>
                  </a:schemeClr>
                </a:solidFill>
                <a:latin typeface="Times New Roman" pitchFamily="18" charset="0"/>
                <a:cs typeface="Times New Roman" pitchFamily="18" charset="0"/>
              </a:rPr>
              <a:t>tổng</a:t>
            </a:r>
            <a:r>
              <a:rPr lang="en-US" sz="2400" dirty="0" smtClean="0">
                <a:solidFill>
                  <a:schemeClr val="tx1">
                    <a:lumMod val="85000"/>
                    <a:lumOff val="15000"/>
                  </a:schemeClr>
                </a:solidFill>
                <a:latin typeface="Times New Roman" pitchFamily="18" charset="0"/>
                <a:cs typeface="Times New Roman" pitchFamily="18" charset="0"/>
              </a:rPr>
              <a:t> </a:t>
            </a:r>
            <a:r>
              <a:rPr lang="en-US" sz="2400" dirty="0" err="1" smtClean="0">
                <a:solidFill>
                  <a:schemeClr val="tx1">
                    <a:lumMod val="85000"/>
                    <a:lumOff val="15000"/>
                  </a:schemeClr>
                </a:solidFill>
                <a:latin typeface="Times New Roman" pitchFamily="18" charset="0"/>
                <a:cs typeface="Times New Roman" pitchFamily="18" charset="0"/>
              </a:rPr>
              <a:t>số</a:t>
            </a:r>
            <a:r>
              <a:rPr lang="en-US" sz="2400" dirty="0" smtClean="0">
                <a:solidFill>
                  <a:schemeClr val="tx1">
                    <a:lumMod val="85000"/>
                    <a:lumOff val="15000"/>
                  </a:schemeClr>
                </a:solidFill>
                <a:latin typeface="Times New Roman" pitchFamily="18" charset="0"/>
                <a:cs typeface="Times New Roman" pitchFamily="18" charset="0"/>
              </a:rPr>
              <a:t> </a:t>
            </a:r>
            <a:r>
              <a:rPr lang="en-US" sz="2400" dirty="0" err="1" smtClean="0">
                <a:solidFill>
                  <a:schemeClr val="tx1">
                    <a:lumMod val="85000"/>
                    <a:lumOff val="15000"/>
                  </a:schemeClr>
                </a:solidFill>
                <a:latin typeface="Times New Roman" pitchFamily="18" charset="0"/>
                <a:cs typeface="Times New Roman" pitchFamily="18" charset="0"/>
              </a:rPr>
              <a:t>lợn</a:t>
            </a:r>
            <a:r>
              <a:rPr lang="en-US" sz="2400" dirty="0" smtClean="0">
                <a:solidFill>
                  <a:schemeClr val="tx1">
                    <a:lumMod val="85000"/>
                    <a:lumOff val="15000"/>
                  </a:schemeClr>
                </a:solidFill>
                <a:latin typeface="Times New Roman" pitchFamily="18" charset="0"/>
                <a:cs typeface="Times New Roman" pitchFamily="18" charset="0"/>
              </a:rPr>
              <a:t> 10 </a:t>
            </a:r>
            <a:r>
              <a:rPr lang="en-US" sz="2400" dirty="0" err="1" smtClean="0">
                <a:solidFill>
                  <a:schemeClr val="tx1">
                    <a:lumMod val="85000"/>
                    <a:lumOff val="15000"/>
                  </a:schemeClr>
                </a:solidFill>
                <a:latin typeface="Times New Roman" pitchFamily="18" charset="0"/>
                <a:cs typeface="Times New Roman" pitchFamily="18" charset="0"/>
              </a:rPr>
              <a:t>tỉnh</a:t>
            </a:r>
            <a:r>
              <a:rPr lang="en-US" sz="2400" dirty="0" smtClean="0">
                <a:solidFill>
                  <a:schemeClr val="tx1">
                    <a:lumMod val="85000"/>
                    <a:lumOff val="15000"/>
                  </a:schemeClr>
                </a:solidFill>
                <a:latin typeface="Times New Roman" pitchFamily="18" charset="0"/>
                <a:cs typeface="Times New Roman" pitchFamily="18" charset="0"/>
              </a:rPr>
              <a:t> </a:t>
            </a:r>
            <a:r>
              <a:rPr lang="en-US" sz="2400" dirty="0" err="1" smtClean="0">
                <a:solidFill>
                  <a:schemeClr val="tx1">
                    <a:lumMod val="85000"/>
                    <a:lumOff val="15000"/>
                  </a:schemeClr>
                </a:solidFill>
                <a:latin typeface="Times New Roman" pitchFamily="18" charset="0"/>
                <a:cs typeface="Times New Roman" pitchFamily="18" charset="0"/>
              </a:rPr>
              <a:t>dự</a:t>
            </a:r>
            <a:r>
              <a:rPr lang="en-US" sz="2400" dirty="0" smtClean="0">
                <a:solidFill>
                  <a:schemeClr val="tx1">
                    <a:lumMod val="85000"/>
                    <a:lumOff val="15000"/>
                  </a:schemeClr>
                </a:solidFill>
                <a:latin typeface="Times New Roman" pitchFamily="18" charset="0"/>
                <a:cs typeface="Times New Roman" pitchFamily="18" charset="0"/>
              </a:rPr>
              <a:t> </a:t>
            </a:r>
            <a:r>
              <a:rPr lang="en-US" sz="2400" dirty="0" err="1" smtClean="0">
                <a:solidFill>
                  <a:schemeClr val="tx1">
                    <a:lumMod val="85000"/>
                    <a:lumOff val="15000"/>
                  </a:schemeClr>
                </a:solidFill>
                <a:latin typeface="Times New Roman" pitchFamily="18" charset="0"/>
                <a:cs typeface="Times New Roman" pitchFamily="18" charset="0"/>
              </a:rPr>
              <a:t>án</a:t>
            </a:r>
            <a:r>
              <a:rPr lang="en-US" sz="2400" dirty="0" smtClean="0">
                <a:solidFill>
                  <a:schemeClr val="tx1">
                    <a:lumMod val="85000"/>
                    <a:lumOff val="15000"/>
                  </a:schemeClr>
                </a:solidFill>
                <a:latin typeface="Times New Roman" pitchFamily="18" charset="0"/>
                <a:cs typeface="Times New Roman" pitchFamily="18" charset="0"/>
              </a:rPr>
              <a:t> LCASP </a:t>
            </a:r>
            <a:r>
              <a:rPr lang="en-US" sz="2400" dirty="0" err="1" smtClean="0">
                <a:solidFill>
                  <a:schemeClr val="tx1">
                    <a:lumMod val="85000"/>
                    <a:lumOff val="15000"/>
                  </a:schemeClr>
                </a:solidFill>
                <a:latin typeface="Times New Roman" pitchFamily="18" charset="0"/>
                <a:cs typeface="Times New Roman" pitchFamily="18" charset="0"/>
              </a:rPr>
              <a:t>là</a:t>
            </a:r>
            <a:r>
              <a:rPr lang="en-US" sz="2400" dirty="0" smtClean="0">
                <a:solidFill>
                  <a:schemeClr val="tx1">
                    <a:lumMod val="85000"/>
                    <a:lumOff val="15000"/>
                  </a:schemeClr>
                </a:solidFill>
                <a:latin typeface="Times New Roman" pitchFamily="18" charset="0"/>
                <a:cs typeface="Times New Roman" pitchFamily="18" charset="0"/>
              </a:rPr>
              <a:t> 6,3 </a:t>
            </a:r>
            <a:r>
              <a:rPr lang="en-US" sz="2400" dirty="0" err="1" smtClean="0">
                <a:solidFill>
                  <a:schemeClr val="tx1">
                    <a:lumMod val="85000"/>
                    <a:lumOff val="15000"/>
                  </a:schemeClr>
                </a:solidFill>
                <a:latin typeface="Times New Roman" pitchFamily="18" charset="0"/>
                <a:cs typeface="Times New Roman" pitchFamily="18" charset="0"/>
              </a:rPr>
              <a:t>triệu</a:t>
            </a:r>
            <a:r>
              <a:rPr lang="en-US" sz="2400" dirty="0" smtClean="0">
                <a:solidFill>
                  <a:schemeClr val="tx1">
                    <a:lumMod val="85000"/>
                    <a:lumOff val="15000"/>
                  </a:schemeClr>
                </a:solidFill>
                <a:latin typeface="Times New Roman" pitchFamily="18" charset="0"/>
                <a:cs typeface="Times New Roman" pitchFamily="18" charset="0"/>
              </a:rPr>
              <a:t> con (</a:t>
            </a:r>
            <a:r>
              <a:rPr lang="en-US" sz="2400" dirty="0" err="1" smtClean="0">
                <a:solidFill>
                  <a:schemeClr val="tx1">
                    <a:lumMod val="85000"/>
                    <a:lumOff val="15000"/>
                  </a:schemeClr>
                </a:solidFill>
                <a:latin typeface="Times New Roman" pitchFamily="18" charset="0"/>
                <a:cs typeface="Times New Roman" pitchFamily="18" charset="0"/>
              </a:rPr>
              <a:t>chiếm</a:t>
            </a:r>
            <a:r>
              <a:rPr lang="en-US" sz="2400" dirty="0" smtClean="0">
                <a:solidFill>
                  <a:schemeClr val="tx1">
                    <a:lumMod val="85000"/>
                    <a:lumOff val="15000"/>
                  </a:schemeClr>
                </a:solidFill>
                <a:latin typeface="Times New Roman" pitchFamily="18" charset="0"/>
                <a:cs typeface="Times New Roman" pitchFamily="18" charset="0"/>
              </a:rPr>
              <a:t> 23%)</a:t>
            </a:r>
            <a:endParaRPr lang="en-US" sz="2400" dirty="0">
              <a:solidFill>
                <a:schemeClr val="tx1">
                  <a:lumMod val="85000"/>
                  <a:lumOff val="15000"/>
                </a:schemeClr>
              </a:solidFill>
              <a:latin typeface="Times New Roman" pitchFamily="18" charset="0"/>
              <a:cs typeface="Times New Roman" pitchFamily="18" charset="0"/>
            </a:endParaRPr>
          </a:p>
        </p:txBody>
      </p:sp>
      <p:sp>
        <p:nvSpPr>
          <p:cNvPr id="5" name="Right Arrow 4"/>
          <p:cNvSpPr/>
          <p:nvPr/>
        </p:nvSpPr>
        <p:spPr>
          <a:xfrm>
            <a:off x="4559475" y="1515645"/>
            <a:ext cx="1039660" cy="250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686817" y="730421"/>
            <a:ext cx="3131506" cy="159080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smtClean="0">
                <a:latin typeface="Times New Roman" pitchFamily="18" charset="0"/>
                <a:cs typeface="Times New Roman" pitchFamily="18" charset="0"/>
              </a:rPr>
              <a:t>16,2 </a:t>
            </a:r>
            <a:r>
              <a:rPr lang="en-US" sz="2200" dirty="0" err="1" smtClean="0">
                <a:latin typeface="Times New Roman" pitchFamily="18" charset="0"/>
                <a:cs typeface="Times New Roman" pitchFamily="18" charset="0"/>
              </a:rPr>
              <a:t>triệu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tấn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thải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mỗi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năm</a:t>
            </a:r>
            <a:endParaRPr lang="en-US" sz="2200" dirty="0">
              <a:latin typeface="Times New Roman" pitchFamily="18" charset="0"/>
              <a:cs typeface="Times New Roman" pitchFamily="18" charset="0"/>
            </a:endParaRPr>
          </a:p>
        </p:txBody>
      </p:sp>
      <p:cxnSp>
        <p:nvCxnSpPr>
          <p:cNvPr id="9" name="Straight Arrow Connector 8"/>
          <p:cNvCxnSpPr>
            <a:stCxn id="6" idx="4"/>
          </p:cNvCxnSpPr>
          <p:nvPr/>
        </p:nvCxnSpPr>
        <p:spPr>
          <a:xfrm flipH="1">
            <a:off x="5849655" y="2321229"/>
            <a:ext cx="1402915" cy="48460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a:stCxn id="6" idx="4"/>
          </p:cNvCxnSpPr>
          <p:nvPr/>
        </p:nvCxnSpPr>
        <p:spPr>
          <a:xfrm>
            <a:off x="7252570" y="2321229"/>
            <a:ext cx="876822" cy="48460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2" name="Rounded Rectangle 11"/>
          <p:cNvSpPr/>
          <p:nvPr/>
        </p:nvSpPr>
        <p:spPr>
          <a:xfrm>
            <a:off x="6914367" y="2805830"/>
            <a:ext cx="2229634" cy="134028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solidFill>
                  <a:schemeClr val="tx1">
                    <a:lumMod val="85000"/>
                    <a:lumOff val="15000"/>
                  </a:schemeClr>
                </a:solidFill>
                <a:latin typeface="Times New Roman" pitchFamily="18" charset="0"/>
                <a:cs typeface="Times New Roman" pitchFamily="18" charset="0"/>
              </a:rPr>
              <a:t>20% </a:t>
            </a:r>
            <a:r>
              <a:rPr lang="en-US" sz="2000" dirty="0" err="1" smtClean="0">
                <a:solidFill>
                  <a:schemeClr val="tx1">
                    <a:lumMod val="85000"/>
                    <a:lumOff val="15000"/>
                  </a:schemeClr>
                </a:solidFill>
                <a:latin typeface="Times New Roman" pitchFamily="18" charset="0"/>
                <a:cs typeface="Times New Roman" pitchFamily="18" charset="0"/>
              </a:rPr>
              <a:t>được</a:t>
            </a:r>
            <a:r>
              <a:rPr lang="en-US" sz="2000" dirty="0" smtClean="0">
                <a:solidFill>
                  <a:schemeClr val="tx1">
                    <a:lumMod val="85000"/>
                    <a:lumOff val="15000"/>
                  </a:schemeClr>
                </a:solidFill>
                <a:latin typeface="Times New Roman" pitchFamily="18" charset="0"/>
                <a:cs typeface="Times New Roman" pitchFamily="18" charset="0"/>
              </a:rPr>
              <a:t> </a:t>
            </a:r>
            <a:r>
              <a:rPr lang="en-US" sz="2000" dirty="0" err="1" smtClean="0">
                <a:solidFill>
                  <a:schemeClr val="tx1">
                    <a:lumMod val="85000"/>
                    <a:lumOff val="15000"/>
                  </a:schemeClr>
                </a:solidFill>
                <a:latin typeface="Times New Roman" pitchFamily="18" charset="0"/>
                <a:cs typeface="Times New Roman" pitchFamily="18" charset="0"/>
              </a:rPr>
              <a:t>sử</a:t>
            </a:r>
            <a:r>
              <a:rPr lang="en-US" sz="2000" dirty="0" smtClean="0">
                <a:solidFill>
                  <a:schemeClr val="tx1">
                    <a:lumMod val="85000"/>
                    <a:lumOff val="15000"/>
                  </a:schemeClr>
                </a:solidFill>
                <a:latin typeface="Times New Roman" pitchFamily="18" charset="0"/>
                <a:cs typeface="Times New Roman" pitchFamily="18" charset="0"/>
              </a:rPr>
              <a:t> </a:t>
            </a:r>
            <a:r>
              <a:rPr lang="en-US" sz="2000" dirty="0" err="1" smtClean="0">
                <a:solidFill>
                  <a:schemeClr val="tx1">
                    <a:lumMod val="85000"/>
                    <a:lumOff val="15000"/>
                  </a:schemeClr>
                </a:solidFill>
                <a:latin typeface="Times New Roman" pitchFamily="18" charset="0"/>
                <a:cs typeface="Times New Roman" pitchFamily="18" charset="0"/>
              </a:rPr>
              <a:t>dụng</a:t>
            </a:r>
            <a:r>
              <a:rPr lang="en-US" sz="2000" dirty="0" smtClean="0">
                <a:solidFill>
                  <a:schemeClr val="tx1">
                    <a:lumMod val="85000"/>
                    <a:lumOff val="15000"/>
                  </a:schemeClr>
                </a:solidFill>
                <a:latin typeface="Times New Roman" pitchFamily="18" charset="0"/>
                <a:cs typeface="Times New Roman" pitchFamily="18" charset="0"/>
              </a:rPr>
              <a:t> </a:t>
            </a:r>
            <a:r>
              <a:rPr lang="en-US" sz="2000" dirty="0" err="1" smtClean="0">
                <a:solidFill>
                  <a:schemeClr val="tx1">
                    <a:lumMod val="85000"/>
                    <a:lumOff val="15000"/>
                  </a:schemeClr>
                </a:solidFill>
                <a:latin typeface="Times New Roman" pitchFamily="18" charset="0"/>
                <a:cs typeface="Times New Roman" pitchFamily="18" charset="0"/>
              </a:rPr>
              <a:t>làm</a:t>
            </a:r>
            <a:r>
              <a:rPr lang="en-US" sz="2000" dirty="0" smtClean="0">
                <a:solidFill>
                  <a:schemeClr val="tx1">
                    <a:lumMod val="85000"/>
                    <a:lumOff val="15000"/>
                  </a:schemeClr>
                </a:solidFill>
                <a:latin typeface="Times New Roman" pitchFamily="18" charset="0"/>
                <a:cs typeface="Times New Roman" pitchFamily="18" charset="0"/>
              </a:rPr>
              <a:t> </a:t>
            </a:r>
            <a:r>
              <a:rPr lang="en-US" sz="2000" dirty="0" err="1" smtClean="0">
                <a:solidFill>
                  <a:schemeClr val="tx1">
                    <a:lumMod val="85000"/>
                    <a:lumOff val="15000"/>
                  </a:schemeClr>
                </a:solidFill>
                <a:latin typeface="Times New Roman" pitchFamily="18" charset="0"/>
                <a:cs typeface="Times New Roman" pitchFamily="18" charset="0"/>
              </a:rPr>
              <a:t>phân</a:t>
            </a:r>
            <a:r>
              <a:rPr lang="en-US" sz="2000" dirty="0" smtClean="0">
                <a:solidFill>
                  <a:schemeClr val="tx1">
                    <a:lumMod val="85000"/>
                    <a:lumOff val="15000"/>
                  </a:schemeClr>
                </a:solidFill>
                <a:latin typeface="Times New Roman" pitchFamily="18" charset="0"/>
                <a:cs typeface="Times New Roman" pitchFamily="18" charset="0"/>
              </a:rPr>
              <a:t> </a:t>
            </a:r>
            <a:r>
              <a:rPr lang="en-US" sz="2000" dirty="0" err="1" smtClean="0">
                <a:solidFill>
                  <a:schemeClr val="tx1">
                    <a:lumMod val="85000"/>
                    <a:lumOff val="15000"/>
                  </a:schemeClr>
                </a:solidFill>
                <a:latin typeface="Times New Roman" pitchFamily="18" charset="0"/>
                <a:cs typeface="Times New Roman" pitchFamily="18" charset="0"/>
              </a:rPr>
              <a:t>hữu</a:t>
            </a:r>
            <a:r>
              <a:rPr lang="en-US" sz="2000" dirty="0" smtClean="0">
                <a:solidFill>
                  <a:schemeClr val="tx1">
                    <a:lumMod val="85000"/>
                    <a:lumOff val="15000"/>
                  </a:schemeClr>
                </a:solidFill>
                <a:latin typeface="Times New Roman" pitchFamily="18" charset="0"/>
                <a:cs typeface="Times New Roman" pitchFamily="18" charset="0"/>
              </a:rPr>
              <a:t> </a:t>
            </a:r>
            <a:r>
              <a:rPr lang="en-US" sz="2000" dirty="0" err="1" smtClean="0">
                <a:solidFill>
                  <a:schemeClr val="tx1">
                    <a:lumMod val="85000"/>
                    <a:lumOff val="15000"/>
                  </a:schemeClr>
                </a:solidFill>
                <a:latin typeface="Times New Roman" pitchFamily="18" charset="0"/>
                <a:cs typeface="Times New Roman" pitchFamily="18" charset="0"/>
              </a:rPr>
              <a:t>cơ</a:t>
            </a:r>
            <a:endParaRPr lang="en-US" sz="2000" dirty="0">
              <a:solidFill>
                <a:schemeClr val="tx1">
                  <a:lumMod val="85000"/>
                  <a:lumOff val="15000"/>
                </a:schemeClr>
              </a:solidFill>
              <a:latin typeface="Times New Roman" pitchFamily="18" charset="0"/>
              <a:cs typeface="Times New Roman" pitchFamily="18" charset="0"/>
            </a:endParaRPr>
          </a:p>
        </p:txBody>
      </p:sp>
      <p:sp>
        <p:nvSpPr>
          <p:cNvPr id="15" name="Rounded Rectangle 14"/>
          <p:cNvSpPr/>
          <p:nvPr/>
        </p:nvSpPr>
        <p:spPr>
          <a:xfrm>
            <a:off x="4321479" y="2805830"/>
            <a:ext cx="2229633" cy="134028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solidFill>
                  <a:schemeClr val="tx1">
                    <a:lumMod val="85000"/>
                    <a:lumOff val="15000"/>
                  </a:schemeClr>
                </a:solidFill>
                <a:latin typeface="Times New Roman" pitchFamily="18" charset="0"/>
                <a:cs typeface="Times New Roman" pitchFamily="18" charset="0"/>
              </a:rPr>
              <a:t>80% </a:t>
            </a:r>
            <a:r>
              <a:rPr lang="en-US" sz="2000" dirty="0" err="1" smtClean="0">
                <a:solidFill>
                  <a:schemeClr val="tx1">
                    <a:lumMod val="85000"/>
                    <a:lumOff val="15000"/>
                  </a:schemeClr>
                </a:solidFill>
                <a:latin typeface="Times New Roman" pitchFamily="18" charset="0"/>
                <a:cs typeface="Times New Roman" pitchFamily="18" charset="0"/>
              </a:rPr>
              <a:t>xả</a:t>
            </a:r>
            <a:r>
              <a:rPr lang="en-US" sz="2000" dirty="0" smtClean="0">
                <a:solidFill>
                  <a:schemeClr val="tx1">
                    <a:lumMod val="85000"/>
                    <a:lumOff val="15000"/>
                  </a:schemeClr>
                </a:solidFill>
                <a:latin typeface="Times New Roman" pitchFamily="18" charset="0"/>
                <a:cs typeface="Times New Roman" pitchFamily="18" charset="0"/>
              </a:rPr>
              <a:t> </a:t>
            </a:r>
            <a:r>
              <a:rPr lang="en-US" sz="2000" dirty="0" err="1" smtClean="0">
                <a:solidFill>
                  <a:schemeClr val="tx1">
                    <a:lumMod val="85000"/>
                    <a:lumOff val="15000"/>
                  </a:schemeClr>
                </a:solidFill>
                <a:latin typeface="Times New Roman" pitchFamily="18" charset="0"/>
                <a:cs typeface="Times New Roman" pitchFamily="18" charset="0"/>
              </a:rPr>
              <a:t>thải</a:t>
            </a:r>
            <a:r>
              <a:rPr lang="en-US" sz="2000" dirty="0" smtClean="0">
                <a:solidFill>
                  <a:schemeClr val="tx1">
                    <a:lumMod val="85000"/>
                    <a:lumOff val="15000"/>
                  </a:schemeClr>
                </a:solidFill>
                <a:latin typeface="Times New Roman" pitchFamily="18" charset="0"/>
                <a:cs typeface="Times New Roman" pitchFamily="18" charset="0"/>
              </a:rPr>
              <a:t> </a:t>
            </a:r>
            <a:r>
              <a:rPr lang="en-US" sz="2000" dirty="0" err="1" smtClean="0">
                <a:solidFill>
                  <a:schemeClr val="tx1">
                    <a:lumMod val="85000"/>
                    <a:lumOff val="15000"/>
                  </a:schemeClr>
                </a:solidFill>
                <a:latin typeface="Times New Roman" pitchFamily="18" charset="0"/>
                <a:cs typeface="Times New Roman" pitchFamily="18" charset="0"/>
              </a:rPr>
              <a:t>trực</a:t>
            </a:r>
            <a:r>
              <a:rPr lang="en-US" sz="2000" dirty="0" smtClean="0">
                <a:solidFill>
                  <a:schemeClr val="tx1">
                    <a:lumMod val="85000"/>
                    <a:lumOff val="15000"/>
                  </a:schemeClr>
                </a:solidFill>
                <a:latin typeface="Times New Roman" pitchFamily="18" charset="0"/>
                <a:cs typeface="Times New Roman" pitchFamily="18" charset="0"/>
              </a:rPr>
              <a:t> </a:t>
            </a:r>
            <a:r>
              <a:rPr lang="en-US" sz="2000" dirty="0" err="1" smtClean="0">
                <a:solidFill>
                  <a:schemeClr val="tx1">
                    <a:lumMod val="85000"/>
                    <a:lumOff val="15000"/>
                  </a:schemeClr>
                </a:solidFill>
                <a:latin typeface="Times New Roman" pitchFamily="18" charset="0"/>
                <a:cs typeface="Times New Roman" pitchFamily="18" charset="0"/>
              </a:rPr>
              <a:t>tiếp</a:t>
            </a:r>
            <a:r>
              <a:rPr lang="en-US" sz="2000" dirty="0" smtClean="0">
                <a:solidFill>
                  <a:schemeClr val="tx1">
                    <a:lumMod val="85000"/>
                    <a:lumOff val="15000"/>
                  </a:schemeClr>
                </a:solidFill>
                <a:latin typeface="Times New Roman" pitchFamily="18" charset="0"/>
                <a:cs typeface="Times New Roman" pitchFamily="18" charset="0"/>
              </a:rPr>
              <a:t> </a:t>
            </a:r>
            <a:r>
              <a:rPr lang="en-US" sz="2000" dirty="0" err="1" smtClean="0">
                <a:solidFill>
                  <a:schemeClr val="tx1">
                    <a:lumMod val="85000"/>
                    <a:lumOff val="15000"/>
                  </a:schemeClr>
                </a:solidFill>
                <a:latin typeface="Times New Roman" pitchFamily="18" charset="0"/>
                <a:cs typeface="Times New Roman" pitchFamily="18" charset="0"/>
              </a:rPr>
              <a:t>ra</a:t>
            </a:r>
            <a:r>
              <a:rPr lang="en-US" sz="2000" dirty="0" smtClean="0">
                <a:solidFill>
                  <a:schemeClr val="tx1">
                    <a:lumMod val="85000"/>
                    <a:lumOff val="15000"/>
                  </a:schemeClr>
                </a:solidFill>
                <a:latin typeface="Times New Roman" pitchFamily="18" charset="0"/>
                <a:cs typeface="Times New Roman" pitchFamily="18" charset="0"/>
              </a:rPr>
              <a:t> </a:t>
            </a:r>
            <a:r>
              <a:rPr lang="en-US" sz="2000" dirty="0" err="1" smtClean="0">
                <a:solidFill>
                  <a:schemeClr val="tx1">
                    <a:lumMod val="85000"/>
                    <a:lumOff val="15000"/>
                  </a:schemeClr>
                </a:solidFill>
                <a:latin typeface="Times New Roman" pitchFamily="18" charset="0"/>
                <a:cs typeface="Times New Roman" pitchFamily="18" charset="0"/>
              </a:rPr>
              <a:t>môi</a:t>
            </a:r>
            <a:r>
              <a:rPr lang="en-US" sz="2000" dirty="0" smtClean="0">
                <a:solidFill>
                  <a:schemeClr val="tx1">
                    <a:lumMod val="85000"/>
                    <a:lumOff val="15000"/>
                  </a:schemeClr>
                </a:solidFill>
                <a:latin typeface="Times New Roman" pitchFamily="18" charset="0"/>
                <a:cs typeface="Times New Roman" pitchFamily="18" charset="0"/>
              </a:rPr>
              <a:t> </a:t>
            </a:r>
            <a:r>
              <a:rPr lang="en-US" sz="2000" dirty="0" err="1" smtClean="0">
                <a:solidFill>
                  <a:schemeClr val="tx1">
                    <a:lumMod val="85000"/>
                    <a:lumOff val="15000"/>
                  </a:schemeClr>
                </a:solidFill>
                <a:latin typeface="Times New Roman" pitchFamily="18" charset="0"/>
                <a:cs typeface="Times New Roman" pitchFamily="18" charset="0"/>
              </a:rPr>
              <a:t>trường</a:t>
            </a:r>
            <a:endParaRPr lang="en-US" sz="2000" dirty="0">
              <a:solidFill>
                <a:schemeClr val="tx1">
                  <a:lumMod val="85000"/>
                  <a:lumOff val="15000"/>
                </a:schemeClr>
              </a:solidFill>
              <a:latin typeface="Times New Roman" pitchFamily="18" charset="0"/>
              <a:cs typeface="Times New Roman" pitchFamily="18" charset="0"/>
            </a:endParaRPr>
          </a:p>
        </p:txBody>
      </p:sp>
      <p:cxnSp>
        <p:nvCxnSpPr>
          <p:cNvPr id="17" name="Straight Arrow Connector 16"/>
          <p:cNvCxnSpPr>
            <a:stCxn id="15" idx="2"/>
          </p:cNvCxnSpPr>
          <p:nvPr/>
        </p:nvCxnSpPr>
        <p:spPr>
          <a:xfrm flipH="1">
            <a:off x="5436295" y="4146115"/>
            <a:ext cx="1" cy="55114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9" name="Rectangle 18"/>
          <p:cNvSpPr/>
          <p:nvPr/>
        </p:nvSpPr>
        <p:spPr>
          <a:xfrm>
            <a:off x="4236521" y="4683400"/>
            <a:ext cx="263405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Ô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nhiễm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37990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933688" cy="11430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smtClean="0">
                <a:latin typeface="Times New Roman" pitchFamily="18" charset="0"/>
                <a:cs typeface="Times New Roman" pitchFamily="18" charset="0"/>
              </a:rPr>
              <a:t>2. </a:t>
            </a:r>
            <a:r>
              <a:rPr lang="en-US" sz="3600" b="1" dirty="0" err="1" smtClean="0">
                <a:latin typeface="Times New Roman" pitchFamily="18" charset="0"/>
                <a:cs typeface="Times New Roman" pitchFamily="18" charset="0"/>
              </a:rPr>
              <a:t>Thị</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trường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bón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hữu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cơ</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Việt</a:t>
            </a:r>
            <a:r>
              <a:rPr lang="en-US" sz="3600" b="1" dirty="0" smtClean="0">
                <a:latin typeface="Times New Roman" pitchFamily="18" charset="0"/>
                <a:cs typeface="Times New Roman" pitchFamily="18" charset="0"/>
              </a:rPr>
              <a:t> Nam</a:t>
            </a:r>
            <a:endParaRPr lang="en-US" sz="3600" b="1" dirty="0">
              <a:latin typeface="Times New Roman" pitchFamily="18" charset="0"/>
              <a:cs typeface="Times New Roman" pitchFamily="18" charset="0"/>
            </a:endParaRPr>
          </a:p>
        </p:txBody>
      </p:sp>
      <p:sp>
        <p:nvSpPr>
          <p:cNvPr id="5" name="Rectangle 4"/>
          <p:cNvSpPr/>
          <p:nvPr/>
        </p:nvSpPr>
        <p:spPr>
          <a:xfrm>
            <a:off x="275572" y="854901"/>
            <a:ext cx="3858017" cy="11148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khoảng</a:t>
            </a:r>
            <a:r>
              <a:rPr lang="en-US" sz="2400" dirty="0" smtClean="0">
                <a:latin typeface="Times New Roman" pitchFamily="18" charset="0"/>
                <a:cs typeface="Times New Roman" pitchFamily="18" charset="0"/>
              </a:rPr>
              <a:t> 11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bón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loại</a:t>
            </a:r>
            <a:endParaRPr lang="en-US" sz="2400" dirty="0">
              <a:latin typeface="Times New Roman" pitchFamily="18" charset="0"/>
              <a:cs typeface="Times New Roman" pitchFamily="18" charset="0"/>
            </a:endParaRPr>
          </a:p>
        </p:txBody>
      </p:sp>
      <p:cxnSp>
        <p:nvCxnSpPr>
          <p:cNvPr id="9" name="Straight Connector 8"/>
          <p:cNvCxnSpPr/>
          <p:nvPr/>
        </p:nvCxnSpPr>
        <p:spPr>
          <a:xfrm>
            <a:off x="4597052" y="571500"/>
            <a:ext cx="50104" cy="5942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flipH="1">
            <a:off x="1402915" y="1969717"/>
            <a:ext cx="801666" cy="79853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a:stCxn id="5" idx="2"/>
          </p:cNvCxnSpPr>
          <p:nvPr/>
        </p:nvCxnSpPr>
        <p:spPr>
          <a:xfrm>
            <a:off x="2204581" y="1969717"/>
            <a:ext cx="839244" cy="10490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Oval 13"/>
          <p:cNvSpPr/>
          <p:nvPr/>
        </p:nvSpPr>
        <p:spPr>
          <a:xfrm>
            <a:off x="0" y="2768252"/>
            <a:ext cx="2537836" cy="25526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400" dirty="0" smtClean="0">
                <a:latin typeface="Times New Roman" pitchFamily="18" charset="0"/>
                <a:cs typeface="Times New Roman" pitchFamily="18" charset="0"/>
              </a:rPr>
              <a:t>10%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hữu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thực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tế</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mới</a:t>
            </a: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đáp ứng được 7% - 8%</a:t>
            </a:r>
            <a:endParaRPr lang="en-US" sz="2400" dirty="0">
              <a:solidFill>
                <a:prstClr val="black"/>
              </a:solidFill>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p:txBody>
      </p:sp>
      <p:sp>
        <p:nvSpPr>
          <p:cNvPr id="15" name="Hexagon 14"/>
          <p:cNvSpPr/>
          <p:nvPr/>
        </p:nvSpPr>
        <p:spPr>
          <a:xfrm>
            <a:off x="2718148" y="3018773"/>
            <a:ext cx="1929008" cy="1665962"/>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itchFamily="18" charset="0"/>
                <a:cs typeface="Times New Roman" pitchFamily="18" charset="0"/>
              </a:rPr>
              <a:t>90%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endParaRPr lang="en-US" sz="2400" dirty="0">
              <a:latin typeface="Times New Roman" pitchFamily="18" charset="0"/>
              <a:cs typeface="Times New Roman" pitchFamily="18" charset="0"/>
            </a:endParaRPr>
          </a:p>
        </p:txBody>
      </p:sp>
      <p:sp>
        <p:nvSpPr>
          <p:cNvPr id="17" name="Rectangle 16"/>
          <p:cNvSpPr/>
          <p:nvPr/>
        </p:nvSpPr>
        <p:spPr>
          <a:xfrm>
            <a:off x="751562" y="5309703"/>
            <a:ext cx="3264893"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Sử</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dụng</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8" name="Rectangle 17"/>
          <p:cNvSpPr/>
          <p:nvPr/>
        </p:nvSpPr>
        <p:spPr>
          <a:xfrm>
            <a:off x="5456597" y="5320896"/>
            <a:ext cx="291554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NHU CẦU</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9" name="Rounded Rectangle 18"/>
          <p:cNvSpPr/>
          <p:nvPr/>
        </p:nvSpPr>
        <p:spPr>
          <a:xfrm>
            <a:off x="4809995" y="742166"/>
            <a:ext cx="4221271" cy="22766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itchFamily="18" charset="0"/>
                <a:cs typeface="Times New Roman" pitchFamily="18" charset="0"/>
              </a:rPr>
              <a:t>Nhu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ở </a:t>
            </a:r>
            <a:r>
              <a:rPr lang="vi-VN" sz="2400" dirty="0">
                <a:latin typeface="Times New Roman" pitchFamily="18" charset="0"/>
                <a:cs typeface="Times New Roman" pitchFamily="18" charset="0"/>
              </a:rPr>
              <a:t>Việt Nam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vi-VN" sz="2400" dirty="0">
                <a:latin typeface="Times New Roman" pitchFamily="18" charset="0"/>
                <a:cs typeface="Times New Roman" pitchFamily="18" charset="0"/>
              </a:rPr>
              <a:t> 12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13 triệu tấn/năm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bón tối thiểu 1 t</a:t>
            </a:r>
            <a:r>
              <a:rPr lang="en-US" sz="2400" dirty="0" err="1">
                <a:latin typeface="Times New Roman" pitchFamily="18" charset="0"/>
                <a:cs typeface="Times New Roman" pitchFamily="18" charset="0"/>
              </a:rPr>
              <a:t>ấn</a:t>
            </a:r>
            <a:r>
              <a:rPr lang="vi-VN" sz="2400" dirty="0">
                <a:latin typeface="Times New Roman" pitchFamily="18" charset="0"/>
                <a:cs typeface="Times New Roman" pitchFamily="18" charset="0"/>
              </a:rPr>
              <a:t>/ha/</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a:t>
            </a:r>
            <a:endParaRPr lang="en-US" sz="2400" dirty="0"/>
          </a:p>
        </p:txBody>
      </p:sp>
      <p:sp>
        <p:nvSpPr>
          <p:cNvPr id="22" name="Rectangle 21"/>
          <p:cNvSpPr/>
          <p:nvPr/>
        </p:nvSpPr>
        <p:spPr>
          <a:xfrm>
            <a:off x="4809995" y="3182339"/>
            <a:ext cx="4334005" cy="2308324"/>
          </a:xfrm>
          <a:prstGeom prst="rect">
            <a:avLst/>
          </a:prstGeom>
        </p:spPr>
        <p:txBody>
          <a:bodyPr wrap="square">
            <a:spAutoFit/>
          </a:bodyPr>
          <a:lstStyle/>
          <a:p>
            <a:pPr algn="just">
              <a:lnSpc>
                <a:spcPct val="150000"/>
              </a:lnSpc>
            </a:pPr>
            <a:r>
              <a:rPr lang="en-US" sz="2400" dirty="0">
                <a:latin typeface="Times New Roman" pitchFamily="18" charset="0"/>
                <a:cs typeface="Times New Roman" pitchFamily="18" charset="0"/>
              </a:rPr>
              <a:t>M</a:t>
            </a:r>
            <a:r>
              <a:rPr lang="vi-VN" sz="2400" dirty="0">
                <a:latin typeface="Times New Roman" pitchFamily="18" charset="0"/>
                <a:cs typeface="Times New Roman" pitchFamily="18" charset="0"/>
              </a:rPr>
              <a:t>ục tiêu 2020 lượng sản xuất và sử dụng phân bón hữu cơ trong nước đạt 3 triệu tấn/năm</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Bộ NN </a:t>
            </a:r>
            <a:r>
              <a:rPr lang="en-US" sz="2400" dirty="0">
                <a:latin typeface="Times New Roman" pitchFamily="18" charset="0"/>
                <a:cs typeface="Times New Roman" pitchFamily="18" charset="0"/>
              </a:rPr>
              <a:t>&amp;</a:t>
            </a:r>
            <a:r>
              <a:rPr lang="vi-VN"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PTNT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90440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8933688" cy="11430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smtClean="0">
                <a:latin typeface="Times New Roman" pitchFamily="18" charset="0"/>
                <a:cs typeface="Times New Roman" pitchFamily="18" charset="0"/>
              </a:rPr>
              <a:t>2. </a:t>
            </a:r>
            <a:r>
              <a:rPr lang="en-US" sz="3600" b="1" dirty="0" err="1" smtClean="0">
                <a:latin typeface="Times New Roman" pitchFamily="18" charset="0"/>
                <a:cs typeface="Times New Roman" pitchFamily="18" charset="0"/>
              </a:rPr>
              <a:t>Thị</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trường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bón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hữu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cơ</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Việt</a:t>
            </a:r>
            <a:r>
              <a:rPr lang="en-US" sz="3600" b="1" dirty="0" smtClean="0">
                <a:latin typeface="Times New Roman" pitchFamily="18" charset="0"/>
                <a:cs typeface="Times New Roman" pitchFamily="18" charset="0"/>
              </a:rPr>
              <a:t> Nam</a:t>
            </a:r>
            <a:endParaRPr lang="en-US" sz="3600" b="1" dirty="0">
              <a:latin typeface="Times New Roman" pitchFamily="18" charset="0"/>
              <a:cs typeface="Times New Roman" pitchFamily="18" charset="0"/>
            </a:endParaRPr>
          </a:p>
        </p:txBody>
      </p:sp>
      <p:sp>
        <p:nvSpPr>
          <p:cNvPr id="5" name="Content Placeholder 2"/>
          <p:cNvSpPr txBox="1">
            <a:spLocks/>
          </p:cNvSpPr>
          <p:nvPr/>
        </p:nvSpPr>
        <p:spPr>
          <a:xfrm>
            <a:off x="0" y="669098"/>
            <a:ext cx="9144000" cy="574422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50000"/>
              </a:lnSpc>
            </a:pPr>
            <a:r>
              <a:rPr lang="en-US" sz="2600" dirty="0" smtClean="0">
                <a:latin typeface="Times New Roman" pitchFamily="18" charset="0"/>
                <a:cs typeface="Times New Roman" pitchFamily="18" charset="0"/>
              </a:rPr>
              <a:t>Đ</a:t>
            </a:r>
            <a:r>
              <a:rPr lang="vi-VN" sz="2600" dirty="0" smtClean="0">
                <a:latin typeface="Times New Roman" pitchFamily="18" charset="0"/>
                <a:cs typeface="Times New Roman" pitchFamily="18" charset="0"/>
              </a:rPr>
              <a:t>ến 2017</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cả nước có 180 doanh nghiệp sản xuất phân hữu cơ, </a:t>
            </a:r>
            <a:r>
              <a:rPr lang="en-US" sz="2600" dirty="0" smtClean="0">
                <a:latin typeface="Times New Roman" pitchFamily="18" charset="0"/>
                <a:cs typeface="Times New Roman" pitchFamily="18" charset="0"/>
              </a:rPr>
              <a:t>t</a:t>
            </a:r>
            <a:r>
              <a:rPr lang="vi-VN" sz="2600" dirty="0" smtClean="0">
                <a:latin typeface="Times New Roman" pitchFamily="18" charset="0"/>
                <a:cs typeface="Times New Roman" pitchFamily="18" charset="0"/>
              </a:rPr>
              <a:t>ổng công suất thiết kế là 2,5 triệu tấn/năm</a:t>
            </a:r>
            <a:endParaRPr lang="en-US" sz="2600" dirty="0" smtClean="0">
              <a:latin typeface="Times New Roman" pitchFamily="18" charset="0"/>
              <a:cs typeface="Times New Roman" pitchFamily="18" charset="0"/>
            </a:endParaRPr>
          </a:p>
          <a:p>
            <a:pPr algn="just">
              <a:lnSpc>
                <a:spcPct val="150000"/>
              </a:lnSpc>
            </a:pPr>
            <a:r>
              <a:rPr lang="vi-VN" sz="2600" dirty="0" smtClean="0">
                <a:latin typeface="Times New Roman" pitchFamily="18" charset="0"/>
                <a:cs typeface="Times New Roman" pitchFamily="18" charset="0"/>
              </a:rPr>
              <a:t>10 tỉnh dự án</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có 7 cty sản xuất </a:t>
            </a:r>
            <a:r>
              <a:rPr lang="en-US" sz="2600" dirty="0" smtClean="0">
                <a:latin typeface="Times New Roman" pitchFamily="18" charset="0"/>
                <a:cs typeface="Times New Roman" pitchFamily="18" charset="0"/>
              </a:rPr>
              <a:t>ở</a:t>
            </a:r>
            <a:r>
              <a:rPr lang="vi-VN" sz="2600" dirty="0" smtClean="0">
                <a:latin typeface="Times New Roman" pitchFamily="18" charset="0"/>
                <a:cs typeface="Times New Roman" pitchFamily="18" charset="0"/>
              </a:rPr>
              <a:t> 6 tỉnh</a:t>
            </a:r>
            <a:r>
              <a:rPr lang="en-US" sz="2600" dirty="0" smtClean="0">
                <a:latin typeface="Times New Roman" pitchFamily="18" charset="0"/>
                <a:cs typeface="Times New Roman" pitchFamily="18" charset="0"/>
              </a:rPr>
              <a:t>,</a:t>
            </a:r>
            <a:r>
              <a:rPr lang="vi-VN" sz="2600" dirty="0" smtClean="0">
                <a:latin typeface="Times New Roman" pitchFamily="18" charset="0"/>
                <a:cs typeface="Times New Roman" pitchFamily="18" charset="0"/>
              </a:rPr>
              <a:t> tổng công suất </a:t>
            </a:r>
            <a:r>
              <a:rPr lang="en-US" sz="2600" dirty="0" err="1" smtClean="0">
                <a:latin typeface="Times New Roman" pitchFamily="18" charset="0"/>
                <a:cs typeface="Times New Roman" pitchFamily="18" charset="0"/>
              </a:rPr>
              <a:t>thiết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kế</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90.000 tấn/năm</a:t>
            </a:r>
            <a:r>
              <a:rPr lang="en-US" sz="2600" dirty="0" smtClean="0">
                <a:latin typeface="Times New Roman" pitchFamily="18" charset="0"/>
                <a:cs typeface="Times New Roman" pitchFamily="18" charset="0"/>
              </a:rPr>
              <a:t>, n</a:t>
            </a:r>
            <a:r>
              <a:rPr lang="vi-VN" sz="2600" dirty="0" smtClean="0">
                <a:latin typeface="Times New Roman" pitchFamily="18" charset="0"/>
                <a:cs typeface="Times New Roman" pitchFamily="18" charset="0"/>
              </a:rPr>
              <a:t>hu cầu</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là</a:t>
            </a:r>
            <a:r>
              <a:rPr lang="vi-VN" sz="2600" b="1" i="1" dirty="0" smtClean="0">
                <a:latin typeface="Times New Roman" pitchFamily="18" charset="0"/>
                <a:cs typeface="Times New Roman" pitchFamily="18" charset="0"/>
              </a:rPr>
              <a:t> 1,8</a:t>
            </a:r>
            <a:r>
              <a:rPr lang="en-US" sz="2600" b="1" i="1" dirty="0" smtClean="0">
                <a:latin typeface="Times New Roman" pitchFamily="18" charset="0"/>
                <a:cs typeface="Times New Roman" pitchFamily="18" charset="0"/>
              </a:rPr>
              <a:t> </a:t>
            </a:r>
            <a:r>
              <a:rPr lang="vi-VN" sz="2600" b="1" i="1" dirty="0" smtClean="0">
                <a:latin typeface="Times New Roman" pitchFamily="18" charset="0"/>
                <a:cs typeface="Times New Roman" pitchFamily="18" charset="0"/>
              </a:rPr>
              <a:t>– 1,9 </a:t>
            </a:r>
            <a:r>
              <a:rPr lang="vi-VN" sz="2600" dirty="0" smtClean="0">
                <a:latin typeface="Times New Roman" pitchFamily="18" charset="0"/>
                <a:cs typeface="Times New Roman" pitchFamily="18" charset="0"/>
              </a:rPr>
              <a:t>triệu tấn</a:t>
            </a:r>
            <a:endParaRPr lang="en-US" sz="2600" dirty="0" smtClean="0">
              <a:latin typeface="Times New Roman" pitchFamily="18" charset="0"/>
              <a:cs typeface="Times New Roman" pitchFamily="18" charset="0"/>
            </a:endParaRPr>
          </a:p>
          <a:p>
            <a:pPr algn="just">
              <a:lnSpc>
                <a:spcPct val="150000"/>
              </a:lnSpc>
            </a:pPr>
            <a:r>
              <a:rPr lang="en-US" sz="2600" dirty="0" err="1" smtClean="0">
                <a:latin typeface="Times New Roman" pitchFamily="18" charset="0"/>
                <a:cs typeface="Times New Roman" pitchFamily="18" charset="0"/>
              </a:rPr>
              <a:t>Phân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hữu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khoáng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sử</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dụng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phổ</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biến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chiếm</a:t>
            </a:r>
            <a:r>
              <a:rPr lang="en-US" sz="2600" dirty="0" smtClean="0">
                <a:latin typeface="Times New Roman" pitchFamily="18" charset="0"/>
                <a:cs typeface="Times New Roman" pitchFamily="18" charset="0"/>
              </a:rPr>
              <a:t> 37,6% </a:t>
            </a:r>
            <a:r>
              <a:rPr lang="en-US" sz="2600" dirty="0" err="1" smtClean="0">
                <a:latin typeface="Times New Roman" pitchFamily="18" charset="0"/>
                <a:cs typeface="Times New Roman" pitchFamily="18" charset="0"/>
              </a:rPr>
              <a:t>tổng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sản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phẩm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hữu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cơ</a:t>
            </a:r>
            <a:r>
              <a:rPr lang="en-US" sz="2600" dirty="0" smtClean="0">
                <a:latin typeface="Times New Roman" pitchFamily="18" charset="0"/>
                <a:cs typeface="Times New Roman" pitchFamily="18" charset="0"/>
              </a:rPr>
              <a:t>: N</a:t>
            </a:r>
            <a:r>
              <a:rPr lang="vi-VN" sz="2600" dirty="0" smtClean="0">
                <a:latin typeface="Times New Roman" pitchFamily="18" charset="0"/>
                <a:cs typeface="Times New Roman" pitchFamily="18" charset="0"/>
              </a:rPr>
              <a:t>goài tác dụng cải tạo đất</a:t>
            </a:r>
            <a:r>
              <a:rPr lang="en-US" sz="2600" dirty="0" smtClean="0">
                <a:latin typeface="Times New Roman" pitchFamily="18" charset="0"/>
                <a:cs typeface="Times New Roman" pitchFamily="18" charset="0"/>
              </a:rPr>
              <a:t>,</a:t>
            </a:r>
            <a:r>
              <a:rPr lang="vi-VN"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bổ</a:t>
            </a:r>
            <a:r>
              <a:rPr lang="en-US" sz="2600" dirty="0" smtClean="0">
                <a:latin typeface="Times New Roman" pitchFamily="18" charset="0"/>
                <a:cs typeface="Times New Roman" pitchFamily="18" charset="0"/>
              </a:rPr>
              <a:t> sung </a:t>
            </a:r>
            <a:r>
              <a:rPr lang="vi-VN" sz="2600" dirty="0" smtClean="0">
                <a:latin typeface="Times New Roman" pitchFamily="18" charset="0"/>
                <a:cs typeface="Times New Roman" pitchFamily="18" charset="0"/>
              </a:rPr>
              <a:t>dinh dưỡng khoáng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còn</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có thể thay thế một phần phân hóa học hoặc thay thế hoàn toàn phân hóa học</a:t>
            </a:r>
            <a:endParaRPr lang="en-US" sz="2600" b="1" i="1" dirty="0" smtClean="0">
              <a:latin typeface="Times New Roman" pitchFamily="18" charset="0"/>
              <a:cs typeface="Times New Roman" pitchFamily="18" charset="0"/>
            </a:endParaRPr>
          </a:p>
          <a:p>
            <a:pPr>
              <a:lnSpc>
                <a:spcPct val="150000"/>
              </a:lnSpc>
            </a:pPr>
            <a:endParaRPr lang="vi-VN" sz="2600" dirty="0">
              <a:latin typeface="Times New Roman" pitchFamily="18" charset="0"/>
              <a:cs typeface="Times New Roman" pitchFamily="18" charset="0"/>
            </a:endParaRPr>
          </a:p>
        </p:txBody>
      </p:sp>
    </p:spTree>
    <p:extLst>
      <p:ext uri="{BB962C8B-B14F-4D97-AF65-F5344CB8AC3E}">
        <p14:creationId xmlns:p14="http://schemas.microsoft.com/office/powerpoint/2010/main" val="2321128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978869371"/>
              </p:ext>
            </p:extLst>
          </p:nvPr>
        </p:nvGraphicFramePr>
        <p:xfrm>
          <a:off x="0" y="0"/>
          <a:ext cx="9143999" cy="6313117"/>
        </p:xfrm>
        <a:graphic>
          <a:graphicData uri="http://schemas.openxmlformats.org/drawingml/2006/table">
            <a:tbl>
              <a:tblPr firstRow="1" bandRow="1">
                <a:tableStyleId>{5C22544A-7EE6-4342-B048-85BDC9FD1C3A}</a:tableStyleId>
              </a:tblPr>
              <a:tblGrid>
                <a:gridCol w="4411579">
                  <a:extLst>
                    <a:ext uri="{9D8B030D-6E8A-4147-A177-3AD203B41FA5}">
                      <a16:colId xmlns:a16="http://schemas.microsoft.com/office/drawing/2014/main" xmlns="" val="20000"/>
                    </a:ext>
                  </a:extLst>
                </a:gridCol>
                <a:gridCol w="4732420">
                  <a:extLst>
                    <a:ext uri="{9D8B030D-6E8A-4147-A177-3AD203B41FA5}">
                      <a16:colId xmlns:a16="http://schemas.microsoft.com/office/drawing/2014/main" xmlns="" val="20001"/>
                    </a:ext>
                  </a:extLst>
                </a:gridCol>
              </a:tblGrid>
              <a:tr h="7652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err="1">
                          <a:latin typeface="Times New Roman" pitchFamily="18" charset="0"/>
                          <a:ea typeface="Times New Roman"/>
                          <a:cs typeface="Times New Roman" pitchFamily="18" charset="0"/>
                        </a:rPr>
                        <a:t>Phân</a:t>
                      </a:r>
                      <a:r>
                        <a:rPr lang="en-US" sz="3600" dirty="0">
                          <a:latin typeface="Times New Roman" pitchFamily="18" charset="0"/>
                          <a:ea typeface="Times New Roman"/>
                          <a:cs typeface="Times New Roman" pitchFamily="18" charset="0"/>
                        </a:rPr>
                        <a:t> </a:t>
                      </a:r>
                      <a:r>
                        <a:rPr lang="en-US" sz="3600" dirty="0" err="1">
                          <a:latin typeface="Times New Roman" pitchFamily="18" charset="0"/>
                          <a:ea typeface="Times New Roman"/>
                          <a:cs typeface="Times New Roman" pitchFamily="18" charset="0"/>
                        </a:rPr>
                        <a:t>hữu</a:t>
                      </a:r>
                      <a:r>
                        <a:rPr lang="en-US" sz="3600" dirty="0">
                          <a:latin typeface="Times New Roman" pitchFamily="18" charset="0"/>
                          <a:ea typeface="Times New Roman"/>
                          <a:cs typeface="Times New Roman" pitchFamily="18" charset="0"/>
                        </a:rPr>
                        <a:t> </a:t>
                      </a:r>
                      <a:r>
                        <a:rPr lang="en-US" sz="3600" dirty="0" err="1">
                          <a:latin typeface="Times New Roman" pitchFamily="18" charset="0"/>
                          <a:ea typeface="Times New Roman"/>
                          <a:cs typeface="Times New Roman" pitchFamily="18" charset="0"/>
                        </a:rPr>
                        <a:t>cơ</a:t>
                      </a:r>
                      <a:r>
                        <a:rPr lang="en-US" sz="3600" dirty="0">
                          <a:latin typeface="Times New Roman" pitchFamily="18" charset="0"/>
                          <a:ea typeface="Times New Roman"/>
                          <a:cs typeface="Times New Roman" pitchFamily="18" charset="0"/>
                        </a:rPr>
                        <a:t> </a:t>
                      </a:r>
                      <a:endParaRPr lang="en-US" sz="36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err="1">
                          <a:latin typeface="Times New Roman" pitchFamily="18" charset="0"/>
                          <a:ea typeface="Times New Roman"/>
                          <a:cs typeface="Times New Roman" pitchFamily="18" charset="0"/>
                        </a:rPr>
                        <a:t>Phân</a:t>
                      </a:r>
                      <a:r>
                        <a:rPr lang="en-US" sz="3600" dirty="0">
                          <a:latin typeface="Times New Roman" pitchFamily="18" charset="0"/>
                          <a:ea typeface="Times New Roman"/>
                          <a:cs typeface="Times New Roman" pitchFamily="18" charset="0"/>
                        </a:rPr>
                        <a:t> </a:t>
                      </a:r>
                      <a:r>
                        <a:rPr lang="en-US" sz="3600" dirty="0" err="1">
                          <a:latin typeface="Times New Roman" pitchFamily="18" charset="0"/>
                          <a:ea typeface="Times New Roman"/>
                          <a:cs typeface="Times New Roman" pitchFamily="18" charset="0"/>
                        </a:rPr>
                        <a:t>hữu</a:t>
                      </a:r>
                      <a:r>
                        <a:rPr lang="en-US" sz="3600" dirty="0">
                          <a:latin typeface="Times New Roman" pitchFamily="18" charset="0"/>
                          <a:ea typeface="Times New Roman"/>
                          <a:cs typeface="Times New Roman" pitchFamily="18" charset="0"/>
                        </a:rPr>
                        <a:t> </a:t>
                      </a:r>
                      <a:r>
                        <a:rPr lang="en-US" sz="3600" dirty="0" err="1">
                          <a:latin typeface="Times New Roman" pitchFamily="18" charset="0"/>
                          <a:ea typeface="Times New Roman"/>
                          <a:cs typeface="Times New Roman" pitchFamily="18" charset="0"/>
                        </a:rPr>
                        <a:t>cơ</a:t>
                      </a:r>
                      <a:r>
                        <a:rPr lang="en-US" sz="3600" dirty="0">
                          <a:latin typeface="Times New Roman" pitchFamily="18" charset="0"/>
                          <a:ea typeface="Times New Roman"/>
                          <a:cs typeface="Times New Roman" pitchFamily="18" charset="0"/>
                        </a:rPr>
                        <a:t> </a:t>
                      </a:r>
                      <a:r>
                        <a:rPr lang="en-US" sz="3600" dirty="0" err="1">
                          <a:latin typeface="Times New Roman" pitchFamily="18" charset="0"/>
                          <a:ea typeface="Times New Roman"/>
                          <a:cs typeface="Times New Roman" pitchFamily="18" charset="0"/>
                        </a:rPr>
                        <a:t>khoáng</a:t>
                      </a:r>
                      <a:r>
                        <a:rPr lang="en-US" sz="3600" dirty="0">
                          <a:latin typeface="Times New Roman" pitchFamily="18" charset="0"/>
                          <a:ea typeface="Times New Roman"/>
                          <a:cs typeface="Times New Roman" pitchFamily="18" charset="0"/>
                        </a:rPr>
                        <a:t> </a:t>
                      </a:r>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1825982">
                <a:tc>
                  <a:txBody>
                    <a:bodyPr/>
                    <a:lstStyle/>
                    <a:p>
                      <a:pPr lvl="0" algn="just"/>
                      <a:r>
                        <a:rPr kumimoji="0" lang="en-US" sz="2800" kern="1200" dirty="0" err="1">
                          <a:solidFill>
                            <a:schemeClr val="dk1"/>
                          </a:solidFill>
                          <a:latin typeface="Times New Roman" pitchFamily="18" charset="0"/>
                          <a:ea typeface="+mn-ea"/>
                          <a:cs typeface="Times New Roman" pitchFamily="18" charset="0"/>
                        </a:rPr>
                        <a:t>Bón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khối</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lượng</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lớn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trên</a:t>
                      </a:r>
                      <a:r>
                        <a:rPr kumimoji="0" lang="en-US" sz="2800" kern="1200" dirty="0">
                          <a:solidFill>
                            <a:schemeClr val="dk1"/>
                          </a:solidFill>
                          <a:latin typeface="Times New Roman" pitchFamily="18" charset="0"/>
                          <a:ea typeface="+mn-ea"/>
                          <a:cs typeface="Times New Roman" pitchFamily="18" charset="0"/>
                        </a:rPr>
                        <a:t> 1 </a:t>
                      </a:r>
                      <a:r>
                        <a:rPr kumimoji="0" lang="en-US" sz="2800" kern="1200" dirty="0" err="1">
                          <a:solidFill>
                            <a:schemeClr val="dk1"/>
                          </a:solidFill>
                          <a:latin typeface="Times New Roman" pitchFamily="18" charset="0"/>
                          <a:ea typeface="+mn-ea"/>
                          <a:cs typeface="Times New Roman" pitchFamily="18" charset="0"/>
                        </a:rPr>
                        <a:t>đơn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vị</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diện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tích</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nên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bất</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tiện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về</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vận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chuyển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và</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sử</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dụng</a:t>
                      </a:r>
                      <a:r>
                        <a:rPr kumimoji="0" lang="en-US" sz="2800" kern="1200" dirty="0">
                          <a:solidFill>
                            <a:schemeClr val="dk1"/>
                          </a:solidFill>
                          <a:latin typeface="Times New Roman" pitchFamily="18" charset="0"/>
                          <a:ea typeface="+mn-ea"/>
                          <a:cs typeface="Times New Roman" pitchFamily="18" charset="0"/>
                        </a:rPr>
                        <a:t> so </a:t>
                      </a:r>
                      <a:r>
                        <a:rPr kumimoji="0" lang="en-US" sz="2800" kern="1200" dirty="0" err="1">
                          <a:solidFill>
                            <a:schemeClr val="dk1"/>
                          </a:solidFill>
                          <a:latin typeface="Times New Roman" pitchFamily="18" charset="0"/>
                          <a:ea typeface="+mn-ea"/>
                          <a:cs typeface="Times New Roman" pitchFamily="18" charset="0"/>
                        </a:rPr>
                        <a:t>với</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phân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hóa</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học</a:t>
                      </a:r>
                      <a:endParaRPr kumimoji="0" lang="en-US" sz="2800" kern="1200" dirty="0">
                        <a:solidFill>
                          <a:schemeClr val="dk1"/>
                        </a:solidFill>
                        <a:latin typeface="Times New Roman" pitchFamily="18" charset="0"/>
                        <a:ea typeface="+mn-ea"/>
                        <a:cs typeface="Times New Roman" pitchFamily="18" charset="0"/>
                      </a:endParaRPr>
                    </a:p>
                  </a:txBody>
                  <a:tcPr/>
                </a:tc>
                <a:tc>
                  <a:txBody>
                    <a:bodyPr/>
                    <a:lstStyle/>
                    <a:p>
                      <a:pPr lvl="0" algn="just"/>
                      <a:r>
                        <a:rPr kumimoji="0" lang="en-US" sz="2800" kern="1200" dirty="0" err="1">
                          <a:solidFill>
                            <a:schemeClr val="dk1"/>
                          </a:solidFill>
                          <a:latin typeface="Times New Roman" pitchFamily="18" charset="0"/>
                          <a:ea typeface="+mn-ea"/>
                          <a:cs typeface="Times New Roman" pitchFamily="18" charset="0"/>
                        </a:rPr>
                        <a:t>Giảm</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thất</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thoát</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phân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bón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hóa</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học</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khi</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bón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cho</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cây</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trồng</a:t>
                      </a:r>
                      <a:endParaRPr kumimoji="0" lang="en-US" sz="2800" kern="1200" dirty="0">
                        <a:solidFill>
                          <a:schemeClr val="dk1"/>
                        </a:solidFill>
                        <a:latin typeface="Times New Roman" pitchFamily="18" charset="0"/>
                        <a:ea typeface="+mn-ea"/>
                        <a:cs typeface="Times New Roman" pitchFamily="18" charset="0"/>
                      </a:endParaRPr>
                    </a:p>
                  </a:txBody>
                  <a:tcPr/>
                </a:tc>
                <a:extLst>
                  <a:ext uri="{0D108BD9-81ED-4DB2-BD59-A6C34878D82A}">
                    <a16:rowId xmlns:a16="http://schemas.microsoft.com/office/drawing/2014/main" xmlns="" val="10001"/>
                  </a:ext>
                </a:extLst>
              </a:tr>
              <a:tr h="1968893">
                <a:tc>
                  <a:txBody>
                    <a:bodyPr/>
                    <a:lstStyle/>
                    <a:p>
                      <a:pPr lvl="0" algn="just"/>
                      <a:r>
                        <a:rPr kumimoji="0" lang="en-US" sz="2800" kern="1200" dirty="0" err="1">
                          <a:solidFill>
                            <a:schemeClr val="dk1"/>
                          </a:solidFill>
                          <a:latin typeface="Times New Roman" pitchFamily="18" charset="0"/>
                          <a:ea typeface="+mn-ea"/>
                          <a:cs typeface="Times New Roman" pitchFamily="18" charset="0"/>
                        </a:rPr>
                        <a:t>Tác</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động</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của</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phân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bón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hữu</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cơ</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không</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nhanh</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như</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phân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hóa</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học</a:t>
                      </a:r>
                      <a:endParaRPr kumimoji="0" lang="en-US" sz="2800" kern="1200" dirty="0">
                        <a:solidFill>
                          <a:schemeClr val="dk1"/>
                        </a:solidFill>
                        <a:latin typeface="Times New Roman" pitchFamily="18" charset="0"/>
                        <a:ea typeface="+mn-ea"/>
                        <a:cs typeface="Times New Roman"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kern="1200" dirty="0" err="1">
                          <a:solidFill>
                            <a:schemeClr val="dk1"/>
                          </a:solidFill>
                          <a:latin typeface="Times New Roman" pitchFamily="18" charset="0"/>
                          <a:ea typeface="+mn-ea"/>
                          <a:cs typeface="Times New Roman" pitchFamily="18" charset="0"/>
                        </a:rPr>
                        <a:t>Giúp</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phân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bón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hữu</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cơ</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có</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tác</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động</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nhanh</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lên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sự</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sinh</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trưởng</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phát</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triển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và</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năng</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suất</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cây</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trồng</a:t>
                      </a:r>
                      <a:endParaRPr kumimoji="0" lang="en-US" sz="2800" kern="1200" dirty="0">
                        <a:solidFill>
                          <a:schemeClr val="dk1"/>
                        </a:solidFill>
                        <a:latin typeface="Times New Roman" pitchFamily="18" charset="0"/>
                        <a:ea typeface="+mn-ea"/>
                        <a:cs typeface="Times New Roman" pitchFamily="18" charset="0"/>
                      </a:endParaRPr>
                    </a:p>
                  </a:txBody>
                  <a:tcPr/>
                </a:tc>
                <a:extLst>
                  <a:ext uri="{0D108BD9-81ED-4DB2-BD59-A6C34878D82A}">
                    <a16:rowId xmlns:a16="http://schemas.microsoft.com/office/drawing/2014/main" xmlns="" val="10002"/>
                  </a:ext>
                </a:extLst>
              </a:tr>
              <a:tr h="175303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kern="1200" dirty="0">
                          <a:solidFill>
                            <a:schemeClr val="dk1"/>
                          </a:solidFill>
                          <a:latin typeface="Times New Roman" pitchFamily="18" charset="0"/>
                          <a:ea typeface="+mn-ea"/>
                          <a:cs typeface="Times New Roman" pitchFamily="18" charset="0"/>
                        </a:rPr>
                        <a:t>Chi </a:t>
                      </a:r>
                      <a:r>
                        <a:rPr kumimoji="0" lang="en-US" sz="2800" kern="1200" dirty="0" err="1">
                          <a:solidFill>
                            <a:schemeClr val="dk1"/>
                          </a:solidFill>
                          <a:latin typeface="Times New Roman" pitchFamily="18" charset="0"/>
                          <a:ea typeface="+mn-ea"/>
                          <a:cs typeface="Times New Roman" pitchFamily="18" charset="0"/>
                        </a:rPr>
                        <a:t>phí</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đầu</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tư</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đầu</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vào</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cao</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hơn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phân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bón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hóa</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học</a:t>
                      </a:r>
                      <a:endParaRPr lang="en-US" sz="2800" dirty="0">
                        <a:latin typeface="Times New Roman" pitchFamily="18" charset="0"/>
                        <a:cs typeface="Times New Roman"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kern="1200" dirty="0" err="1">
                          <a:solidFill>
                            <a:schemeClr val="dk1"/>
                          </a:solidFill>
                          <a:latin typeface="Times New Roman" pitchFamily="18" charset="0"/>
                          <a:ea typeface="+mn-ea"/>
                          <a:cs typeface="Times New Roman" pitchFamily="18" charset="0"/>
                        </a:rPr>
                        <a:t>Giảm</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khối</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lượng</a:t>
                      </a:r>
                      <a:r>
                        <a:rPr kumimoji="0" lang="en-US" sz="2800" kern="1200" baseline="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sử</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dụng</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trên</a:t>
                      </a:r>
                      <a:r>
                        <a:rPr kumimoji="0" lang="en-US" sz="2800" kern="1200" dirty="0">
                          <a:solidFill>
                            <a:schemeClr val="dk1"/>
                          </a:solidFill>
                          <a:latin typeface="Times New Roman" pitchFamily="18" charset="0"/>
                          <a:ea typeface="+mn-ea"/>
                          <a:cs typeface="Times New Roman" pitchFamily="18" charset="0"/>
                        </a:rPr>
                        <a:t> 1 </a:t>
                      </a:r>
                      <a:r>
                        <a:rPr kumimoji="0" lang="en-US" sz="2800" kern="1200" dirty="0" err="1">
                          <a:solidFill>
                            <a:schemeClr val="dk1"/>
                          </a:solidFill>
                          <a:latin typeface="Times New Roman" pitchFamily="18" charset="0"/>
                          <a:ea typeface="+mn-ea"/>
                          <a:cs typeface="Times New Roman" pitchFamily="18" charset="0"/>
                        </a:rPr>
                        <a:t>đơn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vị</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diện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tích</a:t>
                      </a:r>
                      <a:r>
                        <a:rPr kumimoji="0" lang="en-US" sz="2800" kern="1200" dirty="0">
                          <a:solidFill>
                            <a:schemeClr val="dk1"/>
                          </a:solidFill>
                          <a:latin typeface="Times New Roman" pitchFamily="18" charset="0"/>
                          <a:ea typeface="+mn-ea"/>
                          <a:cs typeface="Times New Roman" pitchFamily="18" charset="0"/>
                        </a:rPr>
                        <a:t> so </a:t>
                      </a:r>
                      <a:r>
                        <a:rPr kumimoji="0" lang="en-US" sz="2800" kern="1200" dirty="0" err="1">
                          <a:solidFill>
                            <a:schemeClr val="dk1"/>
                          </a:solidFill>
                          <a:latin typeface="Times New Roman" pitchFamily="18" charset="0"/>
                          <a:ea typeface="+mn-ea"/>
                          <a:cs typeface="Times New Roman" pitchFamily="18" charset="0"/>
                        </a:rPr>
                        <a:t>với</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phân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bón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hữu</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cơ</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truyền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thống</a:t>
                      </a:r>
                      <a:endParaRPr kumimoji="0" lang="en-US" sz="2800" kern="1200" dirty="0">
                        <a:solidFill>
                          <a:schemeClr val="dk1"/>
                        </a:solidFill>
                        <a:latin typeface="Times New Roman" pitchFamily="18" charset="0"/>
                        <a:ea typeface="+mn-ea"/>
                        <a:cs typeface="Times New Roman" pitchFamily="18"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523892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TplusHN\Desktop\unname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70126" cy="21670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descr="photo_2019-05-22_14-22-42"/>
          <p:cNvPicPr/>
          <p:nvPr/>
        </p:nvPicPr>
        <p:blipFill rotWithShape="1">
          <a:blip r:embed="rId3">
            <a:extLst>
              <a:ext uri="{28A0092B-C50C-407E-A947-70E740481C1C}">
                <a14:useLocalDpi xmlns:a14="http://schemas.microsoft.com/office/drawing/2010/main" val="0"/>
              </a:ext>
            </a:extLst>
          </a:blip>
          <a:srcRect b="44045"/>
          <a:stretch/>
        </p:blipFill>
        <p:spPr bwMode="auto">
          <a:xfrm>
            <a:off x="0" y="3402834"/>
            <a:ext cx="3670126" cy="2020935"/>
          </a:xfrm>
          <a:prstGeom prst="rect">
            <a:avLst/>
          </a:prstGeom>
          <a:ln>
            <a:noFill/>
          </a:ln>
          <a:effectLst>
            <a:softEdge rad="112500"/>
          </a:effectLst>
        </p:spPr>
      </p:pic>
      <p:sp>
        <p:nvSpPr>
          <p:cNvPr id="2" name="Down Arrow 1"/>
          <p:cNvSpPr/>
          <p:nvPr/>
        </p:nvSpPr>
        <p:spPr>
          <a:xfrm>
            <a:off x="1528175" y="2747376"/>
            <a:ext cx="306888" cy="6554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96235" y="2167003"/>
            <a:ext cx="1515649" cy="369332"/>
          </a:xfrm>
          <a:prstGeom prst="rect">
            <a:avLst/>
          </a:prstGeom>
          <a:noFill/>
        </p:spPr>
        <p:txBody>
          <a:bodyPr wrap="square" rtlCol="0">
            <a:spAutoFit/>
          </a:bodyPr>
          <a:lstStyle/>
          <a:p>
            <a:r>
              <a:rPr lang="en-US" dirty="0" smtClean="0">
                <a:latin typeface="Times New Roman" pitchFamily="18" charset="0"/>
                <a:ea typeface="Tahoma" pitchFamily="34" charset="0"/>
                <a:cs typeface="Times New Roman" pitchFamily="18" charset="0"/>
              </a:rPr>
              <a:t>THAN BÙN</a:t>
            </a:r>
            <a:endParaRPr lang="en-US" dirty="0">
              <a:latin typeface="Times New Roman" pitchFamily="18" charset="0"/>
              <a:ea typeface="Tahoma" pitchFamily="34" charset="0"/>
              <a:cs typeface="Times New Roman" pitchFamily="18" charset="0"/>
            </a:endParaRPr>
          </a:p>
        </p:txBody>
      </p:sp>
      <p:sp>
        <p:nvSpPr>
          <p:cNvPr id="5" name="TextBox 4"/>
          <p:cNvSpPr txBox="1"/>
          <p:nvPr/>
        </p:nvSpPr>
        <p:spPr>
          <a:xfrm>
            <a:off x="926925" y="5586608"/>
            <a:ext cx="2004165"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PHÂN HỮU CƠ</a:t>
            </a:r>
            <a:endParaRPr lang="en-US" dirty="0">
              <a:latin typeface="Times New Roman" pitchFamily="18" charset="0"/>
              <a:cs typeface="Times New Roman" pitchFamily="18" charset="0"/>
            </a:endParaRPr>
          </a:p>
        </p:txBody>
      </p:sp>
      <p:sp>
        <p:nvSpPr>
          <p:cNvPr id="6" name="TextBox 5"/>
          <p:cNvSpPr txBox="1"/>
          <p:nvPr/>
        </p:nvSpPr>
        <p:spPr>
          <a:xfrm>
            <a:off x="1941534" y="2890439"/>
            <a:ext cx="1540702" cy="369332"/>
          </a:xfrm>
          <a:prstGeom prst="rect">
            <a:avLst/>
          </a:prstGeom>
          <a:noFill/>
        </p:spPr>
        <p:txBody>
          <a:bodyPr wrap="square" rtlCol="0">
            <a:spAutoFit/>
          </a:bodyPr>
          <a:lstStyle/>
          <a:p>
            <a:r>
              <a:rPr lang="en-US" dirty="0" smtClean="0">
                <a:latin typeface="Times New Roman" pitchFamily="18" charset="0"/>
                <a:cs typeface="Times New Roman" pitchFamily="18" charset="0"/>
              </a:rPr>
              <a:t>CHẾ BIẾN</a:t>
            </a:r>
            <a:endParaRPr lang="en-US" dirty="0">
              <a:latin typeface="Times New Roman" pitchFamily="18" charset="0"/>
              <a:cs typeface="Times New Roman" pitchFamily="18" charset="0"/>
            </a:endParaRPr>
          </a:p>
        </p:txBody>
      </p:sp>
      <p:sp>
        <p:nvSpPr>
          <p:cNvPr id="7" name="TextBox 6"/>
          <p:cNvSpPr txBox="1"/>
          <p:nvPr/>
        </p:nvSpPr>
        <p:spPr>
          <a:xfrm>
            <a:off x="4283900" y="43344"/>
            <a:ext cx="4684735" cy="5909310"/>
          </a:xfrm>
          <a:prstGeom prst="rect">
            <a:avLst/>
          </a:prstGeom>
          <a:noFill/>
        </p:spPr>
        <p:txBody>
          <a:bodyPr wrap="square" rtlCol="0">
            <a:spAutoFit/>
          </a:bodyPr>
          <a:lstStyle/>
          <a:p>
            <a:pPr algn="just"/>
            <a:r>
              <a:rPr lang="vi-VN" sz="3600" dirty="0">
                <a:latin typeface="Times New Roman" pitchFamily="18" charset="0"/>
                <a:cs typeface="Times New Roman" pitchFamily="18" charset="0"/>
              </a:rPr>
              <a:t>Hiện tại đa số các doanh nghiệp sử dụng than bùn làm nguồn nguyên liệu chính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xuất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hữu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cơ</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nguyên liệu tập trung, ổn định, thuận tiện vận chuyển</a:t>
            </a:r>
            <a:r>
              <a:rPr lang="vi-VN" sz="3600"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algn="just"/>
            <a:r>
              <a:rPr lang="en-US" sz="3600" dirty="0" err="1" smtClean="0">
                <a:latin typeface="Times New Roman" pitchFamily="18" charset="0"/>
                <a:cs typeface="Times New Roman" pitchFamily="18" charset="0"/>
              </a:rPr>
              <a:t>Tuy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trữ</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lượng</a:t>
            </a:r>
            <a:r>
              <a:rPr lang="en-US" sz="3600" dirty="0" smtClean="0">
                <a:latin typeface="Times New Roman" pitchFamily="18" charset="0"/>
                <a:cs typeface="Times New Roman" pitchFamily="18" charset="0"/>
              </a:rPr>
              <a:t> than </a:t>
            </a:r>
            <a:r>
              <a:rPr lang="en-US" sz="3600" dirty="0" err="1" smtClean="0">
                <a:latin typeface="Times New Roman" pitchFamily="18" charset="0"/>
                <a:cs typeface="Times New Roman" pitchFamily="18" charset="0"/>
              </a:rPr>
              <a:t>bùn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giảm</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175995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TplusHN\Desktop\unnamed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73885" cy="26054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093511"/>
            <a:ext cx="9144000" cy="2241960"/>
          </a:xfrm>
          <a:prstGeom prst="rect">
            <a:avLst/>
          </a:prstGeom>
        </p:spPr>
        <p:txBody>
          <a:bodyPr wrap="square">
            <a:spAutoFit/>
          </a:bodyPr>
          <a:lstStyle/>
          <a:p>
            <a:pPr algn="just">
              <a:lnSpc>
                <a:spcPct val="150000"/>
              </a:lnSpc>
            </a:pPr>
            <a:r>
              <a:rPr lang="en-US" sz="2400" dirty="0" smtClean="0">
                <a:latin typeface="Times New Roman" pitchFamily="18" charset="0"/>
                <a:cs typeface="Times New Roman" pitchFamily="18" charset="0"/>
              </a:rPr>
              <a:t>V</a:t>
            </a:r>
            <a:r>
              <a:rPr lang="vi-VN" sz="2400" dirty="0" smtClean="0">
                <a:latin typeface="Times New Roman" pitchFamily="18" charset="0"/>
                <a:cs typeface="Times New Roman" pitchFamily="18" charset="0"/>
              </a:rPr>
              <a:t>ới </a:t>
            </a:r>
            <a:r>
              <a:rPr lang="vi-VN" sz="2400" dirty="0">
                <a:latin typeface="Times New Roman" pitchFamily="18" charset="0"/>
                <a:cs typeface="Times New Roman" pitchFamily="18" charset="0"/>
              </a:rPr>
              <a:t>lượng chất thải chăn nuôi tại Việt Nam rất lớn </a:t>
            </a:r>
            <a:r>
              <a:rPr lang="en-US" sz="2400" dirty="0" err="1">
                <a:latin typeface="Times New Roman" pitchFamily="18" charset="0"/>
                <a:cs typeface="Times New Roman" pitchFamily="18" charset="0"/>
              </a:rPr>
              <a:t>khi</a:t>
            </a:r>
            <a:r>
              <a:rPr lang="vi-VN" sz="2400" dirty="0">
                <a:latin typeface="Times New Roman" pitchFamily="18" charset="0"/>
                <a:cs typeface="Times New Roman" pitchFamily="18" charset="0"/>
              </a:rPr>
              <a:t> sử dụng làm nguồn nguyên liệu sản xuất phân bón</a:t>
            </a:r>
            <a:r>
              <a:rPr lang="en-US" sz="2400" dirty="0">
                <a:latin typeface="Times New Roman" pitchFamily="18" charset="0"/>
                <a:cs typeface="Times New Roman" pitchFamily="18" charset="0"/>
              </a:rPr>
              <a:t>: </a:t>
            </a:r>
          </a:p>
          <a:p>
            <a:pPr algn="just">
              <a:lnSpc>
                <a:spcPct val="150000"/>
              </a:lnSpc>
              <a:buFont typeface="Wingdings" pitchFamily="2" charset="2"/>
              <a:buChar char="Ø"/>
            </a:pPr>
            <a:r>
              <a:rPr lang="en-US" sz="2400" dirty="0">
                <a:latin typeface="Times New Roman" pitchFamily="18" charset="0"/>
                <a:cs typeface="Times New Roman" pitchFamily="18" charset="0"/>
              </a:rPr>
              <a:t>Cho </a:t>
            </a:r>
            <a:r>
              <a:rPr lang="en-US" sz="2400" dirty="0" err="1">
                <a:latin typeface="Times New Roman" pitchFamily="18" charset="0"/>
                <a:cs typeface="Times New Roman" pitchFamily="18" charset="0"/>
              </a:rPr>
              <a:t>ra</a:t>
            </a:r>
            <a:r>
              <a:rPr lang="vi-VN" sz="2400" dirty="0">
                <a:latin typeface="Times New Roman" pitchFamily="18" charset="0"/>
                <a:cs typeface="Times New Roman" pitchFamily="18" charset="0"/>
              </a:rPr>
              <a:t> sản phẩm phân bón hữu cơ có chất lượng cao</a:t>
            </a:r>
            <a:endParaRPr lang="en-US" sz="2400" dirty="0">
              <a:latin typeface="Times New Roman" pitchFamily="18" charset="0"/>
              <a:cs typeface="Times New Roman" pitchFamily="18" charset="0"/>
            </a:endParaRPr>
          </a:p>
          <a:p>
            <a:pPr algn="just">
              <a:lnSpc>
                <a:spcPct val="150000"/>
              </a:lnSpc>
              <a:buFont typeface="Wingdings" pitchFamily="2" charset="2"/>
              <a:buChar char="Ø"/>
            </a:pPr>
            <a:r>
              <a:rPr lang="en-US" sz="2400" dirty="0">
                <a:latin typeface="Times New Roman" pitchFamily="18" charset="0"/>
                <a:cs typeface="Times New Roman" pitchFamily="18" charset="0"/>
              </a:rPr>
              <a:t>G</a:t>
            </a:r>
            <a:r>
              <a:rPr lang="vi-VN" sz="2400" dirty="0">
                <a:latin typeface="Times New Roman" pitchFamily="18" charset="0"/>
                <a:cs typeface="Times New Roman" pitchFamily="18" charset="0"/>
              </a:rPr>
              <a:t>iải quyết được bài toán xử lý ô nhiễm môi trường</a:t>
            </a:r>
          </a:p>
        </p:txBody>
      </p:sp>
    </p:spTree>
    <p:extLst>
      <p:ext uri="{BB962C8B-B14F-4D97-AF65-F5344CB8AC3E}">
        <p14:creationId xmlns:p14="http://schemas.microsoft.com/office/powerpoint/2010/main" val="131324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891" y="2092776"/>
            <a:ext cx="721223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CHƯƠNG II</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NỘI DUNG NGHIÊN CỨU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8666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975"/>
            <a:ext cx="9144000" cy="6555641"/>
          </a:xfrm>
          <a:prstGeom prst="rect">
            <a:avLst/>
          </a:prstGeom>
        </p:spPr>
        <p:txBody>
          <a:bodyPr wrap="square">
            <a:spAutoFit/>
          </a:bodyPr>
          <a:lstStyle/>
          <a:p>
            <a:pPr algn="just"/>
            <a:r>
              <a:rPr lang="de-DE" sz="3000" b="1" dirty="0">
                <a:latin typeface="Times New Roman" pitchFamily="18" charset="0"/>
                <a:cs typeface="Times New Roman" pitchFamily="18" charset="0"/>
              </a:rPr>
              <a:t>Nội dung 1</a:t>
            </a:r>
            <a:r>
              <a:rPr lang="de-DE" sz="3000" dirty="0">
                <a:latin typeface="Times New Roman" pitchFamily="18" charset="0"/>
                <a:cs typeface="Times New Roman" pitchFamily="18" charset="0"/>
              </a:rPr>
              <a:t>: </a:t>
            </a:r>
            <a:r>
              <a:rPr lang="de-DE" sz="3000" b="1" i="1" dirty="0">
                <a:latin typeface="Times New Roman" pitchFamily="18" charset="0"/>
                <a:cs typeface="Times New Roman" pitchFamily="18" charset="0"/>
              </a:rPr>
              <a:t>Nghiên cứu công nghệ sản xuất phân hữu cơ khoáng chuyên dùng từ chất thải chăn nuôi lợn</a:t>
            </a:r>
            <a:r>
              <a:rPr lang="de-DE" sz="3000" dirty="0">
                <a:latin typeface="Times New Roman" pitchFamily="18" charset="0"/>
                <a:cs typeface="Times New Roman" pitchFamily="18" charset="0"/>
              </a:rPr>
              <a:t>. Bao gồm:</a:t>
            </a:r>
            <a:endParaRPr lang="en-US" sz="3000" dirty="0">
              <a:latin typeface="Times New Roman" pitchFamily="18" charset="0"/>
              <a:cs typeface="Times New Roman" pitchFamily="18" charset="0"/>
            </a:endParaRPr>
          </a:p>
          <a:p>
            <a:pPr marL="457200" lvl="0" indent="-457200" algn="just">
              <a:buFont typeface="Arial" pitchFamily="34" charset="0"/>
              <a:buChar char="•"/>
            </a:pPr>
            <a:r>
              <a:rPr lang="de-DE" sz="3000" dirty="0">
                <a:latin typeface="Times New Roman" pitchFamily="18" charset="0"/>
                <a:cs typeface="Times New Roman" pitchFamily="18" charset="0"/>
              </a:rPr>
              <a:t>Phân tích hiện trạng chăn nuôi lợn, tình hình quản lý và sử dụng chất thải chăn nuôi lợn,  thực trạng môi trường chăn nuôi  lợn tại các địa </a:t>
            </a:r>
            <a:r>
              <a:rPr lang="de-DE" sz="3000" dirty="0" smtClean="0">
                <a:latin typeface="Times New Roman" pitchFamily="18" charset="0"/>
                <a:cs typeface="Times New Roman" pitchFamily="18" charset="0"/>
              </a:rPr>
              <a:t>phương.</a:t>
            </a:r>
            <a:endParaRPr lang="en-US" sz="3000" dirty="0">
              <a:latin typeface="Times New Roman" pitchFamily="18" charset="0"/>
              <a:cs typeface="Times New Roman" pitchFamily="18" charset="0"/>
            </a:endParaRPr>
          </a:p>
          <a:p>
            <a:pPr marL="457200" lvl="0" indent="-457200" algn="just">
              <a:buFont typeface="Arial" pitchFamily="34" charset="0"/>
              <a:buChar char="•"/>
            </a:pPr>
            <a:r>
              <a:rPr lang="de-DE" sz="3000" dirty="0">
                <a:latin typeface="Times New Roman" pitchFamily="18" charset="0"/>
                <a:cs typeface="Times New Roman" pitchFamily="18" charset="0"/>
              </a:rPr>
              <a:t>Phân tích nhu cầu về phân hữu cơ và phân hữu cơ khoáng; đánh giá những yếu tố hạn chế người dân sự dụng phân hữu cơ; phân tích dự báo thị trường tiêu thụ phân hữu cơ tại các địa </a:t>
            </a:r>
            <a:r>
              <a:rPr lang="de-DE" sz="3000" dirty="0" smtClean="0">
                <a:latin typeface="Times New Roman" pitchFamily="18" charset="0"/>
                <a:cs typeface="Times New Roman" pitchFamily="18" charset="0"/>
              </a:rPr>
              <a:t>phương.</a:t>
            </a:r>
            <a:endParaRPr lang="en-US" sz="3000" dirty="0">
              <a:latin typeface="Times New Roman" pitchFamily="18" charset="0"/>
              <a:cs typeface="Times New Roman" pitchFamily="18" charset="0"/>
            </a:endParaRPr>
          </a:p>
          <a:p>
            <a:pPr marL="457200" lvl="0" indent="-457200" algn="just">
              <a:buFont typeface="Arial" pitchFamily="34" charset="0"/>
              <a:buChar char="•"/>
            </a:pPr>
            <a:r>
              <a:rPr lang="de-DE" sz="3000" dirty="0">
                <a:latin typeface="Times New Roman" pitchFamily="18" charset="0"/>
                <a:cs typeface="Times New Roman" pitchFamily="18" charset="0"/>
              </a:rPr>
              <a:t>Xây dựng quy trình sản xuất phân hữu cơ khoáng chuyên dùng cho cây trồng.</a:t>
            </a:r>
            <a:endParaRPr lang="en-US" sz="3000" dirty="0">
              <a:latin typeface="Times New Roman" pitchFamily="18" charset="0"/>
              <a:cs typeface="Times New Roman" pitchFamily="18" charset="0"/>
            </a:endParaRPr>
          </a:p>
          <a:p>
            <a:pPr marL="457200" lvl="0" indent="-457200" algn="just">
              <a:buFont typeface="Arial" pitchFamily="34" charset="0"/>
              <a:buChar char="•"/>
            </a:pPr>
            <a:r>
              <a:rPr lang="de-DE" sz="3000" dirty="0">
                <a:latin typeface="Times New Roman" pitchFamily="18" charset="0"/>
                <a:cs typeface="Times New Roman" pitchFamily="18" charset="0"/>
              </a:rPr>
              <a:t>Sản xuất và thử nghiệm phân hữu cơ khoáng từ chất thải chăn nuôi lợn.</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75767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r>
              <a:rPr lang="de-DE" sz="2600" b="1" dirty="0">
                <a:latin typeface="Times New Roman" pitchFamily="18" charset="0"/>
                <a:cs typeface="Times New Roman" pitchFamily="18" charset="0"/>
              </a:rPr>
              <a:t>Nội dung 2</a:t>
            </a:r>
            <a:r>
              <a:rPr lang="de-DE" sz="2600" dirty="0">
                <a:latin typeface="Times New Roman" pitchFamily="18" charset="0"/>
                <a:cs typeface="Times New Roman" pitchFamily="18" charset="0"/>
              </a:rPr>
              <a:t>: </a:t>
            </a:r>
            <a:r>
              <a:rPr lang="de-DE" sz="2600" b="1" i="1" dirty="0">
                <a:latin typeface="Times New Roman" pitchFamily="18" charset="0"/>
                <a:cs typeface="Times New Roman" pitchFamily="18" charset="0"/>
              </a:rPr>
              <a:t>Thử nghiệm và đánh giá hiệu quả của phân hữu cơ khoáng chuyên dùng trên cây trồng và phân tích thị trường tiêu thụ phân hữu cơ khoáng. </a:t>
            </a:r>
            <a:r>
              <a:rPr lang="de-DE" sz="2600" dirty="0">
                <a:latin typeface="Times New Roman" pitchFamily="18" charset="0"/>
                <a:cs typeface="Times New Roman" pitchFamily="18" charset="0"/>
              </a:rPr>
              <a:t>Bao gồm</a:t>
            </a:r>
            <a:r>
              <a:rPr lang="de-DE" sz="2600" b="1" dirty="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lvl="0" algn="just"/>
            <a:r>
              <a:rPr lang="de-DE" sz="2600" dirty="0">
                <a:latin typeface="Times New Roman" pitchFamily="18" charset="0"/>
                <a:cs typeface="Times New Roman" pitchFamily="18" charset="0"/>
              </a:rPr>
              <a:t>Xây dựng mô hình thử nghiệm phân bón hữu cơ khoáng tại các địa phương nghiên cứu và cho từng loại cây trồng mục tiêu.</a:t>
            </a:r>
            <a:endParaRPr lang="en-US" sz="2600" dirty="0">
              <a:latin typeface="Times New Roman" pitchFamily="18" charset="0"/>
              <a:cs typeface="Times New Roman" pitchFamily="18" charset="0"/>
            </a:endParaRPr>
          </a:p>
          <a:p>
            <a:pPr lvl="0" algn="just"/>
            <a:r>
              <a:rPr lang="de-DE" sz="2600" dirty="0">
                <a:latin typeface="Times New Roman" pitchFamily="18" charset="0"/>
                <a:cs typeface="Times New Roman" pitchFamily="18" charset="0"/>
              </a:rPr>
              <a:t>Đánh giá hiệu quả của các mô hình tại thực địa bằng phương pháp chuyên gia và bằng đánh giá của người dân địa phương.</a:t>
            </a:r>
            <a:endParaRPr lang="en-US" sz="2600" dirty="0">
              <a:latin typeface="Times New Roman" pitchFamily="18" charset="0"/>
              <a:cs typeface="Times New Roman" pitchFamily="18" charset="0"/>
            </a:endParaRPr>
          </a:p>
          <a:p>
            <a:pPr lvl="0" algn="just"/>
            <a:r>
              <a:rPr lang="de-DE" sz="2600" dirty="0">
                <a:latin typeface="Times New Roman" pitchFamily="18" charset="0"/>
                <a:cs typeface="Times New Roman" pitchFamily="18" charset="0"/>
              </a:rPr>
              <a:t>Tổ chức hội thảo tổng kết kết quả thực hiện mô hình, nhằm chia sẻ kiến thức và tiếp nhận đánh giá của người dân về mô hình thử nghiệm</a:t>
            </a:r>
            <a:endParaRPr lang="en-US" sz="2600" dirty="0">
              <a:latin typeface="Times New Roman" pitchFamily="18" charset="0"/>
              <a:cs typeface="Times New Roman" pitchFamily="18" charset="0"/>
            </a:endParaRPr>
          </a:p>
          <a:p>
            <a:pPr lvl="0" algn="just"/>
            <a:r>
              <a:rPr lang="de-DE" sz="2600" dirty="0">
                <a:latin typeface="Times New Roman" pitchFamily="18" charset="0"/>
                <a:cs typeface="Times New Roman" pitchFamily="18" charset="0"/>
              </a:rPr>
              <a:t>Thông qua các phân tích đặc tính lý, hóa, sinh và kết quả đánh giá tại thực địa, tiến hành phân tích chi phí sản xuất, đánh giá hiệu quả của toàn bộ mô hình.</a:t>
            </a:r>
            <a:endParaRPr lang="en-US" sz="2600" dirty="0">
              <a:latin typeface="Times New Roman" pitchFamily="18" charset="0"/>
              <a:cs typeface="Times New Roman" pitchFamily="18" charset="0"/>
            </a:endParaRPr>
          </a:p>
          <a:p>
            <a:pPr lvl="0" algn="just"/>
            <a:r>
              <a:rPr lang="de-DE" sz="2600" dirty="0">
                <a:latin typeface="Times New Roman" pitchFamily="18" charset="0"/>
                <a:cs typeface="Times New Roman" pitchFamily="18" charset="0"/>
              </a:rPr>
              <a:t>Phân tích thị trường tiêu thụ phân hữu cơ khoáng tiềm năng. Đề xuất các chính sách, giải pháp hỗ trợ doanh nghiệp tham gia vào sản xuất phân hữu cơ khoáng chuyên dùng từ chất thải chăn nuôi.</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1013222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994" y="1952727"/>
            <a:ext cx="865602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PHƯƠNG PHÁP NGHIÊN CỨU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0650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4618" y="323393"/>
            <a:ext cx="1027025" cy="1027025"/>
          </a:xfrm>
          <a:prstGeom prst="rect">
            <a:avLst/>
          </a:prstGeom>
        </p:spPr>
      </p:pic>
      <p:sp>
        <p:nvSpPr>
          <p:cNvPr id="3" name="Content Placeholder 2"/>
          <p:cNvSpPr>
            <a:spLocks noGrp="1"/>
          </p:cNvSpPr>
          <p:nvPr>
            <p:ph idx="1"/>
          </p:nvPr>
        </p:nvSpPr>
        <p:spPr>
          <a:xfrm>
            <a:off x="441836" y="1750120"/>
            <a:ext cx="8497230" cy="4866967"/>
          </a:xfrm>
        </p:spPr>
        <p:txBody>
          <a:bodyPr>
            <a:normAutofit fontScale="92500"/>
          </a:bodyPr>
          <a:lstStyle/>
          <a:p>
            <a:pPr algn="ctr"/>
            <a:endParaRPr lang="vi-VN" sz="1700" dirty="0">
              <a:solidFill>
                <a:schemeClr val="tx1"/>
              </a:solidFill>
              <a:latin typeface="Times New Roman" panose="02020603050405020304" pitchFamily="18" charset="0"/>
              <a:cs typeface="Times New Roman" panose="02020603050405020304" pitchFamily="18" charset="0"/>
            </a:endParaRPr>
          </a:p>
          <a:p>
            <a:pPr algn="ctr"/>
            <a:r>
              <a:rPr lang="en-US" sz="3100" b="1" dirty="0" smtClean="0">
                <a:solidFill>
                  <a:srgbClr val="00B050"/>
                </a:solidFill>
                <a:latin typeface="Times New Roman" panose="02020603050405020304" pitchFamily="18" charset="0"/>
                <a:cs typeface="Times New Roman" panose="02020603050405020304" pitchFamily="18" charset="0"/>
              </a:rPr>
              <a:t>BÁO </a:t>
            </a:r>
            <a:r>
              <a:rPr lang="en-US" sz="3100" b="1" dirty="0">
                <a:solidFill>
                  <a:srgbClr val="00B050"/>
                </a:solidFill>
                <a:latin typeface="Times New Roman" panose="02020603050405020304" pitchFamily="18" charset="0"/>
                <a:cs typeface="Times New Roman" panose="02020603050405020304" pitchFamily="18" charset="0"/>
              </a:rPr>
              <a:t>CÁO </a:t>
            </a:r>
            <a:endParaRPr lang="en-US" sz="3100" b="1" dirty="0" smtClean="0">
              <a:solidFill>
                <a:srgbClr val="00B050"/>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vi-VN" sz="1000" dirty="0">
              <a:solidFill>
                <a:srgbClr val="00B050"/>
              </a:solidFill>
              <a:latin typeface="Times New Roman" panose="02020603050405020304" pitchFamily="18" charset="0"/>
              <a:cs typeface="Times New Roman" panose="02020603050405020304" pitchFamily="18" charset="0"/>
            </a:endParaRPr>
          </a:p>
          <a:p>
            <a:pPr algn="ctr">
              <a:lnSpc>
                <a:spcPct val="120000"/>
              </a:lnSpc>
            </a:pPr>
            <a:r>
              <a:rPr lang="en-US" sz="3100" b="1" dirty="0" smtClean="0">
                <a:solidFill>
                  <a:srgbClr val="00B050"/>
                </a:solidFill>
                <a:latin typeface="Times New Roman" panose="02020603050405020304" pitchFamily="18" charset="0"/>
                <a:cs typeface="Times New Roman" panose="02020603050405020304" pitchFamily="18" charset="0"/>
              </a:rPr>
              <a:t>HOÀN THÀNH NGHIÊN CỨU</a:t>
            </a:r>
            <a:endParaRPr lang="en-US" sz="2100" dirty="0" smtClean="0">
              <a:solidFill>
                <a:schemeClr val="tx1"/>
              </a:solidFill>
              <a:latin typeface="Times New Roman" panose="02020603050405020304" pitchFamily="18" charset="0"/>
              <a:cs typeface="Times New Roman" panose="02020603050405020304" pitchFamily="18" charset="0"/>
            </a:endParaRPr>
          </a:p>
          <a:p>
            <a:pPr>
              <a:lnSpc>
                <a:spcPct val="140000"/>
              </a:lnSpc>
              <a:spcBef>
                <a:spcPts val="0"/>
              </a:spcBef>
              <a:spcAft>
                <a:spcPts val="0"/>
              </a:spcAft>
            </a:pPr>
            <a:r>
              <a:rPr lang="en-US" sz="2100" b="1" i="1" dirty="0" err="1">
                <a:solidFill>
                  <a:schemeClr val="tx1"/>
                </a:solidFill>
                <a:latin typeface="Times New Roman" panose="02020603050405020304" pitchFamily="18" charset="0"/>
                <a:cs typeface="Times New Roman" panose="02020603050405020304" pitchFamily="18" charset="0"/>
              </a:rPr>
              <a:t>Chuyên</a:t>
            </a:r>
            <a:r>
              <a:rPr lang="en-US" sz="2100" b="1" i="1" dirty="0">
                <a:solidFill>
                  <a:schemeClr val="tx1"/>
                </a:solidFill>
                <a:latin typeface="Times New Roman" panose="02020603050405020304" pitchFamily="18" charset="0"/>
                <a:cs typeface="Times New Roman" panose="02020603050405020304" pitchFamily="18" charset="0"/>
              </a:rPr>
              <a:t> </a:t>
            </a:r>
            <a:r>
              <a:rPr lang="en-US" sz="2100" b="1" i="1" dirty="0" err="1">
                <a:solidFill>
                  <a:schemeClr val="tx1"/>
                </a:solidFill>
                <a:latin typeface="Times New Roman" panose="02020603050405020304" pitchFamily="18" charset="0"/>
                <a:cs typeface="Times New Roman" panose="02020603050405020304" pitchFamily="18" charset="0"/>
              </a:rPr>
              <a:t>gia</a:t>
            </a:r>
            <a:r>
              <a:rPr lang="en-US" sz="2100" b="1" i="1" dirty="0">
                <a:solidFill>
                  <a:schemeClr val="tx1"/>
                </a:solidFill>
                <a:latin typeface="Times New Roman" panose="02020603050405020304" pitchFamily="18" charset="0"/>
                <a:cs typeface="Times New Roman" panose="02020603050405020304" pitchFamily="18" charset="0"/>
              </a:rPr>
              <a:t> </a:t>
            </a:r>
            <a:r>
              <a:rPr lang="en-US" sz="2100" b="1" i="1" dirty="0" err="1">
                <a:solidFill>
                  <a:schemeClr val="tx1"/>
                </a:solidFill>
                <a:latin typeface="Times New Roman" panose="02020603050405020304" pitchFamily="18" charset="0"/>
                <a:cs typeface="Times New Roman" panose="02020603050405020304" pitchFamily="18" charset="0"/>
              </a:rPr>
              <a:t>dự</a:t>
            </a:r>
            <a:r>
              <a:rPr lang="en-US" sz="2100" b="1" i="1" dirty="0">
                <a:solidFill>
                  <a:schemeClr val="tx1"/>
                </a:solidFill>
                <a:latin typeface="Times New Roman" panose="02020603050405020304" pitchFamily="18" charset="0"/>
                <a:cs typeface="Times New Roman" panose="02020603050405020304" pitchFamily="18" charset="0"/>
              </a:rPr>
              <a:t> </a:t>
            </a:r>
            <a:r>
              <a:rPr lang="en-US" sz="2100" b="1" i="1" dirty="0" err="1">
                <a:solidFill>
                  <a:schemeClr val="tx1"/>
                </a:solidFill>
                <a:latin typeface="Times New Roman" panose="02020603050405020304" pitchFamily="18" charset="0"/>
                <a:cs typeface="Times New Roman" panose="02020603050405020304" pitchFamily="18" charset="0"/>
              </a:rPr>
              <a:t>thảo</a:t>
            </a:r>
            <a:r>
              <a:rPr lang="en-US" sz="2100" b="1" i="1" dirty="0">
                <a:solidFill>
                  <a:schemeClr val="tx1"/>
                </a:solidFill>
                <a:latin typeface="Times New Roman" panose="02020603050405020304" pitchFamily="18" charset="0"/>
                <a:cs typeface="Times New Roman" panose="02020603050405020304" pitchFamily="18" charset="0"/>
              </a:rPr>
              <a:t>:</a:t>
            </a:r>
            <a:endParaRPr lang="vi-VN" sz="2100" dirty="0">
              <a:solidFill>
                <a:schemeClr val="tx1"/>
              </a:solidFill>
              <a:latin typeface="Times New Roman" panose="02020603050405020304" pitchFamily="18" charset="0"/>
              <a:cs typeface="Times New Roman" panose="02020603050405020304" pitchFamily="18" charset="0"/>
            </a:endParaRPr>
          </a:p>
          <a:p>
            <a:pPr lvl="0">
              <a:lnSpc>
                <a:spcPct val="140000"/>
              </a:lnSpc>
              <a:spcBef>
                <a:spcPts val="0"/>
              </a:spcBef>
              <a:spcAft>
                <a:spcPts val="0"/>
              </a:spcAft>
            </a:pPr>
            <a:r>
              <a:rPr lang="en-US" sz="2100" dirty="0" smtClean="0">
                <a:solidFill>
                  <a:schemeClr val="tx1"/>
                </a:solidFill>
                <a:latin typeface="Times New Roman" panose="02020603050405020304" pitchFamily="18" charset="0"/>
                <a:cs typeface="Times New Roman" panose="02020603050405020304" pitchFamily="18" charset="0"/>
              </a:rPr>
              <a:t>    PGS</a:t>
            </a:r>
            <a:r>
              <a:rPr lang="en-US" sz="2100" dirty="0">
                <a:solidFill>
                  <a:schemeClr val="tx1"/>
                </a:solidFill>
                <a:latin typeface="Times New Roman" panose="02020603050405020304" pitchFamily="18" charset="0"/>
                <a:cs typeface="Times New Roman" panose="02020603050405020304" pitchFamily="18" charset="0"/>
              </a:rPr>
              <a:t>. TS. </a:t>
            </a:r>
            <a:r>
              <a:rPr lang="en-US" sz="2100" dirty="0" err="1">
                <a:solidFill>
                  <a:schemeClr val="tx1"/>
                </a:solidFill>
                <a:latin typeface="Times New Roman" panose="02020603050405020304" pitchFamily="18" charset="0"/>
                <a:cs typeface="Times New Roman" panose="02020603050405020304" pitchFamily="18" charset="0"/>
              </a:rPr>
              <a:t>Nguyễn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Thị</a:t>
            </a:r>
            <a:r>
              <a:rPr lang="en-US" sz="2100" dirty="0">
                <a:solidFill>
                  <a:schemeClr val="tx1"/>
                </a:solidFill>
                <a:latin typeface="Times New Roman" panose="02020603050405020304" pitchFamily="18" charset="0"/>
                <a:cs typeface="Times New Roman" panose="02020603050405020304" pitchFamily="18" charset="0"/>
              </a:rPr>
              <a:t> Minh, </a:t>
            </a:r>
            <a:r>
              <a:rPr lang="en-US" sz="2100" dirty="0" err="1">
                <a:solidFill>
                  <a:schemeClr val="tx1"/>
                </a:solidFill>
                <a:latin typeface="Times New Roman" panose="02020603050405020304" pitchFamily="18" charset="0"/>
                <a:cs typeface="Times New Roman" panose="02020603050405020304" pitchFamily="18" charset="0"/>
              </a:rPr>
              <a:t>Chuyên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gia</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công</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nghệ</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phân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bón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hữu</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cơ</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trưởng</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nhóm</a:t>
            </a:r>
            <a:endParaRPr lang="vi-VN" sz="2100" dirty="0">
              <a:solidFill>
                <a:schemeClr val="tx1"/>
              </a:solidFill>
              <a:latin typeface="Times New Roman" panose="02020603050405020304" pitchFamily="18" charset="0"/>
              <a:cs typeface="Times New Roman" panose="02020603050405020304" pitchFamily="18" charset="0"/>
            </a:endParaRPr>
          </a:p>
          <a:p>
            <a:pPr lvl="0">
              <a:lnSpc>
                <a:spcPct val="140000"/>
              </a:lnSpc>
              <a:spcBef>
                <a:spcPts val="0"/>
              </a:spcBef>
              <a:spcAft>
                <a:spcPts val="0"/>
              </a:spcAft>
            </a:pPr>
            <a:r>
              <a:rPr lang="en-US" sz="2100" dirty="0" smtClean="0">
                <a:solidFill>
                  <a:schemeClr val="tx1"/>
                </a:solidFill>
                <a:latin typeface="Times New Roman" panose="02020603050405020304" pitchFamily="18" charset="0"/>
                <a:cs typeface="Times New Roman" panose="02020603050405020304" pitchFamily="18" charset="0"/>
              </a:rPr>
              <a:t>    PGS</a:t>
            </a:r>
            <a:r>
              <a:rPr lang="en-US" sz="2100" dirty="0">
                <a:solidFill>
                  <a:schemeClr val="tx1"/>
                </a:solidFill>
                <a:latin typeface="Times New Roman" panose="02020603050405020304" pitchFamily="18" charset="0"/>
                <a:cs typeface="Times New Roman" panose="02020603050405020304" pitchFamily="18" charset="0"/>
              </a:rPr>
              <a:t>. TS. </a:t>
            </a:r>
            <a:r>
              <a:rPr lang="en-US" sz="2100" dirty="0" err="1">
                <a:solidFill>
                  <a:schemeClr val="tx1"/>
                </a:solidFill>
                <a:latin typeface="Times New Roman" panose="02020603050405020304" pitchFamily="18" charset="0"/>
                <a:cs typeface="Times New Roman" panose="02020603050405020304" pitchFamily="18" charset="0"/>
              </a:rPr>
              <a:t>Nguyễn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Văn</a:t>
            </a:r>
            <a:r>
              <a:rPr lang="en-US" sz="2100" dirty="0">
                <a:solidFill>
                  <a:schemeClr val="tx1"/>
                </a:solidFill>
                <a:latin typeface="Times New Roman" panose="02020603050405020304" pitchFamily="18" charset="0"/>
                <a:cs typeface="Times New Roman" panose="02020603050405020304" pitchFamily="18" charset="0"/>
              </a:rPr>
              <a:t> Dung, </a:t>
            </a:r>
            <a:r>
              <a:rPr lang="en-US" sz="2100" dirty="0" err="1">
                <a:solidFill>
                  <a:schemeClr val="tx1"/>
                </a:solidFill>
                <a:latin typeface="Times New Roman" panose="02020603050405020304" pitchFamily="18" charset="0"/>
                <a:cs typeface="Times New Roman" panose="02020603050405020304" pitchFamily="18" charset="0"/>
              </a:rPr>
              <a:t>Chuyên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gia</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đất</a:t>
            </a:r>
            <a:r>
              <a:rPr lang="en-US" sz="2100" dirty="0">
                <a:solidFill>
                  <a:schemeClr val="tx1"/>
                </a:solidFill>
                <a:latin typeface="Times New Roman" panose="02020603050405020304" pitchFamily="18" charset="0"/>
                <a:cs typeface="Times New Roman" panose="02020603050405020304" pitchFamily="18" charset="0"/>
              </a:rPr>
              <a:t>/</a:t>
            </a:r>
            <a:r>
              <a:rPr lang="en-US" sz="2100" dirty="0" err="1">
                <a:solidFill>
                  <a:schemeClr val="tx1"/>
                </a:solidFill>
                <a:latin typeface="Times New Roman" panose="02020603050405020304" pitchFamily="18" charset="0"/>
                <a:cs typeface="Times New Roman" panose="02020603050405020304" pitchFamily="18" charset="0"/>
              </a:rPr>
              <a:t>dinh</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dưỡng</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cây</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trồng</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Phó</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trưởng</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nhóm</a:t>
            </a:r>
            <a:endParaRPr lang="vi-VN" sz="2100" dirty="0">
              <a:solidFill>
                <a:schemeClr val="tx1"/>
              </a:solidFill>
              <a:latin typeface="Times New Roman" panose="02020603050405020304" pitchFamily="18" charset="0"/>
              <a:cs typeface="Times New Roman" panose="02020603050405020304" pitchFamily="18" charset="0"/>
            </a:endParaRPr>
          </a:p>
          <a:p>
            <a:pPr lvl="0">
              <a:lnSpc>
                <a:spcPct val="140000"/>
              </a:lnSpc>
              <a:spcBef>
                <a:spcPts val="0"/>
              </a:spcBef>
              <a:spcAft>
                <a:spcPts val="0"/>
              </a:spcAft>
            </a:pPr>
            <a:r>
              <a:rPr lang="en-US" sz="2100" dirty="0" smtClean="0">
                <a:solidFill>
                  <a:schemeClr val="tx1"/>
                </a:solidFill>
                <a:latin typeface="Times New Roman" panose="02020603050405020304" pitchFamily="18" charset="0"/>
                <a:cs typeface="Times New Roman" panose="02020603050405020304" pitchFamily="18" charset="0"/>
              </a:rPr>
              <a:t>    TS</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Vũ</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Thanh</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Hải</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Chuyên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gia</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cây</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trồng</a:t>
            </a:r>
            <a:endParaRPr lang="vi-VN" sz="2100" dirty="0">
              <a:solidFill>
                <a:schemeClr val="tx1"/>
              </a:solidFill>
              <a:latin typeface="Times New Roman" panose="02020603050405020304" pitchFamily="18" charset="0"/>
              <a:cs typeface="Times New Roman" panose="02020603050405020304" pitchFamily="18" charset="0"/>
            </a:endParaRPr>
          </a:p>
          <a:p>
            <a:pPr lvl="0">
              <a:lnSpc>
                <a:spcPct val="140000"/>
              </a:lnSpc>
              <a:spcBef>
                <a:spcPts val="0"/>
              </a:spcBef>
              <a:spcAft>
                <a:spcPts val="0"/>
              </a:spcAft>
            </a:pPr>
            <a:r>
              <a:rPr lang="en-US" sz="2100" dirty="0" smtClean="0">
                <a:solidFill>
                  <a:schemeClr val="tx1"/>
                </a:solidFill>
                <a:latin typeface="Times New Roman" panose="02020603050405020304" pitchFamily="18" charset="0"/>
                <a:cs typeface="Times New Roman" panose="02020603050405020304" pitchFamily="18" charset="0"/>
              </a:rPr>
              <a:t>    TS</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Hồ</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Ngọc</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Ninh</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Chuyên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gia</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phân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tích</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thị</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smtClean="0">
                <a:solidFill>
                  <a:schemeClr val="tx1"/>
                </a:solidFill>
                <a:latin typeface="Times New Roman" panose="02020603050405020304" pitchFamily="18" charset="0"/>
                <a:cs typeface="Times New Roman" panose="02020603050405020304" pitchFamily="18" charset="0"/>
              </a:rPr>
              <a:t>trường</a:t>
            </a:r>
            <a:endParaRPr lang="vi-VN" sz="2100" dirty="0">
              <a:solidFill>
                <a:schemeClr val="tx1"/>
              </a:solidFill>
              <a:latin typeface="Times New Roman" panose="02020603050405020304" pitchFamily="18" charset="0"/>
              <a:cs typeface="Times New Roman" panose="02020603050405020304" pitchFamily="18" charset="0"/>
            </a:endParaRPr>
          </a:p>
          <a:p>
            <a:pPr>
              <a:lnSpc>
                <a:spcPct val="140000"/>
              </a:lnSpc>
              <a:spcBef>
                <a:spcPts val="0"/>
              </a:spcBef>
              <a:spcAft>
                <a:spcPts val="0"/>
              </a:spcAft>
            </a:pPr>
            <a:r>
              <a:rPr lang="en-US" sz="2100" b="1" dirty="0" err="1">
                <a:solidFill>
                  <a:schemeClr val="tx1"/>
                </a:solidFill>
                <a:latin typeface="Times New Roman" panose="02020603050405020304" pitchFamily="18" charset="0"/>
                <a:cs typeface="Times New Roman" panose="02020603050405020304" pitchFamily="18" charset="0"/>
              </a:rPr>
              <a:t>Đơn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vị</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nhà</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thầu</a:t>
            </a:r>
            <a:r>
              <a:rPr lang="en-US" sz="2100" b="1"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Công</a:t>
            </a:r>
            <a:r>
              <a:rPr lang="en-US" sz="2100" dirty="0">
                <a:solidFill>
                  <a:schemeClr val="tx1"/>
                </a:solidFill>
                <a:latin typeface="Times New Roman" panose="02020603050405020304" pitchFamily="18" charset="0"/>
                <a:cs typeface="Times New Roman" panose="02020603050405020304" pitchFamily="18" charset="0"/>
              </a:rPr>
              <a:t> ty </a:t>
            </a:r>
            <a:r>
              <a:rPr lang="en-US" sz="2100" dirty="0" err="1">
                <a:solidFill>
                  <a:schemeClr val="tx1"/>
                </a:solidFill>
                <a:latin typeface="Times New Roman" panose="02020603050405020304" pitchFamily="18" charset="0"/>
                <a:cs typeface="Times New Roman" panose="02020603050405020304" pitchFamily="18" charset="0"/>
              </a:rPr>
              <a:t>Cổ</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phần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smtClean="0">
                <a:solidFill>
                  <a:schemeClr val="tx1"/>
                </a:solidFill>
                <a:latin typeface="Times New Roman" panose="02020603050405020304" pitchFamily="18" charset="0"/>
                <a:cs typeface="Times New Roman" panose="02020603050405020304" pitchFamily="18" charset="0"/>
              </a:rPr>
              <a:t>NICOTEX</a:t>
            </a:r>
            <a:endParaRPr lang="en-US" sz="2100"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2245" y="391377"/>
            <a:ext cx="1247089" cy="10026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6569" y="391377"/>
            <a:ext cx="1110734" cy="1070644"/>
          </a:xfrm>
          <a:prstGeom prst="rect">
            <a:avLst/>
          </a:prstGeom>
        </p:spPr>
      </p:pic>
      <p:pic>
        <p:nvPicPr>
          <p:cNvPr id="1026" name="Picture 2" descr="File:VNUA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6585" y="351287"/>
            <a:ext cx="1110734" cy="111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400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71" y="644720"/>
            <a:ext cx="6582251" cy="5847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dirty="0">
                <a:latin typeface="Times New Roman" pitchFamily="18" charset="0"/>
                <a:cs typeface="Times New Roman" pitchFamily="18" charset="0"/>
              </a:rPr>
              <a:t>Thu </a:t>
            </a:r>
            <a:r>
              <a:rPr lang="en-US" sz="3200" dirty="0" err="1">
                <a:latin typeface="Times New Roman" pitchFamily="18" charset="0"/>
                <a:cs typeface="Times New Roman" pitchFamily="18" charset="0"/>
              </a:rPr>
              <a:t>thập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endParaRPr lang="en-US" sz="3200" dirty="0">
              <a:latin typeface="Times New Roman" pitchFamily="18" charset="0"/>
              <a:cs typeface="Times New Roman" pitchFamily="18" charset="0"/>
            </a:endParaRPr>
          </a:p>
        </p:txBody>
      </p:sp>
      <p:sp>
        <p:nvSpPr>
          <p:cNvPr id="3" name="Rectangle 2"/>
          <p:cNvSpPr/>
          <p:nvPr/>
        </p:nvSpPr>
        <p:spPr>
          <a:xfrm>
            <a:off x="37389" y="1340099"/>
            <a:ext cx="3993401" cy="5847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dirty="0">
                <a:latin typeface="Times New Roman" pitchFamily="18" charset="0"/>
                <a:cs typeface="Times New Roman" pitchFamily="18" charset="0"/>
              </a:rPr>
              <a:t>Thu </a:t>
            </a:r>
            <a:r>
              <a:rPr lang="en-US" sz="3200" dirty="0" err="1">
                <a:latin typeface="Times New Roman" pitchFamily="18" charset="0"/>
                <a:cs typeface="Times New Roman" pitchFamily="18" charset="0"/>
              </a:rPr>
              <a:t>thập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endParaRPr lang="en-US" sz="3200" dirty="0">
              <a:latin typeface="Times New Roman" pitchFamily="18" charset="0"/>
              <a:cs typeface="Times New Roman" pitchFamily="18" charset="0"/>
            </a:endParaRPr>
          </a:p>
        </p:txBody>
      </p:sp>
      <p:sp>
        <p:nvSpPr>
          <p:cNvPr id="4" name="Rectangle 3"/>
          <p:cNvSpPr/>
          <p:nvPr/>
        </p:nvSpPr>
        <p:spPr>
          <a:xfrm>
            <a:off x="74967" y="2016689"/>
            <a:ext cx="3065263" cy="5847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dirty="0" err="1">
                <a:latin typeface="Times New Roman" pitchFamily="18" charset="0"/>
                <a:cs typeface="Times New Roman" pitchFamily="18" charset="0"/>
              </a:rPr>
              <a:t>Khảo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địa</a:t>
            </a:r>
            <a:endParaRPr lang="en-US" sz="3200" dirty="0">
              <a:latin typeface="Times New Roman" pitchFamily="18" charset="0"/>
              <a:cs typeface="Times New Roman" pitchFamily="18" charset="0"/>
            </a:endParaRPr>
          </a:p>
        </p:txBody>
      </p:sp>
      <p:sp>
        <p:nvSpPr>
          <p:cNvPr id="5" name="Rectangle 4"/>
          <p:cNvSpPr/>
          <p:nvPr/>
        </p:nvSpPr>
        <p:spPr>
          <a:xfrm>
            <a:off x="55799" y="2686645"/>
            <a:ext cx="9013234"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it-IT" sz="3200" dirty="0">
                <a:latin typeface="Times New Roman" pitchFamily="18" charset="0"/>
                <a:cs typeface="Times New Roman" pitchFamily="18" charset="0"/>
              </a:rPr>
              <a:t>Xây dựng mô hình trình diễn, đánh giá, tổng hợp và báo cáo</a:t>
            </a:r>
            <a:endParaRPr lang="en-US" sz="3200" dirty="0">
              <a:latin typeface="Times New Roman" pitchFamily="18" charset="0"/>
              <a:cs typeface="Times New Roman" pitchFamily="18" charset="0"/>
            </a:endParaRPr>
          </a:p>
        </p:txBody>
      </p:sp>
      <p:sp>
        <p:nvSpPr>
          <p:cNvPr id="6" name="Rectangle 5"/>
          <p:cNvSpPr/>
          <p:nvPr/>
        </p:nvSpPr>
        <p:spPr>
          <a:xfrm>
            <a:off x="55799" y="3890843"/>
            <a:ext cx="5689378" cy="5847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7" name="Rectangle 6"/>
          <p:cNvSpPr/>
          <p:nvPr/>
        </p:nvSpPr>
        <p:spPr>
          <a:xfrm>
            <a:off x="37578" y="4650549"/>
            <a:ext cx="906903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it-IT" sz="3200" dirty="0">
                <a:latin typeface="Times New Roman" pitchFamily="18" charset="0"/>
                <a:cs typeface="Times New Roman" pitchFamily="18" charset="0"/>
              </a:rPr>
              <a:t>Phương pháp phân tích hiệu quả kinh tế sản xuất</a:t>
            </a:r>
            <a:endParaRPr lang="en-US" sz="3200" dirty="0">
              <a:latin typeface="Times New Roman" pitchFamily="18" charset="0"/>
              <a:cs typeface="Times New Roman" pitchFamily="18" charset="0"/>
            </a:endParaRPr>
          </a:p>
        </p:txBody>
      </p:sp>
      <p:sp>
        <p:nvSpPr>
          <p:cNvPr id="8" name="Rectangle 7"/>
          <p:cNvSpPr/>
          <p:nvPr/>
        </p:nvSpPr>
        <p:spPr>
          <a:xfrm>
            <a:off x="61028" y="5436389"/>
            <a:ext cx="5724644" cy="5847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it-IT" sz="3200" dirty="0">
                <a:latin typeface="Times New Roman" pitchFamily="18" charset="0"/>
                <a:cs typeface="Times New Roman" pitchFamily="18" charset="0"/>
              </a:rPr>
              <a:t>Phương pháp phân tích thị trường</a:t>
            </a:r>
            <a:endParaRPr lang="en-US" sz="3200" dirty="0">
              <a:latin typeface="Times New Roman" pitchFamily="18" charset="0"/>
              <a:cs typeface="Times New Roman" pitchFamily="18" charset="0"/>
            </a:endParaRPr>
          </a:p>
        </p:txBody>
      </p:sp>
      <p:sp>
        <p:nvSpPr>
          <p:cNvPr id="9" name="TextBox 8"/>
          <p:cNvSpPr txBox="1"/>
          <p:nvPr/>
        </p:nvSpPr>
        <p:spPr>
          <a:xfrm>
            <a:off x="1607598" y="0"/>
            <a:ext cx="6546846"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PHƯƠNG PHÁP NGHIÊN CỨU</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268919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642" y="1965253"/>
            <a:ext cx="6704720"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CHƯƠNG III</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KẾT QUẢ NGHIÊN CỨU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33751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979"/>
            <a:ext cx="9132949"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KẾT QUẢ NGHIÊN CỨU NỘI DỤNG 1</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TextBox 4"/>
          <p:cNvSpPr txBox="1"/>
          <p:nvPr/>
        </p:nvSpPr>
        <p:spPr>
          <a:xfrm>
            <a:off x="-11050" y="2167003"/>
            <a:ext cx="9143999" cy="1846659"/>
          </a:xfrm>
          <a:prstGeom prst="rect">
            <a:avLst/>
          </a:prstGeom>
          <a:noFill/>
        </p:spPr>
        <p:txBody>
          <a:bodyPr wrap="square" rtlCol="0">
            <a:spAutoFit/>
          </a:bodyPr>
          <a:lstStyle/>
          <a:p>
            <a:pPr algn="ctr"/>
            <a:r>
              <a:rPr lang="en-US" sz="3200" b="1" cap="all" dirty="0" err="1">
                <a:latin typeface="Times New Roman" pitchFamily="18" charset="0"/>
                <a:cs typeface="Times New Roman" pitchFamily="18" charset="0"/>
              </a:rPr>
              <a:t>Nghiên</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cứu</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phát</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triển</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công</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nghệ</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sản</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xuất</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phân</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hữu</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cơ</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khoáng</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chuyên</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dùng</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từ</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chất</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thải</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chăn</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nuôi</a:t>
            </a:r>
            <a:r>
              <a:rPr lang="en-US" sz="3200" b="1" cap="all" dirty="0">
                <a:latin typeface="Times New Roman" pitchFamily="18" charset="0"/>
                <a:cs typeface="Times New Roman" pitchFamily="18" charset="0"/>
              </a:rPr>
              <a:t> </a:t>
            </a:r>
            <a:r>
              <a:rPr lang="en-US" sz="3200" b="1" cap="all" dirty="0" err="1">
                <a:latin typeface="Times New Roman" pitchFamily="18" charset="0"/>
                <a:cs typeface="Times New Roman" pitchFamily="18" charset="0"/>
              </a:rPr>
              <a:t>lợn</a:t>
            </a:r>
            <a:endParaRPr lang="en-US" sz="3200" b="1" cap="all" dirty="0">
              <a:latin typeface="Times New Roman" pitchFamily="18" charset="0"/>
              <a:cs typeface="Times New Roman" pitchFamily="18" charset="0"/>
            </a:endParaRPr>
          </a:p>
          <a:p>
            <a:pPr algn="ctr"/>
            <a:endParaRPr lang="en-US" dirty="0"/>
          </a:p>
        </p:txBody>
      </p:sp>
    </p:spTree>
    <p:extLst>
      <p:ext uri="{BB962C8B-B14F-4D97-AF65-F5344CB8AC3E}">
        <p14:creationId xmlns:p14="http://schemas.microsoft.com/office/powerpoint/2010/main" val="351996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751" y="1333929"/>
            <a:ext cx="3063660" cy="369332"/>
          </a:xfrm>
          <a:prstGeom prst="rect">
            <a:avLst/>
          </a:prstGeom>
        </p:spPr>
        <p:txBody>
          <a:bodyPr wrap="none">
            <a:spAutoFit/>
          </a:bodyPr>
          <a:lstStyle/>
          <a:p>
            <a:pPr algn="ctr"/>
            <a:r>
              <a:rPr lang="de-DE" b="1" dirty="0" smtClean="0">
                <a:latin typeface="Times New Roman" pitchFamily="18" charset="0"/>
                <a:cs typeface="Times New Roman" pitchFamily="18" charset="0"/>
              </a:rPr>
              <a:t>1.1. Hiện </a:t>
            </a:r>
            <a:r>
              <a:rPr lang="de-DE" b="1" dirty="0">
                <a:latin typeface="Times New Roman" pitchFamily="18" charset="0"/>
                <a:cs typeface="Times New Roman" pitchFamily="18" charset="0"/>
              </a:rPr>
              <a:t>trạng chăn nuôi lợn</a:t>
            </a:r>
            <a:endParaRPr lang="en-US" b="1" dirty="0">
              <a:latin typeface="Times New Roman" pitchFamily="18" charset="0"/>
              <a:cs typeface="Times New Roman" pitchFamily="18" charset="0"/>
            </a:endParaRP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312" y="1911906"/>
            <a:ext cx="8768219" cy="455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18696"/>
            <a:ext cx="9144000" cy="1200329"/>
          </a:xfrm>
          <a:prstGeom prst="rect">
            <a:avLst/>
          </a:prstGeom>
        </p:spPr>
        <p:txBody>
          <a:bodyPr wrap="square">
            <a:spAutoFit/>
          </a:bodyPr>
          <a:lstStyle/>
          <a:p>
            <a:pPr algn="just"/>
            <a:r>
              <a:rPr lang="de-DE" sz="2400" b="1" dirty="0" smtClean="0">
                <a:latin typeface="Times New Roman" pitchFamily="18" charset="0"/>
                <a:cs typeface="Times New Roman" pitchFamily="18" charset="0"/>
              </a:rPr>
              <a:t>1. Hiện </a:t>
            </a:r>
            <a:r>
              <a:rPr lang="de-DE" sz="2400" b="1" dirty="0">
                <a:latin typeface="Times New Roman" pitchFamily="18" charset="0"/>
                <a:cs typeface="Times New Roman" pitchFamily="18" charset="0"/>
              </a:rPr>
              <a:t>trạng chăn nuôi lợn, tình hình quản lý và sử dụng chất thải chăn nuôi lợn, </a:t>
            </a:r>
            <a:r>
              <a:rPr lang="de-DE" sz="2400" b="1" dirty="0" smtClean="0">
                <a:latin typeface="Times New Roman" pitchFamily="18" charset="0"/>
                <a:cs typeface="Times New Roman" pitchFamily="18" charset="0"/>
              </a:rPr>
              <a:t>thực </a:t>
            </a:r>
            <a:r>
              <a:rPr lang="de-DE" sz="2400" b="1" dirty="0">
                <a:latin typeface="Times New Roman" pitchFamily="18" charset="0"/>
                <a:cs typeface="Times New Roman" pitchFamily="18" charset="0"/>
              </a:rPr>
              <a:t>trạng môi trường chăn nuôi  lợn tại các địa phương</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04647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245"/>
            <a:ext cx="9144000" cy="707886"/>
          </a:xfrm>
          <a:prstGeom prst="rect">
            <a:avLst/>
          </a:prstGeom>
        </p:spPr>
        <p:txBody>
          <a:bodyPr wrap="square">
            <a:spAutoFit/>
          </a:bodyPr>
          <a:lstStyle/>
          <a:p>
            <a:r>
              <a:rPr lang="de-DE" sz="2000" b="1" dirty="0" smtClean="0">
                <a:latin typeface="Times New Roman" pitchFamily="18" charset="0"/>
                <a:cs typeface="Times New Roman" pitchFamily="18" charset="0"/>
              </a:rPr>
              <a:t>1.2. Tình hình quản lý và sử dụng chất thải chăn nuôi lợn,  thực trạng môi trường chăn nuôi  lợn tại các địa phương</a:t>
            </a:r>
            <a:endParaRPr lang="en-US" sz="2000" b="1" dirty="0">
              <a:latin typeface="Times New Roman" pitchFamily="18" charset="0"/>
              <a:cs typeface="Times New Roman" pitchFamily="18" charset="0"/>
            </a:endParaRPr>
          </a:p>
        </p:txBody>
      </p:sp>
      <p:sp>
        <p:nvSpPr>
          <p:cNvPr id="5" name="Rectangle 4"/>
          <p:cNvSpPr/>
          <p:nvPr/>
        </p:nvSpPr>
        <p:spPr>
          <a:xfrm>
            <a:off x="3027346" y="896540"/>
            <a:ext cx="308930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THU GOM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0" name="Straight Arrow Connector 9"/>
          <p:cNvCxnSpPr>
            <a:stCxn id="5" idx="2"/>
          </p:cNvCxnSpPr>
          <p:nvPr/>
        </p:nvCxnSpPr>
        <p:spPr>
          <a:xfrm flipH="1">
            <a:off x="2542784" y="1819870"/>
            <a:ext cx="2029216" cy="35965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stCxn id="5" idx="2"/>
            <a:endCxn id="15" idx="0"/>
          </p:cNvCxnSpPr>
          <p:nvPr/>
        </p:nvCxnSpPr>
        <p:spPr>
          <a:xfrm>
            <a:off x="4572000" y="1819870"/>
            <a:ext cx="1941535" cy="35965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Rounded Rectangle 12"/>
          <p:cNvSpPr/>
          <p:nvPr/>
        </p:nvSpPr>
        <p:spPr>
          <a:xfrm>
            <a:off x="601250" y="2179528"/>
            <a:ext cx="2805830" cy="1127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2">
                    <a:lumMod val="10000"/>
                  </a:schemeClr>
                </a:solidFill>
                <a:latin typeface="Times New Roman" pitchFamily="18" charset="0"/>
                <a:cs typeface="Times New Roman" pitchFamily="18" charset="0"/>
              </a:rPr>
              <a:t>Lợn</a:t>
            </a:r>
            <a:r>
              <a:rPr lang="en-US" sz="3600" dirty="0" smtClean="0">
                <a:solidFill>
                  <a:schemeClr val="bg2">
                    <a:lumMod val="10000"/>
                  </a:schemeClr>
                </a:solidFill>
                <a:latin typeface="Times New Roman" pitchFamily="18" charset="0"/>
                <a:cs typeface="Times New Roman" pitchFamily="18" charset="0"/>
              </a:rPr>
              <a:t> </a:t>
            </a:r>
            <a:r>
              <a:rPr lang="en-US" sz="3600" dirty="0" err="1" smtClean="0">
                <a:solidFill>
                  <a:schemeClr val="bg2">
                    <a:lumMod val="10000"/>
                  </a:schemeClr>
                </a:solidFill>
                <a:latin typeface="Times New Roman" pitchFamily="18" charset="0"/>
                <a:cs typeface="Times New Roman" pitchFamily="18" charset="0"/>
              </a:rPr>
              <a:t>thịt</a:t>
            </a:r>
            <a:endParaRPr lang="en-US" sz="3600" dirty="0">
              <a:solidFill>
                <a:schemeClr val="bg2">
                  <a:lumMod val="10000"/>
                </a:schemeClr>
              </a:solidFill>
              <a:latin typeface="Times New Roman" pitchFamily="18" charset="0"/>
              <a:cs typeface="Times New Roman" pitchFamily="18" charset="0"/>
            </a:endParaRPr>
          </a:p>
        </p:txBody>
      </p:sp>
      <p:sp>
        <p:nvSpPr>
          <p:cNvPr id="15" name="Rounded Rectangle 14"/>
          <p:cNvSpPr/>
          <p:nvPr/>
        </p:nvSpPr>
        <p:spPr>
          <a:xfrm>
            <a:off x="5098094" y="2179529"/>
            <a:ext cx="2830882" cy="1127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bg2">
                    <a:lumMod val="10000"/>
                  </a:schemeClr>
                </a:solidFill>
                <a:latin typeface="Times New Roman" pitchFamily="18" charset="0"/>
                <a:cs typeface="Times New Roman" pitchFamily="18" charset="0"/>
              </a:rPr>
              <a:t>Lợn</a:t>
            </a:r>
            <a:r>
              <a:rPr lang="en-US" sz="4000" dirty="0" smtClean="0">
                <a:solidFill>
                  <a:schemeClr val="bg2">
                    <a:lumMod val="10000"/>
                  </a:schemeClr>
                </a:solidFill>
                <a:latin typeface="Times New Roman" pitchFamily="18" charset="0"/>
                <a:cs typeface="Times New Roman" pitchFamily="18" charset="0"/>
              </a:rPr>
              <a:t> </a:t>
            </a:r>
            <a:r>
              <a:rPr lang="en-US" sz="4000" dirty="0" err="1" smtClean="0">
                <a:solidFill>
                  <a:schemeClr val="bg2">
                    <a:lumMod val="10000"/>
                  </a:schemeClr>
                </a:solidFill>
                <a:latin typeface="Times New Roman" pitchFamily="18" charset="0"/>
                <a:cs typeface="Times New Roman" pitchFamily="18" charset="0"/>
              </a:rPr>
              <a:t>nái</a:t>
            </a:r>
            <a:endParaRPr lang="en-US" sz="4000" dirty="0">
              <a:solidFill>
                <a:schemeClr val="bg2">
                  <a:lumMod val="10000"/>
                </a:schemeClr>
              </a:solidFill>
              <a:latin typeface="Times New Roman" pitchFamily="18" charset="0"/>
              <a:cs typeface="Times New Roman" pitchFamily="18" charset="0"/>
            </a:endParaRPr>
          </a:p>
        </p:txBody>
      </p:sp>
      <p:cxnSp>
        <p:nvCxnSpPr>
          <p:cNvPr id="20" name="Straight Arrow Connector 19"/>
          <p:cNvCxnSpPr>
            <a:stCxn id="13" idx="2"/>
          </p:cNvCxnSpPr>
          <p:nvPr/>
        </p:nvCxnSpPr>
        <p:spPr>
          <a:xfrm>
            <a:off x="2004165" y="3306871"/>
            <a:ext cx="0" cy="7891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a:stCxn id="15" idx="2"/>
          </p:cNvCxnSpPr>
          <p:nvPr/>
        </p:nvCxnSpPr>
        <p:spPr>
          <a:xfrm>
            <a:off x="6513535" y="3306872"/>
            <a:ext cx="0" cy="68893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3" name="Oval 22"/>
          <p:cNvSpPr/>
          <p:nvPr/>
        </p:nvSpPr>
        <p:spPr>
          <a:xfrm>
            <a:off x="751562" y="4096011"/>
            <a:ext cx="2517731" cy="1929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smtClean="0">
                <a:solidFill>
                  <a:schemeClr val="bg2">
                    <a:lumMod val="10000"/>
                  </a:schemeClr>
                </a:solidFill>
                <a:latin typeface="Times New Roman" pitchFamily="18" charset="0"/>
                <a:cs typeface="Times New Roman" pitchFamily="18" charset="0"/>
              </a:rPr>
              <a:t>Biogas</a:t>
            </a:r>
            <a:endParaRPr lang="en-US" sz="4000" dirty="0">
              <a:solidFill>
                <a:schemeClr val="bg2">
                  <a:lumMod val="10000"/>
                </a:schemeClr>
              </a:solidFill>
              <a:latin typeface="Times New Roman" pitchFamily="18" charset="0"/>
              <a:cs typeface="Times New Roman" pitchFamily="18" charset="0"/>
            </a:endParaRPr>
          </a:p>
        </p:txBody>
      </p:sp>
      <p:sp>
        <p:nvSpPr>
          <p:cNvPr id="24" name="Oval 23"/>
          <p:cNvSpPr/>
          <p:nvPr/>
        </p:nvSpPr>
        <p:spPr>
          <a:xfrm>
            <a:off x="5098094" y="3995803"/>
            <a:ext cx="3181609" cy="21419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smtClean="0">
                <a:solidFill>
                  <a:schemeClr val="bg2">
                    <a:lumMod val="10000"/>
                  </a:schemeClr>
                </a:solidFill>
                <a:latin typeface="Times New Roman" pitchFamily="18" charset="0"/>
                <a:cs typeface="Times New Roman" pitchFamily="18" charset="0"/>
              </a:rPr>
              <a:t>Dùng</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xẻng</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thu</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vào</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bao</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tải</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vận</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chuyển</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bằng</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xe</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cải</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tiến</a:t>
            </a:r>
            <a:endParaRPr lang="en-US" sz="2400"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55830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245"/>
            <a:ext cx="9144000" cy="707886"/>
          </a:xfrm>
          <a:prstGeom prst="rect">
            <a:avLst/>
          </a:prstGeom>
        </p:spPr>
        <p:txBody>
          <a:bodyPr wrap="square">
            <a:spAutoFit/>
          </a:bodyPr>
          <a:lstStyle/>
          <a:p>
            <a:r>
              <a:rPr lang="de-DE" sz="2000" b="1" dirty="0" smtClean="0">
                <a:latin typeface="Times New Roman" pitchFamily="18" charset="0"/>
                <a:cs typeface="Times New Roman" pitchFamily="18" charset="0"/>
              </a:rPr>
              <a:t>1.2. Tình hình quản lý và sử dụng chất thải chăn nuôi lợn,  thực trạng môi trường chăn nuôi  lợn tại các địa phương</a:t>
            </a:r>
            <a:endParaRPr lang="en-US" sz="2000" b="1" dirty="0">
              <a:latin typeface="Times New Roman" pitchFamily="18" charset="0"/>
              <a:cs typeface="Times New Roman" pitchFamily="18" charset="0"/>
            </a:endParaRPr>
          </a:p>
        </p:txBody>
      </p:sp>
      <p:sp>
        <p:nvSpPr>
          <p:cNvPr id="3" name="Rectangle 2"/>
          <p:cNvSpPr/>
          <p:nvPr/>
        </p:nvSpPr>
        <p:spPr>
          <a:xfrm>
            <a:off x="3989084" y="749226"/>
            <a:ext cx="184223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XỬ LÝ</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cxnSp>
        <p:nvCxnSpPr>
          <p:cNvPr id="5" name="Straight Arrow Connector 4"/>
          <p:cNvCxnSpPr>
            <a:stCxn id="3" idx="2"/>
          </p:cNvCxnSpPr>
          <p:nvPr/>
        </p:nvCxnSpPr>
        <p:spPr>
          <a:xfrm flipH="1">
            <a:off x="2755725" y="1672556"/>
            <a:ext cx="2154477" cy="7375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a:stCxn id="3" idx="2"/>
          </p:cNvCxnSpPr>
          <p:nvPr/>
        </p:nvCxnSpPr>
        <p:spPr>
          <a:xfrm>
            <a:off x="4910202" y="1672556"/>
            <a:ext cx="0" cy="7375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a:stCxn id="3" idx="2"/>
            <a:endCxn id="13" idx="0"/>
          </p:cNvCxnSpPr>
          <p:nvPr/>
        </p:nvCxnSpPr>
        <p:spPr>
          <a:xfrm>
            <a:off x="4910202" y="1672556"/>
            <a:ext cx="3075141" cy="7375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0" name="Rectangle 9"/>
          <p:cNvSpPr/>
          <p:nvPr/>
        </p:nvSpPr>
        <p:spPr>
          <a:xfrm>
            <a:off x="175364" y="2404997"/>
            <a:ext cx="2893513" cy="38454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dirty="0" err="1">
                <a:solidFill>
                  <a:schemeClr val="bg2">
                    <a:lumMod val="10000"/>
                  </a:schemeClr>
                </a:solidFill>
                <a:latin typeface="Times New Roman" pitchFamily="18" charset="0"/>
                <a:cs typeface="Times New Roman" pitchFamily="18" charset="0"/>
              </a:rPr>
              <a:t>Chủ</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yếu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được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dẫn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về</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hầm</a:t>
            </a:r>
            <a:r>
              <a:rPr lang="en-US" sz="2400" dirty="0">
                <a:solidFill>
                  <a:schemeClr val="bg2">
                    <a:lumMod val="10000"/>
                  </a:schemeClr>
                </a:solidFill>
                <a:latin typeface="Times New Roman" pitchFamily="18" charset="0"/>
                <a:cs typeface="Times New Roman" pitchFamily="18" charset="0"/>
              </a:rPr>
              <a:t> biogas; </a:t>
            </a:r>
            <a:r>
              <a:rPr lang="en-US" sz="2400" dirty="0" err="1">
                <a:solidFill>
                  <a:schemeClr val="bg2">
                    <a:lumMod val="10000"/>
                  </a:schemeClr>
                </a:solidFill>
                <a:latin typeface="Times New Roman" pitchFamily="18" charset="0"/>
                <a:cs typeface="Times New Roman" pitchFamily="18" charset="0"/>
              </a:rPr>
              <a:t>nước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bề</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mặt</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được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thả</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thẳng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vào</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hồ</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sinh</a:t>
            </a:r>
            <a:r>
              <a:rPr lang="en-US" sz="2400" dirty="0">
                <a:solidFill>
                  <a:schemeClr val="bg2">
                    <a:lumMod val="10000"/>
                  </a:schemeClr>
                </a:solidFill>
                <a:latin typeface="Times New Roman" pitchFamily="18" charset="0"/>
                <a:cs typeface="Times New Roman" pitchFamily="18" charset="0"/>
              </a:rPr>
              <a:t/>
            </a:r>
            <a:br>
              <a:rPr lang="en-US" sz="2400" dirty="0">
                <a:solidFill>
                  <a:schemeClr val="bg2">
                    <a:lumMod val="10000"/>
                  </a:schemeClr>
                </a:solidFill>
                <a:latin typeface="Times New Roman" pitchFamily="18" charset="0"/>
                <a:cs typeface="Times New Roman" pitchFamily="18" charset="0"/>
              </a:rPr>
            </a:br>
            <a:r>
              <a:rPr lang="en-US" sz="2400" dirty="0" err="1">
                <a:solidFill>
                  <a:schemeClr val="bg2">
                    <a:lumMod val="10000"/>
                  </a:schemeClr>
                </a:solidFill>
                <a:latin typeface="Times New Roman" pitchFamily="18" charset="0"/>
                <a:cs typeface="Times New Roman" pitchFamily="18" charset="0"/>
              </a:rPr>
              <a:t>học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và</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xả</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ra</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mương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Ít</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trang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trạng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cho</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nước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thải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chảy</a:t>
            </a:r>
            <a:r>
              <a:rPr lang="en-US" sz="2400" dirty="0">
                <a:solidFill>
                  <a:schemeClr val="bg2">
                    <a:lumMod val="10000"/>
                  </a:schemeClr>
                </a:solidFill>
                <a:latin typeface="Times New Roman" pitchFamily="18" charset="0"/>
                <a:cs typeface="Times New Roman" pitchFamily="18" charset="0"/>
              </a:rPr>
              <a:t> qua </a:t>
            </a:r>
            <a:r>
              <a:rPr lang="en-US" sz="2400" dirty="0" err="1">
                <a:solidFill>
                  <a:schemeClr val="bg2">
                    <a:lumMod val="10000"/>
                  </a:schemeClr>
                </a:solidFill>
                <a:latin typeface="Times New Roman" pitchFamily="18" charset="0"/>
                <a:cs typeface="Times New Roman" pitchFamily="18" charset="0"/>
              </a:rPr>
              <a:t>ao</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có</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bèo</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lục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bình</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trước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khi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thải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ra</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ngoài</a:t>
            </a:r>
            <a:r>
              <a:rPr lang="en-US" sz="2400" dirty="0">
                <a:solidFill>
                  <a:schemeClr val="bg2">
                    <a:lumMod val="10000"/>
                  </a:schemeClr>
                </a:solidFill>
                <a:latin typeface="Times New Roman" pitchFamily="18" charset="0"/>
                <a:cs typeface="Times New Roman" pitchFamily="18" charset="0"/>
              </a:rPr>
              <a:t>.</a:t>
            </a:r>
          </a:p>
        </p:txBody>
      </p:sp>
      <p:sp>
        <p:nvSpPr>
          <p:cNvPr id="12" name="Rectangle 11"/>
          <p:cNvSpPr/>
          <p:nvPr/>
        </p:nvSpPr>
        <p:spPr>
          <a:xfrm>
            <a:off x="3519814" y="2410092"/>
            <a:ext cx="3144033" cy="38454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solidFill>
                  <a:schemeClr val="bg2">
                    <a:lumMod val="10000"/>
                  </a:schemeClr>
                </a:solidFill>
                <a:latin typeface="Times New Roman" pitchFamily="18" charset="0"/>
                <a:cs typeface="Times New Roman" pitchFamily="18" charset="0"/>
              </a:rPr>
              <a:t>Chất</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thải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chăn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nuôi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rắn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hầu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hết</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không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xử</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lý</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chỉ</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xử</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lý</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khi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hộ</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gia</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đình</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có</a:t>
            </a:r>
            <a:r>
              <a:rPr lang="en-US" sz="2400" dirty="0">
                <a:solidFill>
                  <a:schemeClr val="bg2">
                    <a:lumMod val="10000"/>
                  </a:schemeClr>
                </a:solidFill>
                <a:latin typeface="Times New Roman" pitchFamily="18" charset="0"/>
                <a:cs typeface="Times New Roman" pitchFamily="18" charset="0"/>
              </a:rPr>
              <a:t/>
            </a:r>
            <a:br>
              <a:rPr lang="en-US" sz="2400" dirty="0">
                <a:solidFill>
                  <a:schemeClr val="bg2">
                    <a:lumMod val="10000"/>
                  </a:schemeClr>
                </a:solidFill>
                <a:latin typeface="Times New Roman" pitchFamily="18" charset="0"/>
                <a:cs typeface="Times New Roman" pitchFamily="18" charset="0"/>
              </a:rPr>
            </a:br>
            <a:r>
              <a:rPr lang="en-US" sz="2400" dirty="0" err="1">
                <a:solidFill>
                  <a:schemeClr val="bg2">
                    <a:lumMod val="10000"/>
                  </a:schemeClr>
                </a:solidFill>
                <a:latin typeface="Times New Roman" pitchFamily="18" charset="0"/>
                <a:cs typeface="Times New Roman" pitchFamily="18" charset="0"/>
              </a:rPr>
              <a:t>nhu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cầu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sử</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dụng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phân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hữu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cơ</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Xử</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lý</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bằng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vôi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một</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số</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ít</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sử</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dụng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kết</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hợp</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với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chế</a:t>
            </a:r>
            <a:r>
              <a:rPr lang="en-US" sz="2400" dirty="0">
                <a:solidFill>
                  <a:schemeClr val="bg2">
                    <a:lumMod val="10000"/>
                  </a:schemeClr>
                </a:solidFill>
                <a:latin typeface="Times New Roman" pitchFamily="18" charset="0"/>
                <a:cs typeface="Times New Roman" pitchFamily="18" charset="0"/>
              </a:rPr>
              <a:t/>
            </a:r>
            <a:br>
              <a:rPr lang="en-US" sz="2400" dirty="0">
                <a:solidFill>
                  <a:schemeClr val="bg2">
                    <a:lumMod val="10000"/>
                  </a:schemeClr>
                </a:solidFill>
                <a:latin typeface="Times New Roman" pitchFamily="18" charset="0"/>
                <a:cs typeface="Times New Roman" pitchFamily="18" charset="0"/>
              </a:rPr>
            </a:br>
            <a:r>
              <a:rPr lang="en-US" sz="2400" dirty="0" err="1">
                <a:solidFill>
                  <a:schemeClr val="bg2">
                    <a:lumMod val="10000"/>
                  </a:schemeClr>
                </a:solidFill>
                <a:latin typeface="Times New Roman" pitchFamily="18" charset="0"/>
                <a:cs typeface="Times New Roman" pitchFamily="18" charset="0"/>
              </a:rPr>
              <a:t>phẩm</a:t>
            </a:r>
            <a:r>
              <a:rPr lang="en-US" sz="2400" dirty="0">
                <a:solidFill>
                  <a:schemeClr val="bg2">
                    <a:lumMod val="10000"/>
                  </a:schemeClr>
                </a:solidFill>
                <a:latin typeface="Times New Roman" pitchFamily="18" charset="0"/>
                <a:cs typeface="Times New Roman" pitchFamily="18" charset="0"/>
              </a:rPr>
              <a:t> vi </a:t>
            </a:r>
            <a:r>
              <a:rPr lang="en-US" sz="2400" dirty="0" err="1">
                <a:solidFill>
                  <a:schemeClr val="bg2">
                    <a:lumMod val="10000"/>
                  </a:schemeClr>
                </a:solidFill>
                <a:latin typeface="Times New Roman" pitchFamily="18" charset="0"/>
                <a:cs typeface="Times New Roman" pitchFamily="18" charset="0"/>
              </a:rPr>
              <a:t>sinh</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vật</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để</a:t>
            </a:r>
            <a:r>
              <a:rPr lang="en-US" sz="2400" dirty="0">
                <a:solidFill>
                  <a:schemeClr val="bg2">
                    <a:lumMod val="10000"/>
                  </a:schemeClr>
                </a:solidFill>
                <a:latin typeface="Times New Roman" pitchFamily="18" charset="0"/>
                <a:cs typeface="Times New Roman" pitchFamily="18" charset="0"/>
              </a:rPr>
              <a:t> ủ Compost.</a:t>
            </a:r>
          </a:p>
        </p:txBody>
      </p:sp>
      <p:sp>
        <p:nvSpPr>
          <p:cNvPr id="13" name="Rectangle 12"/>
          <p:cNvSpPr/>
          <p:nvPr/>
        </p:nvSpPr>
        <p:spPr>
          <a:xfrm>
            <a:off x="6926893" y="2410092"/>
            <a:ext cx="2116900" cy="38454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solidFill>
                  <a:schemeClr val="bg2">
                    <a:lumMod val="10000"/>
                  </a:schemeClr>
                </a:solidFill>
                <a:latin typeface="Times New Roman" pitchFamily="18" charset="0"/>
                <a:cs typeface="Times New Roman" pitchFamily="18" charset="0"/>
              </a:rPr>
              <a:t>Sử</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dụng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máy</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tách</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phân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Một</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số</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hộ</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của</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các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tỉnh</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dự</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án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được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Dự</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án</a:t>
            </a:r>
            <a:r>
              <a:rPr lang="en-US" sz="2400" dirty="0">
                <a:solidFill>
                  <a:schemeClr val="bg2">
                    <a:lumMod val="10000"/>
                  </a:schemeClr>
                </a:solidFill>
                <a:latin typeface="Times New Roman" pitchFamily="18" charset="0"/>
                <a:cs typeface="Times New Roman" pitchFamily="18" charset="0"/>
              </a:rPr>
              <a:t> LCASP </a:t>
            </a:r>
            <a:r>
              <a:rPr lang="en-US" sz="2400" dirty="0" err="1">
                <a:solidFill>
                  <a:schemeClr val="bg2">
                    <a:lumMod val="10000"/>
                  </a:schemeClr>
                </a:solidFill>
                <a:latin typeface="Times New Roman" pitchFamily="18" charset="0"/>
                <a:cs typeface="Times New Roman" pitchFamily="18" charset="0"/>
              </a:rPr>
              <a:t>hỗ</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trợ</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máy</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tách</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phân</a:t>
            </a:r>
            <a:r>
              <a:rPr lang="en-US" sz="2400" dirty="0">
                <a:solidFill>
                  <a:schemeClr val="bg2">
                    <a:lumMod val="1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1171530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15663"/>
          </a:xfrm>
          <a:prstGeom prst="rect">
            <a:avLst/>
          </a:prstGeom>
        </p:spPr>
        <p:txBody>
          <a:bodyPr wrap="square">
            <a:spAutoFit/>
          </a:bodyPr>
          <a:lstStyle/>
          <a:p>
            <a:pPr algn="just"/>
            <a:r>
              <a:rPr lang="en-US" sz="2000" b="1" dirty="0" smtClean="0">
                <a:solidFill>
                  <a:schemeClr val="bg2">
                    <a:lumMod val="10000"/>
                  </a:schemeClr>
                </a:solidFill>
                <a:latin typeface="Times New Roman" pitchFamily="18" charset="0"/>
                <a:cs typeface="Times New Roman" pitchFamily="18" charset="0"/>
              </a:rPr>
              <a:t>2. </a:t>
            </a:r>
            <a:r>
              <a:rPr lang="en-US" sz="2000" b="1" dirty="0" err="1" smtClean="0">
                <a:solidFill>
                  <a:schemeClr val="bg2">
                    <a:lumMod val="10000"/>
                  </a:schemeClr>
                </a:solidFill>
                <a:latin typeface="Times New Roman" pitchFamily="18" charset="0"/>
                <a:cs typeface="Times New Roman" pitchFamily="18" charset="0"/>
              </a:rPr>
              <a:t>Nhu</a:t>
            </a:r>
            <a:r>
              <a:rPr lang="en-US" sz="2000" b="1" dirty="0" smtClean="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cầu</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về</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phân</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hữu</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cơ</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và</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phân</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hữu</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cơ</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khoáng</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đánh</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giá</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những</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yếu</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tố</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hạn</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chế</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người</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dân</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sử</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dụng</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phân</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hữu</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cơ</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phân</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tích</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dự</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báo</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thị</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trường</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tiêu</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thụ</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phân</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hữu</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cơ</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tại</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các</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địa</a:t>
            </a:r>
            <a:r>
              <a:rPr lang="en-US" sz="2000" b="1" dirty="0">
                <a:solidFill>
                  <a:schemeClr val="bg2">
                    <a:lumMod val="10000"/>
                  </a:schemeClr>
                </a:solidFill>
                <a:latin typeface="Times New Roman" pitchFamily="18" charset="0"/>
                <a:cs typeface="Times New Roman" pitchFamily="18" charset="0"/>
              </a:rPr>
              <a:t> </a:t>
            </a:r>
            <a:r>
              <a:rPr lang="en-US" sz="2000" b="1" dirty="0" err="1">
                <a:solidFill>
                  <a:schemeClr val="bg2">
                    <a:lumMod val="10000"/>
                  </a:schemeClr>
                </a:solidFill>
                <a:latin typeface="Times New Roman" pitchFamily="18" charset="0"/>
                <a:cs typeface="Times New Roman" pitchFamily="18" charset="0"/>
              </a:rPr>
              <a:t>phương</a:t>
            </a:r>
            <a:endParaRPr lang="en-US" sz="2000" b="1" dirty="0">
              <a:solidFill>
                <a:schemeClr val="bg2">
                  <a:lumMod val="10000"/>
                </a:schemeClr>
              </a:solidFill>
              <a:latin typeface="Times New Roman" pitchFamily="18" charset="0"/>
              <a:cs typeface="Times New Roman" pitchFamily="18" charset="0"/>
            </a:endParaRPr>
          </a:p>
        </p:txBody>
      </p:sp>
      <p:pic>
        <p:nvPicPr>
          <p:cNvPr id="2049"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948" b="12706"/>
          <a:stretch/>
        </p:blipFill>
        <p:spPr bwMode="auto">
          <a:xfrm>
            <a:off x="-76696" y="1150304"/>
            <a:ext cx="9165711" cy="4047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0" y="5423770"/>
            <a:ext cx="1077238" cy="363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43799" y="5205898"/>
            <a:ext cx="7845215"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Nhu</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cầu</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sử</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dụng</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ngày</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càng</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cao</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có</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nhiều</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tiềm</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năng</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nhân</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rộng</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việc</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sử</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dụng</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phân</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HC</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21858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30997"/>
          </a:xfrm>
          <a:prstGeom prst="rect">
            <a:avLst/>
          </a:prstGeom>
        </p:spPr>
        <p:txBody>
          <a:bodyPr wrap="square">
            <a:spAutoFit/>
          </a:bodyPr>
          <a:lstStyle/>
          <a:p>
            <a:pPr algn="just"/>
            <a:r>
              <a:rPr lang="en-US" sz="2400" b="1" dirty="0" smtClean="0">
                <a:latin typeface="Times New Roman" pitchFamily="18" charset="0"/>
                <a:cs typeface="Times New Roman" pitchFamily="18" charset="0"/>
              </a:rPr>
              <a:t>3. </a:t>
            </a:r>
            <a:r>
              <a:rPr lang="en-US" sz="2400" b="1" dirty="0" err="1" smtClean="0">
                <a:latin typeface="Times New Roman" pitchFamily="18" charset="0"/>
                <a:cs typeface="Times New Roman" pitchFamily="18" charset="0"/>
              </a:rPr>
              <a:t>Công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hữu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án</a:t>
            </a:r>
            <a:endParaRPr lang="en-US" sz="2400" b="1" dirty="0">
              <a:latin typeface="Times New Roman" pitchFamily="18" charset="0"/>
              <a:cs typeface="Times New Roman" pitchFamily="18" charset="0"/>
            </a:endParaRPr>
          </a:p>
        </p:txBody>
      </p:sp>
      <p:sp>
        <p:nvSpPr>
          <p:cNvPr id="4" name="Rectangle 3"/>
          <p:cNvSpPr/>
          <p:nvPr/>
        </p:nvSpPr>
        <p:spPr>
          <a:xfrm>
            <a:off x="2812093" y="2805829"/>
            <a:ext cx="3319397" cy="1603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2">
                    <a:lumMod val="10000"/>
                  </a:schemeClr>
                </a:solidFill>
                <a:latin typeface="Times New Roman" pitchFamily="18" charset="0"/>
                <a:cs typeface="Times New Roman" pitchFamily="18" charset="0"/>
              </a:rPr>
              <a:t>Căn</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cứ</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xây</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dựng</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công</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thức</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phân</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hữu</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cơ</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khoáng</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cho</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các</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cây</a:t>
            </a:r>
            <a:r>
              <a:rPr lang="en-US" sz="2400" dirty="0" smtClean="0">
                <a:solidFill>
                  <a:schemeClr val="bg2">
                    <a:lumMod val="10000"/>
                  </a:schemeClr>
                </a:solidFill>
                <a:latin typeface="Times New Roman" pitchFamily="18" charset="0"/>
                <a:cs typeface="Times New Roman" pitchFamily="18" charset="0"/>
              </a:rPr>
              <a:t> </a:t>
            </a:r>
            <a:r>
              <a:rPr lang="en-US" sz="2400" dirty="0" err="1" smtClean="0">
                <a:solidFill>
                  <a:schemeClr val="bg2">
                    <a:lumMod val="10000"/>
                  </a:schemeClr>
                </a:solidFill>
                <a:latin typeface="Times New Roman" pitchFamily="18" charset="0"/>
                <a:cs typeface="Times New Roman" pitchFamily="18" charset="0"/>
              </a:rPr>
              <a:t>trồng</a:t>
            </a:r>
            <a:endParaRPr lang="en-US" sz="2400" dirty="0">
              <a:solidFill>
                <a:schemeClr val="bg2">
                  <a:lumMod val="10000"/>
                </a:schemeClr>
              </a:solidFill>
              <a:latin typeface="Times New Roman" pitchFamily="18" charset="0"/>
              <a:cs typeface="Times New Roman" pitchFamily="18" charset="0"/>
            </a:endParaRPr>
          </a:p>
        </p:txBody>
      </p:sp>
      <p:cxnSp>
        <p:nvCxnSpPr>
          <p:cNvPr id="6" name="Straight Arrow Connector 5"/>
          <p:cNvCxnSpPr>
            <a:stCxn id="4" idx="0"/>
          </p:cNvCxnSpPr>
          <p:nvPr/>
        </p:nvCxnSpPr>
        <p:spPr>
          <a:xfrm flipV="1">
            <a:off x="4471792" y="2054269"/>
            <a:ext cx="0" cy="7515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flipH="1">
            <a:off x="1929008" y="3720228"/>
            <a:ext cx="85803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a:off x="6169068" y="3607495"/>
            <a:ext cx="745299"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9" name="Rectangle 18"/>
          <p:cNvSpPr/>
          <p:nvPr/>
        </p:nvSpPr>
        <p:spPr>
          <a:xfrm>
            <a:off x="1828800" y="939451"/>
            <a:ext cx="5185775" cy="111481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US" sz="2200" dirty="0" err="1">
                <a:solidFill>
                  <a:schemeClr val="bg2">
                    <a:lumMod val="10000"/>
                  </a:schemeClr>
                </a:solidFill>
                <a:latin typeface="Times New Roman" pitchFamily="18" charset="0"/>
                <a:cs typeface="Times New Roman" pitchFamily="18" charset="0"/>
              </a:rPr>
              <a:t>Tổng</a:t>
            </a:r>
            <a:r>
              <a:rPr lang="en-US" sz="2200" dirty="0">
                <a:solidFill>
                  <a:schemeClr val="bg2">
                    <a:lumMod val="10000"/>
                  </a:schemeClr>
                </a:solidFill>
                <a:latin typeface="Times New Roman" pitchFamily="18" charset="0"/>
                <a:cs typeface="Times New Roman" pitchFamily="18" charset="0"/>
              </a:rPr>
              <a:t> </a:t>
            </a:r>
            <a:r>
              <a:rPr lang="en-US" sz="2200" dirty="0" err="1">
                <a:solidFill>
                  <a:schemeClr val="bg2">
                    <a:lumMod val="10000"/>
                  </a:schemeClr>
                </a:solidFill>
                <a:latin typeface="Times New Roman" pitchFamily="18" charset="0"/>
                <a:cs typeface="Times New Roman" pitchFamily="18" charset="0"/>
              </a:rPr>
              <a:t>nhu</a:t>
            </a:r>
            <a:r>
              <a:rPr lang="en-US" sz="2200" dirty="0">
                <a:solidFill>
                  <a:schemeClr val="bg2">
                    <a:lumMod val="10000"/>
                  </a:schemeClr>
                </a:solidFill>
                <a:latin typeface="Times New Roman" pitchFamily="18" charset="0"/>
                <a:cs typeface="Times New Roman" pitchFamily="18" charset="0"/>
              </a:rPr>
              <a:t> </a:t>
            </a:r>
            <a:r>
              <a:rPr lang="en-US" sz="2200" dirty="0" err="1">
                <a:solidFill>
                  <a:schemeClr val="bg2">
                    <a:lumMod val="10000"/>
                  </a:schemeClr>
                </a:solidFill>
                <a:latin typeface="Times New Roman" pitchFamily="18" charset="0"/>
                <a:cs typeface="Times New Roman" pitchFamily="18" charset="0"/>
              </a:rPr>
              <a:t>cầu</a:t>
            </a:r>
            <a:r>
              <a:rPr lang="en-US" sz="2200" dirty="0">
                <a:solidFill>
                  <a:schemeClr val="bg2">
                    <a:lumMod val="10000"/>
                  </a:schemeClr>
                </a:solidFill>
                <a:latin typeface="Times New Roman" pitchFamily="18" charset="0"/>
                <a:cs typeface="Times New Roman" pitchFamily="18" charset="0"/>
              </a:rPr>
              <a:t> </a:t>
            </a:r>
            <a:r>
              <a:rPr lang="en-US" sz="2200" dirty="0" err="1">
                <a:solidFill>
                  <a:schemeClr val="bg2">
                    <a:lumMod val="10000"/>
                  </a:schemeClr>
                </a:solidFill>
                <a:latin typeface="Times New Roman" pitchFamily="18" charset="0"/>
                <a:cs typeface="Times New Roman" pitchFamily="18" charset="0"/>
              </a:rPr>
              <a:t>dinh</a:t>
            </a:r>
            <a:r>
              <a:rPr lang="en-US" sz="2200" dirty="0">
                <a:solidFill>
                  <a:schemeClr val="bg2">
                    <a:lumMod val="10000"/>
                  </a:schemeClr>
                </a:solidFill>
                <a:latin typeface="Times New Roman" pitchFamily="18" charset="0"/>
                <a:cs typeface="Times New Roman" pitchFamily="18" charset="0"/>
              </a:rPr>
              <a:t> </a:t>
            </a:r>
            <a:r>
              <a:rPr lang="en-US" sz="2200" dirty="0" err="1">
                <a:solidFill>
                  <a:schemeClr val="bg2">
                    <a:lumMod val="10000"/>
                  </a:schemeClr>
                </a:solidFill>
                <a:latin typeface="Times New Roman" pitchFamily="18" charset="0"/>
                <a:cs typeface="Times New Roman" pitchFamily="18" charset="0"/>
              </a:rPr>
              <a:t>dưỡng</a:t>
            </a:r>
            <a:r>
              <a:rPr lang="en-US" sz="2200" dirty="0">
                <a:solidFill>
                  <a:schemeClr val="bg2">
                    <a:lumMod val="10000"/>
                  </a:schemeClr>
                </a:solidFill>
                <a:latin typeface="Times New Roman" pitchFamily="18" charset="0"/>
                <a:cs typeface="Times New Roman" pitchFamily="18" charset="0"/>
              </a:rPr>
              <a:t> </a:t>
            </a:r>
            <a:r>
              <a:rPr lang="en-US" sz="2200" dirty="0" err="1">
                <a:solidFill>
                  <a:schemeClr val="bg2">
                    <a:lumMod val="10000"/>
                  </a:schemeClr>
                </a:solidFill>
                <a:latin typeface="Times New Roman" pitchFamily="18" charset="0"/>
                <a:cs typeface="Times New Roman" pitchFamily="18" charset="0"/>
              </a:rPr>
              <a:t>đối</a:t>
            </a:r>
            <a:r>
              <a:rPr lang="en-US" sz="2200" dirty="0">
                <a:solidFill>
                  <a:schemeClr val="bg2">
                    <a:lumMod val="10000"/>
                  </a:schemeClr>
                </a:solidFill>
                <a:latin typeface="Times New Roman" pitchFamily="18" charset="0"/>
                <a:cs typeface="Times New Roman" pitchFamily="18" charset="0"/>
              </a:rPr>
              <a:t> </a:t>
            </a:r>
            <a:r>
              <a:rPr lang="en-US" sz="2200" dirty="0" err="1">
                <a:solidFill>
                  <a:schemeClr val="bg2">
                    <a:lumMod val="10000"/>
                  </a:schemeClr>
                </a:solidFill>
                <a:latin typeface="Times New Roman" pitchFamily="18" charset="0"/>
                <a:cs typeface="Times New Roman" pitchFamily="18" charset="0"/>
              </a:rPr>
              <a:t>tượng</a:t>
            </a:r>
            <a:r>
              <a:rPr lang="en-US" sz="2200" dirty="0">
                <a:solidFill>
                  <a:schemeClr val="bg2">
                    <a:lumMod val="10000"/>
                  </a:schemeClr>
                </a:solidFill>
                <a:latin typeface="Times New Roman" pitchFamily="18" charset="0"/>
                <a:cs typeface="Times New Roman" pitchFamily="18" charset="0"/>
              </a:rPr>
              <a:t> </a:t>
            </a:r>
            <a:r>
              <a:rPr lang="en-US" sz="2200" dirty="0" err="1">
                <a:solidFill>
                  <a:schemeClr val="bg2">
                    <a:lumMod val="10000"/>
                  </a:schemeClr>
                </a:solidFill>
                <a:latin typeface="Times New Roman" pitchFamily="18" charset="0"/>
                <a:cs typeface="Times New Roman" pitchFamily="18" charset="0"/>
              </a:rPr>
              <a:t>cây</a:t>
            </a:r>
            <a:r>
              <a:rPr lang="en-US" sz="2200" dirty="0">
                <a:solidFill>
                  <a:schemeClr val="bg2">
                    <a:lumMod val="10000"/>
                  </a:schemeClr>
                </a:solidFill>
                <a:latin typeface="Times New Roman" pitchFamily="18" charset="0"/>
                <a:cs typeface="Times New Roman" pitchFamily="18" charset="0"/>
              </a:rPr>
              <a:t> </a:t>
            </a:r>
            <a:r>
              <a:rPr lang="en-US" sz="2200" dirty="0" err="1">
                <a:solidFill>
                  <a:schemeClr val="bg2">
                    <a:lumMod val="10000"/>
                  </a:schemeClr>
                </a:solidFill>
                <a:latin typeface="Times New Roman" pitchFamily="18" charset="0"/>
                <a:cs typeface="Times New Roman" pitchFamily="18" charset="0"/>
              </a:rPr>
              <a:t>trồng</a:t>
            </a:r>
            <a:r>
              <a:rPr lang="en-US" sz="2200" dirty="0">
                <a:solidFill>
                  <a:schemeClr val="bg2">
                    <a:lumMod val="10000"/>
                  </a:schemeClr>
                </a:solidFill>
                <a:latin typeface="Times New Roman" pitchFamily="18" charset="0"/>
                <a:cs typeface="Times New Roman" pitchFamily="18" charset="0"/>
              </a:rPr>
              <a:t> </a:t>
            </a:r>
            <a:r>
              <a:rPr lang="en-US" sz="2200" dirty="0" err="1">
                <a:solidFill>
                  <a:schemeClr val="bg2">
                    <a:lumMod val="10000"/>
                  </a:schemeClr>
                </a:solidFill>
                <a:latin typeface="Times New Roman" pitchFamily="18" charset="0"/>
                <a:cs typeface="Times New Roman" pitchFamily="18" charset="0"/>
              </a:rPr>
              <a:t>cần</a:t>
            </a:r>
            <a:r>
              <a:rPr lang="en-US" sz="2200" dirty="0">
                <a:solidFill>
                  <a:schemeClr val="bg2">
                    <a:lumMod val="10000"/>
                  </a:schemeClr>
                </a:solidFill>
                <a:latin typeface="Times New Roman" pitchFamily="18" charset="0"/>
                <a:cs typeface="Times New Roman" pitchFamily="18" charset="0"/>
              </a:rPr>
              <a:t> </a:t>
            </a:r>
            <a:r>
              <a:rPr lang="en-US" sz="2200" dirty="0" err="1">
                <a:solidFill>
                  <a:schemeClr val="bg2">
                    <a:lumMod val="10000"/>
                  </a:schemeClr>
                </a:solidFill>
                <a:latin typeface="Times New Roman" pitchFamily="18" charset="0"/>
                <a:cs typeface="Times New Roman" pitchFamily="18" charset="0"/>
              </a:rPr>
              <a:t>sử</a:t>
            </a:r>
            <a:r>
              <a:rPr lang="en-US" sz="2200" dirty="0">
                <a:solidFill>
                  <a:schemeClr val="bg2">
                    <a:lumMod val="10000"/>
                  </a:schemeClr>
                </a:solidFill>
                <a:latin typeface="Times New Roman" pitchFamily="18" charset="0"/>
                <a:cs typeface="Times New Roman" pitchFamily="18" charset="0"/>
              </a:rPr>
              <a:t> </a:t>
            </a:r>
            <a:r>
              <a:rPr lang="en-US" sz="2200" dirty="0" err="1">
                <a:solidFill>
                  <a:schemeClr val="bg2">
                    <a:lumMod val="10000"/>
                  </a:schemeClr>
                </a:solidFill>
                <a:latin typeface="Times New Roman" pitchFamily="18" charset="0"/>
                <a:cs typeface="Times New Roman" pitchFamily="18" charset="0"/>
              </a:rPr>
              <a:t>dụng</a:t>
            </a:r>
            <a:r>
              <a:rPr lang="en-US" sz="2200" dirty="0">
                <a:solidFill>
                  <a:schemeClr val="bg2">
                    <a:lumMod val="10000"/>
                  </a:schemeClr>
                </a:solidFill>
                <a:latin typeface="Times New Roman" pitchFamily="18" charset="0"/>
                <a:cs typeface="Times New Roman" pitchFamily="18" charset="0"/>
              </a:rPr>
              <a:t> </a:t>
            </a:r>
            <a:r>
              <a:rPr lang="en-US" sz="2200" dirty="0" err="1">
                <a:solidFill>
                  <a:schemeClr val="bg2">
                    <a:lumMod val="10000"/>
                  </a:schemeClr>
                </a:solidFill>
                <a:latin typeface="Times New Roman" pitchFamily="18" charset="0"/>
                <a:cs typeface="Times New Roman" pitchFamily="18" charset="0"/>
              </a:rPr>
              <a:t>trong</a:t>
            </a:r>
            <a:r>
              <a:rPr lang="en-US" sz="2200" dirty="0">
                <a:solidFill>
                  <a:schemeClr val="bg2">
                    <a:lumMod val="10000"/>
                  </a:schemeClr>
                </a:solidFill>
                <a:latin typeface="Times New Roman" pitchFamily="18" charset="0"/>
                <a:cs typeface="Times New Roman" pitchFamily="18" charset="0"/>
              </a:rPr>
              <a:t> 1 </a:t>
            </a:r>
            <a:r>
              <a:rPr lang="en-US" sz="2200" dirty="0" err="1">
                <a:solidFill>
                  <a:schemeClr val="bg2">
                    <a:lumMod val="10000"/>
                  </a:schemeClr>
                </a:solidFill>
                <a:latin typeface="Times New Roman" pitchFamily="18" charset="0"/>
                <a:cs typeface="Times New Roman" pitchFamily="18" charset="0"/>
              </a:rPr>
              <a:t>chu</a:t>
            </a:r>
            <a:r>
              <a:rPr lang="en-US" sz="2200" dirty="0">
                <a:solidFill>
                  <a:schemeClr val="bg2">
                    <a:lumMod val="10000"/>
                  </a:schemeClr>
                </a:solidFill>
                <a:latin typeface="Times New Roman" pitchFamily="18" charset="0"/>
                <a:cs typeface="Times New Roman" pitchFamily="18" charset="0"/>
              </a:rPr>
              <a:t> </a:t>
            </a:r>
            <a:r>
              <a:rPr lang="en-US" sz="2200" dirty="0" err="1" smtClean="0">
                <a:solidFill>
                  <a:schemeClr val="bg2">
                    <a:lumMod val="10000"/>
                  </a:schemeClr>
                </a:solidFill>
                <a:latin typeface="Times New Roman" pitchFamily="18" charset="0"/>
                <a:cs typeface="Times New Roman" pitchFamily="18" charset="0"/>
              </a:rPr>
              <a:t>kì</a:t>
            </a:r>
            <a:r>
              <a:rPr lang="en-US" sz="2200" dirty="0" smtClean="0">
                <a:solidFill>
                  <a:schemeClr val="bg2">
                    <a:lumMod val="10000"/>
                  </a:schemeClr>
                </a:solidFill>
                <a:latin typeface="Times New Roman" pitchFamily="18" charset="0"/>
                <a:cs typeface="Times New Roman" pitchFamily="18" charset="0"/>
              </a:rPr>
              <a:t> </a:t>
            </a:r>
            <a:r>
              <a:rPr lang="en-US" sz="2200" dirty="0" err="1">
                <a:solidFill>
                  <a:schemeClr val="bg2">
                    <a:lumMod val="10000"/>
                  </a:schemeClr>
                </a:solidFill>
                <a:latin typeface="Times New Roman" pitchFamily="18" charset="0"/>
                <a:cs typeface="Times New Roman" pitchFamily="18" charset="0"/>
              </a:rPr>
              <a:t>canh</a:t>
            </a:r>
            <a:r>
              <a:rPr lang="en-US" sz="2200" dirty="0">
                <a:solidFill>
                  <a:schemeClr val="bg2">
                    <a:lumMod val="10000"/>
                  </a:schemeClr>
                </a:solidFill>
                <a:latin typeface="Times New Roman" pitchFamily="18" charset="0"/>
                <a:cs typeface="Times New Roman" pitchFamily="18" charset="0"/>
              </a:rPr>
              <a:t> </a:t>
            </a:r>
            <a:r>
              <a:rPr lang="en-US" sz="2200" dirty="0" err="1">
                <a:solidFill>
                  <a:schemeClr val="bg2">
                    <a:lumMod val="10000"/>
                  </a:schemeClr>
                </a:solidFill>
                <a:latin typeface="Times New Roman" pitchFamily="18" charset="0"/>
                <a:cs typeface="Times New Roman" pitchFamily="18" charset="0"/>
              </a:rPr>
              <a:t>tác</a:t>
            </a:r>
            <a:endParaRPr lang="en-US" sz="2200" dirty="0">
              <a:solidFill>
                <a:schemeClr val="bg2">
                  <a:lumMod val="10000"/>
                </a:schemeClr>
              </a:solidFill>
              <a:latin typeface="Times New Roman" pitchFamily="18" charset="0"/>
              <a:cs typeface="Times New Roman" pitchFamily="18" charset="0"/>
            </a:endParaRPr>
          </a:p>
        </p:txBody>
      </p:sp>
      <p:sp>
        <p:nvSpPr>
          <p:cNvPr id="22" name="Rectangle 21"/>
          <p:cNvSpPr/>
          <p:nvPr/>
        </p:nvSpPr>
        <p:spPr>
          <a:xfrm>
            <a:off x="112734" y="2642992"/>
            <a:ext cx="1828800" cy="30563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2300" dirty="0" err="1">
                <a:solidFill>
                  <a:schemeClr val="bg2">
                    <a:lumMod val="10000"/>
                  </a:schemeClr>
                </a:solidFill>
                <a:latin typeface="Times New Roman" pitchFamily="18" charset="0"/>
                <a:cs typeface="Times New Roman" pitchFamily="18" charset="0"/>
              </a:rPr>
              <a:t>Mối</a:t>
            </a:r>
            <a:r>
              <a:rPr lang="en-US" sz="2300" dirty="0">
                <a:solidFill>
                  <a:schemeClr val="bg2">
                    <a:lumMod val="10000"/>
                  </a:schemeClr>
                </a:solidFill>
                <a:latin typeface="Times New Roman" pitchFamily="18" charset="0"/>
                <a:cs typeface="Times New Roman" pitchFamily="18" charset="0"/>
              </a:rPr>
              <a:t> </a:t>
            </a:r>
            <a:r>
              <a:rPr lang="en-US" sz="2300" dirty="0" err="1">
                <a:solidFill>
                  <a:schemeClr val="bg2">
                    <a:lumMod val="10000"/>
                  </a:schemeClr>
                </a:solidFill>
                <a:latin typeface="Times New Roman" pitchFamily="18" charset="0"/>
                <a:cs typeface="Times New Roman" pitchFamily="18" charset="0"/>
              </a:rPr>
              <a:t>liên</a:t>
            </a:r>
            <a:r>
              <a:rPr lang="en-US" sz="2300" dirty="0">
                <a:solidFill>
                  <a:schemeClr val="bg2">
                    <a:lumMod val="10000"/>
                  </a:schemeClr>
                </a:solidFill>
                <a:latin typeface="Times New Roman" pitchFamily="18" charset="0"/>
                <a:cs typeface="Times New Roman" pitchFamily="18" charset="0"/>
              </a:rPr>
              <a:t> </a:t>
            </a:r>
            <a:r>
              <a:rPr lang="en-US" sz="2300" dirty="0" err="1">
                <a:solidFill>
                  <a:schemeClr val="bg2">
                    <a:lumMod val="10000"/>
                  </a:schemeClr>
                </a:solidFill>
                <a:latin typeface="Times New Roman" pitchFamily="18" charset="0"/>
                <a:cs typeface="Times New Roman" pitchFamily="18" charset="0"/>
              </a:rPr>
              <a:t>hệ</a:t>
            </a:r>
            <a:r>
              <a:rPr lang="en-US" sz="2300" dirty="0">
                <a:solidFill>
                  <a:schemeClr val="bg2">
                    <a:lumMod val="10000"/>
                  </a:schemeClr>
                </a:solidFill>
                <a:latin typeface="Times New Roman" pitchFamily="18" charset="0"/>
                <a:cs typeface="Times New Roman" pitchFamily="18" charset="0"/>
              </a:rPr>
              <a:t> </a:t>
            </a:r>
            <a:r>
              <a:rPr lang="en-US" sz="2300" dirty="0" err="1">
                <a:solidFill>
                  <a:schemeClr val="bg2">
                    <a:lumMod val="10000"/>
                  </a:schemeClr>
                </a:solidFill>
                <a:latin typeface="Times New Roman" pitchFamily="18" charset="0"/>
                <a:cs typeface="Times New Roman" pitchFamily="18" charset="0"/>
              </a:rPr>
              <a:t>giữa</a:t>
            </a:r>
            <a:r>
              <a:rPr lang="en-US" sz="2300" dirty="0">
                <a:solidFill>
                  <a:schemeClr val="bg2">
                    <a:lumMod val="10000"/>
                  </a:schemeClr>
                </a:solidFill>
                <a:latin typeface="Times New Roman" pitchFamily="18" charset="0"/>
                <a:cs typeface="Times New Roman" pitchFamily="18" charset="0"/>
              </a:rPr>
              <a:t> </a:t>
            </a:r>
            <a:r>
              <a:rPr lang="en-US" sz="2300" dirty="0" err="1">
                <a:solidFill>
                  <a:schemeClr val="bg2">
                    <a:lumMod val="10000"/>
                  </a:schemeClr>
                </a:solidFill>
                <a:latin typeface="Times New Roman" pitchFamily="18" charset="0"/>
                <a:cs typeface="Times New Roman" pitchFamily="18" charset="0"/>
              </a:rPr>
              <a:t>lượng</a:t>
            </a:r>
            <a:r>
              <a:rPr lang="en-US" sz="2300" dirty="0">
                <a:solidFill>
                  <a:schemeClr val="bg2">
                    <a:lumMod val="10000"/>
                  </a:schemeClr>
                </a:solidFill>
                <a:latin typeface="Times New Roman" pitchFamily="18" charset="0"/>
                <a:cs typeface="Times New Roman" pitchFamily="18" charset="0"/>
              </a:rPr>
              <a:t> </a:t>
            </a:r>
            <a:r>
              <a:rPr lang="en-US" sz="2300" dirty="0" err="1">
                <a:solidFill>
                  <a:schemeClr val="bg2">
                    <a:lumMod val="10000"/>
                  </a:schemeClr>
                </a:solidFill>
                <a:latin typeface="Times New Roman" pitchFamily="18" charset="0"/>
                <a:cs typeface="Times New Roman" pitchFamily="18" charset="0"/>
              </a:rPr>
              <a:t>bón</a:t>
            </a:r>
            <a:r>
              <a:rPr lang="en-US" sz="2300" dirty="0">
                <a:solidFill>
                  <a:schemeClr val="bg2">
                    <a:lumMod val="10000"/>
                  </a:schemeClr>
                </a:solidFill>
                <a:latin typeface="Times New Roman" pitchFamily="18" charset="0"/>
                <a:cs typeface="Times New Roman" pitchFamily="18" charset="0"/>
              </a:rPr>
              <a:t> </a:t>
            </a:r>
            <a:r>
              <a:rPr lang="en-US" sz="2300" dirty="0" err="1">
                <a:solidFill>
                  <a:schemeClr val="bg2">
                    <a:lumMod val="10000"/>
                  </a:schemeClr>
                </a:solidFill>
                <a:latin typeface="Times New Roman" pitchFamily="18" charset="0"/>
                <a:cs typeface="Times New Roman" pitchFamily="18" charset="0"/>
              </a:rPr>
              <a:t>với</a:t>
            </a:r>
            <a:r>
              <a:rPr lang="en-US" sz="2300" dirty="0">
                <a:solidFill>
                  <a:schemeClr val="bg2">
                    <a:lumMod val="10000"/>
                  </a:schemeClr>
                </a:solidFill>
                <a:latin typeface="Times New Roman" pitchFamily="18" charset="0"/>
                <a:cs typeface="Times New Roman" pitchFamily="18" charset="0"/>
              </a:rPr>
              <a:t> </a:t>
            </a:r>
            <a:r>
              <a:rPr lang="en-US" sz="2300" dirty="0" err="1">
                <a:solidFill>
                  <a:schemeClr val="bg2">
                    <a:lumMod val="10000"/>
                  </a:schemeClr>
                </a:solidFill>
                <a:latin typeface="Times New Roman" pitchFamily="18" charset="0"/>
                <a:cs typeface="Times New Roman" pitchFamily="18" charset="0"/>
              </a:rPr>
              <a:t>thành</a:t>
            </a:r>
            <a:r>
              <a:rPr lang="en-US" sz="2300" dirty="0">
                <a:solidFill>
                  <a:schemeClr val="bg2">
                    <a:lumMod val="10000"/>
                  </a:schemeClr>
                </a:solidFill>
                <a:latin typeface="Times New Roman" pitchFamily="18" charset="0"/>
                <a:cs typeface="Times New Roman" pitchFamily="18" charset="0"/>
              </a:rPr>
              <a:t> </a:t>
            </a:r>
            <a:r>
              <a:rPr lang="en-US" sz="2300" dirty="0" err="1">
                <a:solidFill>
                  <a:schemeClr val="bg2">
                    <a:lumMod val="10000"/>
                  </a:schemeClr>
                </a:solidFill>
                <a:latin typeface="Times New Roman" pitchFamily="18" charset="0"/>
                <a:cs typeface="Times New Roman" pitchFamily="18" charset="0"/>
              </a:rPr>
              <a:t>phần</a:t>
            </a:r>
            <a:r>
              <a:rPr lang="en-US" sz="2300" dirty="0">
                <a:solidFill>
                  <a:schemeClr val="bg2">
                    <a:lumMod val="10000"/>
                  </a:schemeClr>
                </a:solidFill>
                <a:latin typeface="Times New Roman" pitchFamily="18" charset="0"/>
                <a:cs typeface="Times New Roman" pitchFamily="18" charset="0"/>
              </a:rPr>
              <a:t> </a:t>
            </a:r>
            <a:r>
              <a:rPr lang="en-US" sz="2300" dirty="0" err="1">
                <a:solidFill>
                  <a:schemeClr val="bg2">
                    <a:lumMod val="10000"/>
                  </a:schemeClr>
                </a:solidFill>
                <a:latin typeface="Times New Roman" pitchFamily="18" charset="0"/>
                <a:cs typeface="Times New Roman" pitchFamily="18" charset="0"/>
              </a:rPr>
              <a:t>hàm</a:t>
            </a:r>
            <a:r>
              <a:rPr lang="en-US" sz="2300" dirty="0">
                <a:solidFill>
                  <a:schemeClr val="bg2">
                    <a:lumMod val="10000"/>
                  </a:schemeClr>
                </a:solidFill>
                <a:latin typeface="Times New Roman" pitchFamily="18" charset="0"/>
                <a:cs typeface="Times New Roman" pitchFamily="18" charset="0"/>
              </a:rPr>
              <a:t> </a:t>
            </a:r>
            <a:r>
              <a:rPr lang="en-US" sz="2300" dirty="0" err="1">
                <a:solidFill>
                  <a:schemeClr val="bg2">
                    <a:lumMod val="10000"/>
                  </a:schemeClr>
                </a:solidFill>
                <a:latin typeface="Times New Roman" pitchFamily="18" charset="0"/>
                <a:cs typeface="Times New Roman" pitchFamily="18" charset="0"/>
              </a:rPr>
              <a:t>lượng</a:t>
            </a:r>
            <a:r>
              <a:rPr lang="en-US" sz="2300" dirty="0">
                <a:solidFill>
                  <a:schemeClr val="bg2">
                    <a:lumMod val="10000"/>
                  </a:schemeClr>
                </a:solidFill>
                <a:latin typeface="Times New Roman" pitchFamily="18" charset="0"/>
                <a:cs typeface="Times New Roman" pitchFamily="18" charset="0"/>
              </a:rPr>
              <a:t> </a:t>
            </a:r>
            <a:r>
              <a:rPr lang="en-US" sz="2300" dirty="0" err="1">
                <a:solidFill>
                  <a:schemeClr val="bg2">
                    <a:lumMod val="10000"/>
                  </a:schemeClr>
                </a:solidFill>
                <a:latin typeface="Times New Roman" pitchFamily="18" charset="0"/>
                <a:cs typeface="Times New Roman" pitchFamily="18" charset="0"/>
              </a:rPr>
              <a:t>dinh</a:t>
            </a:r>
            <a:r>
              <a:rPr lang="en-US" sz="2300" dirty="0">
                <a:solidFill>
                  <a:schemeClr val="bg2">
                    <a:lumMod val="10000"/>
                  </a:schemeClr>
                </a:solidFill>
                <a:latin typeface="Times New Roman" pitchFamily="18" charset="0"/>
                <a:cs typeface="Times New Roman" pitchFamily="18" charset="0"/>
              </a:rPr>
              <a:t> </a:t>
            </a:r>
            <a:r>
              <a:rPr lang="en-US" sz="2300" dirty="0" err="1">
                <a:solidFill>
                  <a:schemeClr val="bg2">
                    <a:lumMod val="10000"/>
                  </a:schemeClr>
                </a:solidFill>
                <a:latin typeface="Times New Roman" pitchFamily="18" charset="0"/>
                <a:cs typeface="Times New Roman" pitchFamily="18" charset="0"/>
              </a:rPr>
              <a:t>dưỡng</a:t>
            </a:r>
            <a:r>
              <a:rPr lang="en-US" sz="2300" dirty="0">
                <a:solidFill>
                  <a:schemeClr val="bg2">
                    <a:lumMod val="10000"/>
                  </a:schemeClr>
                </a:solidFill>
                <a:latin typeface="Times New Roman" pitchFamily="18" charset="0"/>
                <a:cs typeface="Times New Roman" pitchFamily="18" charset="0"/>
              </a:rPr>
              <a:t> </a:t>
            </a:r>
            <a:r>
              <a:rPr lang="en-US" sz="2300" dirty="0" err="1">
                <a:solidFill>
                  <a:schemeClr val="bg2">
                    <a:lumMod val="10000"/>
                  </a:schemeClr>
                </a:solidFill>
                <a:latin typeface="Times New Roman" pitchFamily="18" charset="0"/>
                <a:cs typeface="Times New Roman" pitchFamily="18" charset="0"/>
              </a:rPr>
              <a:t>trong</a:t>
            </a:r>
            <a:r>
              <a:rPr lang="en-US" sz="2300" dirty="0">
                <a:solidFill>
                  <a:schemeClr val="bg2">
                    <a:lumMod val="10000"/>
                  </a:schemeClr>
                </a:solidFill>
                <a:latin typeface="Times New Roman" pitchFamily="18" charset="0"/>
                <a:cs typeface="Times New Roman" pitchFamily="18" charset="0"/>
              </a:rPr>
              <a:t>               </a:t>
            </a:r>
            <a:r>
              <a:rPr lang="en-US" sz="2300" dirty="0" err="1">
                <a:solidFill>
                  <a:schemeClr val="bg2">
                    <a:lumMod val="10000"/>
                  </a:schemeClr>
                </a:solidFill>
                <a:latin typeface="Times New Roman" pitchFamily="18" charset="0"/>
                <a:cs typeface="Times New Roman" pitchFamily="18" charset="0"/>
              </a:rPr>
              <a:t>phân</a:t>
            </a:r>
            <a:r>
              <a:rPr lang="en-US" sz="2300" dirty="0">
                <a:solidFill>
                  <a:schemeClr val="bg2">
                    <a:lumMod val="10000"/>
                  </a:schemeClr>
                </a:solidFill>
                <a:latin typeface="Times New Roman" pitchFamily="18" charset="0"/>
                <a:cs typeface="Times New Roman" pitchFamily="18" charset="0"/>
              </a:rPr>
              <a:t> </a:t>
            </a:r>
            <a:r>
              <a:rPr lang="en-US" sz="2300" dirty="0" err="1">
                <a:solidFill>
                  <a:schemeClr val="bg2">
                    <a:lumMod val="10000"/>
                  </a:schemeClr>
                </a:solidFill>
                <a:latin typeface="Times New Roman" pitchFamily="18" charset="0"/>
                <a:cs typeface="Times New Roman" pitchFamily="18" charset="0"/>
              </a:rPr>
              <a:t>bón</a:t>
            </a:r>
            <a:endParaRPr lang="en-US" sz="2300" dirty="0">
              <a:solidFill>
                <a:schemeClr val="bg2">
                  <a:lumMod val="10000"/>
                </a:schemeClr>
              </a:solidFill>
              <a:latin typeface="Times New Roman" pitchFamily="18" charset="0"/>
              <a:cs typeface="Times New Roman" pitchFamily="18" charset="0"/>
            </a:endParaRPr>
          </a:p>
        </p:txBody>
      </p:sp>
      <p:sp>
        <p:nvSpPr>
          <p:cNvPr id="23" name="Rectangle 22"/>
          <p:cNvSpPr/>
          <p:nvPr/>
        </p:nvSpPr>
        <p:spPr>
          <a:xfrm>
            <a:off x="6970734" y="2617940"/>
            <a:ext cx="1966587" cy="30563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US" sz="2400" dirty="0" err="1">
                <a:solidFill>
                  <a:schemeClr val="bg2">
                    <a:lumMod val="10000"/>
                  </a:schemeClr>
                </a:solidFill>
                <a:latin typeface="Times New Roman" pitchFamily="18" charset="0"/>
                <a:cs typeface="Times New Roman" pitchFamily="18" charset="0"/>
              </a:rPr>
              <a:t>Nhu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cầu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dinh</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dưỡng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của</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cây</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trồng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trong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từng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thời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kì</a:t>
            </a:r>
            <a:r>
              <a:rPr lang="en-US" sz="2400" dirty="0">
                <a:solidFill>
                  <a:schemeClr val="bg2">
                    <a:lumMod val="1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346801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762"/>
          <a:stretch/>
        </p:blipFill>
        <p:spPr bwMode="auto">
          <a:xfrm>
            <a:off x="109409" y="1515650"/>
            <a:ext cx="8932788" cy="479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9409" y="789138"/>
            <a:ext cx="8932788"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TỔNG HỢP CÔNG THỨC PHÂN HỮU CƠ KHOÁNG CHUYÊN DÙNG CHO CÁC CÂY TRỒNG CHỦ LỰC</a:t>
            </a:r>
            <a:endParaRPr lang="en-US" b="1" dirty="0">
              <a:latin typeface="Times New Roman" pitchFamily="18" charset="0"/>
              <a:cs typeface="Times New Roman" pitchFamily="18" charset="0"/>
            </a:endParaRPr>
          </a:p>
        </p:txBody>
      </p:sp>
      <p:sp>
        <p:nvSpPr>
          <p:cNvPr id="7" name="Rectangle 6"/>
          <p:cNvSpPr/>
          <p:nvPr/>
        </p:nvSpPr>
        <p:spPr>
          <a:xfrm>
            <a:off x="0" y="0"/>
            <a:ext cx="9144000" cy="830997"/>
          </a:xfrm>
          <a:prstGeom prst="rect">
            <a:avLst/>
          </a:prstGeom>
        </p:spPr>
        <p:txBody>
          <a:bodyPr wrap="square">
            <a:spAutoFit/>
          </a:bodyPr>
          <a:lstStyle/>
          <a:p>
            <a:pPr algn="just"/>
            <a:r>
              <a:rPr lang="en-US" sz="2400" b="1" dirty="0" smtClean="0">
                <a:latin typeface="Times New Roman" pitchFamily="18" charset="0"/>
                <a:cs typeface="Times New Roman" pitchFamily="18" charset="0"/>
              </a:rPr>
              <a:t>3. </a:t>
            </a:r>
            <a:r>
              <a:rPr lang="en-US" sz="2400" b="1" dirty="0" err="1" smtClean="0">
                <a:latin typeface="Times New Roman" pitchFamily="18" charset="0"/>
                <a:cs typeface="Times New Roman" pitchFamily="18" charset="0"/>
              </a:rPr>
              <a:t>Công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hữu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án</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57888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1665"/>
          </a:xfrm>
          <a:prstGeom prst="rect">
            <a:avLst/>
          </a:prstGeom>
        </p:spPr>
        <p:txBody>
          <a:bodyPr wrap="square">
            <a:spAutoFit/>
          </a:bodyPr>
          <a:lstStyle/>
          <a:p>
            <a:pPr algn="ctr"/>
            <a:r>
              <a:rPr lang="en-US" sz="2400" b="1" dirty="0" smtClean="0">
                <a:solidFill>
                  <a:schemeClr val="bg2">
                    <a:lumMod val="10000"/>
                  </a:schemeClr>
                </a:solidFill>
                <a:latin typeface="Times New Roman" pitchFamily="18" charset="0"/>
                <a:cs typeface="Times New Roman" pitchFamily="18" charset="0"/>
              </a:rPr>
              <a:t>4. Qui </a:t>
            </a:r>
            <a:r>
              <a:rPr lang="en-US" sz="2400" b="1" dirty="0" err="1">
                <a:solidFill>
                  <a:schemeClr val="bg2">
                    <a:lumMod val="10000"/>
                  </a:schemeClr>
                </a:solidFill>
                <a:latin typeface="Times New Roman" pitchFamily="18" charset="0"/>
                <a:cs typeface="Times New Roman" pitchFamily="18" charset="0"/>
              </a:rPr>
              <a:t>trình</a:t>
            </a:r>
            <a:r>
              <a:rPr lang="en-US" sz="2400" b="1" dirty="0">
                <a:solidFill>
                  <a:schemeClr val="bg2">
                    <a:lumMod val="10000"/>
                  </a:schemeClr>
                </a:solidFill>
                <a:latin typeface="Times New Roman" pitchFamily="18" charset="0"/>
                <a:cs typeface="Times New Roman" pitchFamily="18" charset="0"/>
              </a:rPr>
              <a:t> </a:t>
            </a:r>
            <a:r>
              <a:rPr lang="en-US" sz="2400" b="1" dirty="0" err="1">
                <a:solidFill>
                  <a:schemeClr val="bg2">
                    <a:lumMod val="10000"/>
                  </a:schemeClr>
                </a:solidFill>
                <a:latin typeface="Times New Roman" pitchFamily="18" charset="0"/>
                <a:cs typeface="Times New Roman" pitchFamily="18" charset="0"/>
              </a:rPr>
              <a:t>công</a:t>
            </a:r>
            <a:r>
              <a:rPr lang="en-US" sz="2400" b="1" dirty="0">
                <a:solidFill>
                  <a:schemeClr val="bg2">
                    <a:lumMod val="10000"/>
                  </a:schemeClr>
                </a:solidFill>
                <a:latin typeface="Times New Roman" pitchFamily="18" charset="0"/>
                <a:cs typeface="Times New Roman" pitchFamily="18" charset="0"/>
              </a:rPr>
              <a:t> </a:t>
            </a:r>
            <a:r>
              <a:rPr lang="en-US" sz="2400" b="1" dirty="0" err="1">
                <a:solidFill>
                  <a:schemeClr val="bg2">
                    <a:lumMod val="10000"/>
                  </a:schemeClr>
                </a:solidFill>
                <a:latin typeface="Times New Roman" pitchFamily="18" charset="0"/>
                <a:cs typeface="Times New Roman" pitchFamily="18" charset="0"/>
              </a:rPr>
              <a:t>nghệ</a:t>
            </a:r>
            <a:r>
              <a:rPr lang="en-US" sz="2400" b="1" dirty="0">
                <a:solidFill>
                  <a:schemeClr val="bg2">
                    <a:lumMod val="10000"/>
                  </a:schemeClr>
                </a:solidFill>
                <a:latin typeface="Times New Roman" pitchFamily="18" charset="0"/>
                <a:cs typeface="Times New Roman" pitchFamily="18" charset="0"/>
              </a:rPr>
              <a:t> </a:t>
            </a:r>
            <a:r>
              <a:rPr lang="en-US" sz="2400" b="1" dirty="0" err="1">
                <a:solidFill>
                  <a:schemeClr val="bg2">
                    <a:lumMod val="10000"/>
                  </a:schemeClr>
                </a:solidFill>
                <a:latin typeface="Times New Roman" pitchFamily="18" charset="0"/>
                <a:cs typeface="Times New Roman" pitchFamily="18" charset="0"/>
              </a:rPr>
              <a:t>sản</a:t>
            </a:r>
            <a:r>
              <a:rPr lang="en-US" sz="2400" b="1" dirty="0">
                <a:solidFill>
                  <a:schemeClr val="bg2">
                    <a:lumMod val="10000"/>
                  </a:schemeClr>
                </a:solidFill>
                <a:latin typeface="Times New Roman" pitchFamily="18" charset="0"/>
                <a:cs typeface="Times New Roman" pitchFamily="18" charset="0"/>
              </a:rPr>
              <a:t> </a:t>
            </a:r>
            <a:r>
              <a:rPr lang="en-US" sz="2400" b="1" dirty="0" err="1">
                <a:solidFill>
                  <a:schemeClr val="bg2">
                    <a:lumMod val="10000"/>
                  </a:schemeClr>
                </a:solidFill>
                <a:latin typeface="Times New Roman" pitchFamily="18" charset="0"/>
                <a:cs typeface="Times New Roman" pitchFamily="18" charset="0"/>
              </a:rPr>
              <a:t>xuất</a:t>
            </a:r>
            <a:r>
              <a:rPr lang="en-US" sz="2400" b="1" dirty="0">
                <a:solidFill>
                  <a:schemeClr val="bg2">
                    <a:lumMod val="10000"/>
                  </a:schemeClr>
                </a:solidFill>
                <a:latin typeface="Times New Roman" pitchFamily="18" charset="0"/>
                <a:cs typeface="Times New Roman" pitchFamily="18" charset="0"/>
              </a:rPr>
              <a:t> </a:t>
            </a:r>
            <a:r>
              <a:rPr lang="en-US" sz="2400" b="1" dirty="0" err="1">
                <a:solidFill>
                  <a:schemeClr val="bg2">
                    <a:lumMod val="10000"/>
                  </a:schemeClr>
                </a:solidFill>
                <a:latin typeface="Times New Roman" pitchFamily="18" charset="0"/>
                <a:cs typeface="Times New Roman" pitchFamily="18" charset="0"/>
              </a:rPr>
              <a:t>phân</a:t>
            </a:r>
            <a:r>
              <a:rPr lang="en-US" sz="2400" b="1" dirty="0">
                <a:solidFill>
                  <a:schemeClr val="bg2">
                    <a:lumMod val="10000"/>
                  </a:schemeClr>
                </a:solidFill>
                <a:latin typeface="Times New Roman" pitchFamily="18" charset="0"/>
                <a:cs typeface="Times New Roman" pitchFamily="18" charset="0"/>
              </a:rPr>
              <a:t> </a:t>
            </a:r>
            <a:r>
              <a:rPr lang="en-US" sz="2400" b="1" dirty="0" err="1">
                <a:solidFill>
                  <a:schemeClr val="bg2">
                    <a:lumMod val="10000"/>
                  </a:schemeClr>
                </a:solidFill>
                <a:latin typeface="Times New Roman" pitchFamily="18" charset="0"/>
                <a:cs typeface="Times New Roman" pitchFamily="18" charset="0"/>
              </a:rPr>
              <a:t>hữu</a:t>
            </a:r>
            <a:r>
              <a:rPr lang="en-US" sz="2400" b="1" dirty="0">
                <a:solidFill>
                  <a:schemeClr val="bg2">
                    <a:lumMod val="10000"/>
                  </a:schemeClr>
                </a:solidFill>
                <a:latin typeface="Times New Roman" pitchFamily="18" charset="0"/>
                <a:cs typeface="Times New Roman" pitchFamily="18" charset="0"/>
              </a:rPr>
              <a:t> </a:t>
            </a:r>
            <a:r>
              <a:rPr lang="en-US" sz="2400" b="1" dirty="0" err="1">
                <a:solidFill>
                  <a:schemeClr val="bg2">
                    <a:lumMod val="10000"/>
                  </a:schemeClr>
                </a:solidFill>
                <a:latin typeface="Times New Roman" pitchFamily="18" charset="0"/>
                <a:cs typeface="Times New Roman" pitchFamily="18" charset="0"/>
              </a:rPr>
              <a:t>cơ</a:t>
            </a:r>
            <a:r>
              <a:rPr lang="en-US" sz="2400" b="1" dirty="0">
                <a:solidFill>
                  <a:schemeClr val="bg2">
                    <a:lumMod val="10000"/>
                  </a:schemeClr>
                </a:solidFill>
                <a:latin typeface="Times New Roman" pitchFamily="18" charset="0"/>
                <a:cs typeface="Times New Roman" pitchFamily="18" charset="0"/>
              </a:rPr>
              <a:t> </a:t>
            </a:r>
            <a:r>
              <a:rPr lang="en-US" sz="2400" b="1" dirty="0" err="1">
                <a:solidFill>
                  <a:schemeClr val="bg2">
                    <a:lumMod val="10000"/>
                  </a:schemeClr>
                </a:solidFill>
                <a:latin typeface="Times New Roman" pitchFamily="18" charset="0"/>
                <a:cs typeface="Times New Roman" pitchFamily="18" charset="0"/>
              </a:rPr>
              <a:t>và</a:t>
            </a:r>
            <a:r>
              <a:rPr lang="en-US" sz="2400" b="1" dirty="0">
                <a:solidFill>
                  <a:schemeClr val="bg2">
                    <a:lumMod val="10000"/>
                  </a:schemeClr>
                </a:solidFill>
                <a:latin typeface="Times New Roman" pitchFamily="18" charset="0"/>
                <a:cs typeface="Times New Roman" pitchFamily="18" charset="0"/>
              </a:rPr>
              <a:t> </a:t>
            </a:r>
            <a:r>
              <a:rPr lang="en-US" sz="2400" b="1" dirty="0" err="1">
                <a:solidFill>
                  <a:schemeClr val="bg2">
                    <a:lumMod val="10000"/>
                  </a:schemeClr>
                </a:solidFill>
                <a:latin typeface="Times New Roman" pitchFamily="18" charset="0"/>
                <a:cs typeface="Times New Roman" pitchFamily="18" charset="0"/>
              </a:rPr>
              <a:t>hữu</a:t>
            </a:r>
            <a:r>
              <a:rPr lang="en-US" sz="2400" b="1" dirty="0">
                <a:solidFill>
                  <a:schemeClr val="bg2">
                    <a:lumMod val="10000"/>
                  </a:schemeClr>
                </a:solidFill>
                <a:latin typeface="Times New Roman" pitchFamily="18" charset="0"/>
                <a:cs typeface="Times New Roman" pitchFamily="18" charset="0"/>
              </a:rPr>
              <a:t> </a:t>
            </a:r>
            <a:r>
              <a:rPr lang="en-US" sz="2400" b="1" dirty="0" err="1">
                <a:solidFill>
                  <a:schemeClr val="bg2">
                    <a:lumMod val="10000"/>
                  </a:schemeClr>
                </a:solidFill>
                <a:latin typeface="Times New Roman" pitchFamily="18" charset="0"/>
                <a:cs typeface="Times New Roman" pitchFamily="18" charset="0"/>
              </a:rPr>
              <a:t>cơ</a:t>
            </a:r>
            <a:r>
              <a:rPr lang="en-US" sz="2400" b="1" dirty="0">
                <a:solidFill>
                  <a:schemeClr val="bg2">
                    <a:lumMod val="10000"/>
                  </a:schemeClr>
                </a:solidFill>
                <a:latin typeface="Times New Roman" pitchFamily="18" charset="0"/>
                <a:cs typeface="Times New Roman" pitchFamily="18" charset="0"/>
              </a:rPr>
              <a:t> </a:t>
            </a:r>
            <a:r>
              <a:rPr lang="en-US" sz="2400" b="1" dirty="0" err="1">
                <a:solidFill>
                  <a:schemeClr val="bg2">
                    <a:lumMod val="10000"/>
                  </a:schemeClr>
                </a:solidFill>
                <a:latin typeface="Times New Roman" pitchFamily="18" charset="0"/>
                <a:cs typeface="Times New Roman" pitchFamily="18" charset="0"/>
              </a:rPr>
              <a:t>khoáng</a:t>
            </a:r>
            <a:r>
              <a:rPr lang="en-US" sz="2400" b="1" dirty="0">
                <a:solidFill>
                  <a:schemeClr val="bg2">
                    <a:lumMod val="1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196148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6691" y="1802413"/>
            <a:ext cx="5661764"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tx1">
                    <a:lumMod val="85000"/>
                    <a:lumOff val="1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i. ĐẶT VẤN ĐỀ</a:t>
            </a:r>
            <a:endParaRPr lang="en-US" sz="5400" b="1" cap="all" spc="0" dirty="0">
              <a:ln/>
              <a:solidFill>
                <a:schemeClr val="tx1">
                  <a:lumMod val="85000"/>
                  <a:lumOff val="1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17059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 y="0"/>
            <a:ext cx="9144001" cy="1384995"/>
          </a:xfrm>
          <a:prstGeom prst="rect">
            <a:avLst/>
          </a:prstGeom>
        </p:spPr>
        <p:txBody>
          <a:bodyPr wrap="square">
            <a:spAutoFit/>
          </a:bodyPr>
          <a:lstStyle/>
          <a:p>
            <a:pPr algn="just"/>
            <a:r>
              <a:rPr lang="en-US" sz="2800" dirty="0" err="1">
                <a:latin typeface="Times New Roman" pitchFamily="18" charset="0"/>
                <a:ea typeface="Tahoma" pitchFamily="34" charset="0"/>
                <a:cs typeface="Times New Roman" pitchFamily="18" charset="0"/>
              </a:rPr>
              <a:t>Hiện</a:t>
            </a:r>
            <a:r>
              <a:rPr lang="en-US" sz="2800" dirty="0">
                <a:latin typeface="Times New Roman" pitchFamily="18" charset="0"/>
                <a:ea typeface="Tahoma" pitchFamily="34" charset="0"/>
                <a:cs typeface="Times New Roman" pitchFamily="18" charset="0"/>
              </a:rPr>
              <a:t> nay, </a:t>
            </a:r>
            <a:r>
              <a:rPr lang="en-US" sz="2800" dirty="0" err="1">
                <a:latin typeface="Times New Roman" pitchFamily="18" charset="0"/>
                <a:ea typeface="Tahoma" pitchFamily="34" charset="0"/>
                <a:cs typeface="Times New Roman" pitchFamily="18" charset="0"/>
              </a:rPr>
              <a:t>các</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cây</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trồng</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chủ</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lực</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của</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Việt</a:t>
            </a:r>
            <a:r>
              <a:rPr lang="en-US" sz="2800" dirty="0">
                <a:latin typeface="Times New Roman" pitchFamily="18" charset="0"/>
                <a:ea typeface="Tahoma" pitchFamily="34" charset="0"/>
                <a:cs typeface="Times New Roman" pitchFamily="18" charset="0"/>
              </a:rPr>
              <a:t> Nam </a:t>
            </a:r>
            <a:r>
              <a:rPr lang="en-US" sz="2800" dirty="0" err="1">
                <a:latin typeface="Times New Roman" pitchFamily="18" charset="0"/>
                <a:ea typeface="Tahoma" pitchFamily="34" charset="0"/>
                <a:cs typeface="Times New Roman" pitchFamily="18" charset="0"/>
              </a:rPr>
              <a:t>tại</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các</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tỉnh</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dự</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án</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gồm</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lúa</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gạo</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ngô</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cây</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ăn</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quả</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Thanh</a:t>
            </a:r>
            <a:r>
              <a:rPr lang="en-US" sz="2800" dirty="0">
                <a:latin typeface="Times New Roman" pitchFamily="18" charset="0"/>
                <a:ea typeface="Tahoma" pitchFamily="34" charset="0"/>
                <a:cs typeface="Times New Roman" pitchFamily="18" charset="0"/>
              </a:rPr>
              <a:t> long, </a:t>
            </a:r>
            <a:r>
              <a:rPr lang="en-US" sz="2800" dirty="0" err="1">
                <a:latin typeface="Times New Roman" pitchFamily="18" charset="0"/>
                <a:ea typeface="Tahoma" pitchFamily="34" charset="0"/>
                <a:cs typeface="Times New Roman" pitchFamily="18" charset="0"/>
              </a:rPr>
              <a:t>xoài</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bưởi</a:t>
            </a:r>
            <a:r>
              <a:rPr lang="en-US" sz="2800" dirty="0">
                <a:latin typeface="Times New Roman" pitchFamily="18" charset="0"/>
                <a:ea typeface="Tahoma" pitchFamily="34" charset="0"/>
                <a:cs typeface="Times New Roman" pitchFamily="18" charset="0"/>
              </a:rPr>
              <a:t>, cam, </a:t>
            </a:r>
            <a:r>
              <a:rPr lang="en-US" sz="2800" dirty="0" err="1">
                <a:latin typeface="Times New Roman" pitchFamily="18" charset="0"/>
                <a:ea typeface="Tahoma" pitchFamily="34" charset="0"/>
                <a:cs typeface="Times New Roman" pitchFamily="18" charset="0"/>
              </a:rPr>
              <a:t>dứa</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vải</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nhãn</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mận</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cà</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phê</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chè</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chè</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và</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cây</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rau</a:t>
            </a:r>
            <a:r>
              <a:rPr lang="en-US" sz="2800" dirty="0">
                <a:latin typeface="Times New Roman" pitchFamily="18" charset="0"/>
                <a:ea typeface="Tahoma" pitchFamily="34" charset="0"/>
                <a:cs typeface="Times New Roman" pitchFamily="18" charset="0"/>
              </a:rPr>
              <a:t>. </a:t>
            </a:r>
          </a:p>
        </p:txBody>
      </p:sp>
      <p:pic>
        <p:nvPicPr>
          <p:cNvPr id="1026" name="Picture 2" descr="G:\DỰ án adb\ảnh dự án\61230404_2044071162369137_239885352389574656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8306" y="2529655"/>
            <a:ext cx="1841326" cy="13809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iTplusHN\Desktop\CAY-CA-PHE-CHE-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9323" y="2114587"/>
            <a:ext cx="2026052" cy="13507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iTplusHN\Desktop\14-27-19_tbr27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2879" y="2905133"/>
            <a:ext cx="2026569" cy="13469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iTplusHN\Desktop\photo1588494009689-1588494009808-crop-158849401346810783213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6860" y="2601795"/>
            <a:ext cx="1803748" cy="13335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Users\iTplusHN\Desktop\1414120845-rau-cai-ba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2629" y="3440838"/>
            <a:ext cx="1725492" cy="13710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1" name="Picture 7" descr="C:\Users\iTplusHN\Desktop\buoi-da-xan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3008" y="3440838"/>
            <a:ext cx="1841326" cy="1337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C:\Users\iTplusHN\Desktop\unnamed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7066" y="3862234"/>
            <a:ext cx="2129860" cy="15765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46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31886705"/>
              </p:ext>
            </p:extLst>
          </p:nvPr>
        </p:nvGraphicFramePr>
        <p:xfrm>
          <a:off x="0" y="1"/>
          <a:ext cx="9144000" cy="6187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339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17156663"/>
              </p:ext>
            </p:extLst>
          </p:nvPr>
        </p:nvGraphicFramePr>
        <p:xfrm>
          <a:off x="0" y="0"/>
          <a:ext cx="5060515" cy="6250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3926912" y="5135668"/>
            <a:ext cx="964504" cy="375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2 5"/>
          <p:cNvSpPr/>
          <p:nvPr/>
        </p:nvSpPr>
        <p:spPr>
          <a:xfrm>
            <a:off x="4158642" y="576197"/>
            <a:ext cx="5686816" cy="5148198"/>
          </a:xfrm>
          <a:prstGeom prst="irregularSeal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solidFill>
                  <a:schemeClr val="tx1">
                    <a:lumMod val="85000"/>
                    <a:lumOff val="15000"/>
                  </a:schemeClr>
                </a:solidFill>
                <a:latin typeface="Times New Roman" pitchFamily="18" charset="0"/>
                <a:cs typeface="Times New Roman" pitchFamily="18" charset="0"/>
              </a:rPr>
              <a:t>Ô </a:t>
            </a:r>
            <a:r>
              <a:rPr lang="en-US" sz="2800" dirty="0" err="1" smtClean="0">
                <a:solidFill>
                  <a:schemeClr val="tx1">
                    <a:lumMod val="85000"/>
                    <a:lumOff val="15000"/>
                  </a:schemeClr>
                </a:solidFill>
                <a:latin typeface="Times New Roman" pitchFamily="18" charset="0"/>
                <a:cs typeface="Times New Roman" pitchFamily="18" charset="0"/>
              </a:rPr>
              <a:t>nhiễm</a:t>
            </a:r>
            <a:r>
              <a:rPr lang="en-US" sz="2800" dirty="0" smtClean="0">
                <a:solidFill>
                  <a:schemeClr val="tx1">
                    <a:lumMod val="85000"/>
                    <a:lumOff val="15000"/>
                  </a:schemeClr>
                </a:solidFill>
                <a:latin typeface="Times New Roman" pitchFamily="18" charset="0"/>
                <a:cs typeface="Times New Roman" pitchFamily="18" charset="0"/>
              </a:rPr>
              <a:t> </a:t>
            </a:r>
            <a:r>
              <a:rPr lang="en-US" sz="2800" dirty="0" err="1" smtClean="0">
                <a:solidFill>
                  <a:schemeClr val="tx1">
                    <a:lumMod val="85000"/>
                    <a:lumOff val="15000"/>
                  </a:schemeClr>
                </a:solidFill>
                <a:latin typeface="Times New Roman" pitchFamily="18" charset="0"/>
                <a:cs typeface="Times New Roman" pitchFamily="18" charset="0"/>
              </a:rPr>
              <a:t>môi</a:t>
            </a:r>
            <a:r>
              <a:rPr lang="en-US" sz="2800" dirty="0" smtClean="0">
                <a:solidFill>
                  <a:schemeClr val="tx1">
                    <a:lumMod val="85000"/>
                    <a:lumOff val="15000"/>
                  </a:schemeClr>
                </a:solidFill>
                <a:latin typeface="Times New Roman" pitchFamily="18" charset="0"/>
                <a:cs typeface="Times New Roman" pitchFamily="18" charset="0"/>
              </a:rPr>
              <a:t> </a:t>
            </a:r>
            <a:r>
              <a:rPr lang="en-US" sz="2800" dirty="0" err="1" smtClean="0">
                <a:solidFill>
                  <a:schemeClr val="tx1">
                    <a:lumMod val="85000"/>
                    <a:lumOff val="15000"/>
                  </a:schemeClr>
                </a:solidFill>
                <a:latin typeface="Times New Roman" pitchFamily="18" charset="0"/>
                <a:cs typeface="Times New Roman" pitchFamily="18" charset="0"/>
              </a:rPr>
              <a:t>trường</a:t>
            </a:r>
            <a:r>
              <a:rPr lang="en-US" sz="2800" dirty="0" smtClean="0">
                <a:solidFill>
                  <a:schemeClr val="tx1">
                    <a:lumMod val="85000"/>
                    <a:lumOff val="15000"/>
                  </a:schemeClr>
                </a:solidFill>
                <a:latin typeface="Times New Roman" pitchFamily="18" charset="0"/>
                <a:cs typeface="Times New Roman" pitchFamily="18" charset="0"/>
              </a:rPr>
              <a:t>, </a:t>
            </a:r>
            <a:r>
              <a:rPr lang="en-US" sz="2800" dirty="0" err="1" smtClean="0">
                <a:solidFill>
                  <a:schemeClr val="tx1">
                    <a:lumMod val="85000"/>
                    <a:lumOff val="15000"/>
                  </a:schemeClr>
                </a:solidFill>
                <a:latin typeface="Times New Roman" pitchFamily="18" charset="0"/>
                <a:cs typeface="Times New Roman" pitchFamily="18" charset="0"/>
              </a:rPr>
              <a:t>lãng</a:t>
            </a:r>
            <a:r>
              <a:rPr lang="en-US" sz="2800" dirty="0" smtClean="0">
                <a:solidFill>
                  <a:schemeClr val="tx1">
                    <a:lumMod val="85000"/>
                    <a:lumOff val="15000"/>
                  </a:schemeClr>
                </a:solidFill>
                <a:latin typeface="Times New Roman" pitchFamily="18" charset="0"/>
                <a:cs typeface="Times New Roman" pitchFamily="18" charset="0"/>
              </a:rPr>
              <a:t> </a:t>
            </a:r>
            <a:r>
              <a:rPr lang="en-US" sz="2800" dirty="0" err="1" smtClean="0">
                <a:solidFill>
                  <a:schemeClr val="tx1">
                    <a:lumMod val="85000"/>
                    <a:lumOff val="15000"/>
                  </a:schemeClr>
                </a:solidFill>
                <a:latin typeface="Times New Roman" pitchFamily="18" charset="0"/>
                <a:cs typeface="Times New Roman" pitchFamily="18" charset="0"/>
              </a:rPr>
              <a:t>phí</a:t>
            </a:r>
            <a:r>
              <a:rPr lang="en-US" sz="2800" dirty="0">
                <a:solidFill>
                  <a:schemeClr val="tx1">
                    <a:lumMod val="85000"/>
                    <a:lumOff val="15000"/>
                  </a:schemeClr>
                </a:solidFill>
                <a:latin typeface="Times New Roman" pitchFamily="18" charset="0"/>
                <a:cs typeface="Times New Roman" pitchFamily="18" charset="0"/>
              </a:rPr>
              <a:t> </a:t>
            </a:r>
            <a:r>
              <a:rPr lang="en-US" sz="2800" dirty="0" err="1" smtClean="0">
                <a:solidFill>
                  <a:schemeClr val="tx1">
                    <a:lumMod val="85000"/>
                    <a:lumOff val="15000"/>
                  </a:schemeClr>
                </a:solidFill>
                <a:latin typeface="Times New Roman" pitchFamily="18" charset="0"/>
                <a:cs typeface="Times New Roman" pitchFamily="18" charset="0"/>
              </a:rPr>
              <a:t>một</a:t>
            </a:r>
            <a:r>
              <a:rPr lang="en-US" sz="2800" dirty="0" smtClean="0">
                <a:solidFill>
                  <a:schemeClr val="tx1">
                    <a:lumMod val="85000"/>
                    <a:lumOff val="15000"/>
                  </a:schemeClr>
                </a:solidFill>
                <a:latin typeface="Times New Roman" pitchFamily="18" charset="0"/>
                <a:cs typeface="Times New Roman" pitchFamily="18" charset="0"/>
              </a:rPr>
              <a:t> </a:t>
            </a:r>
            <a:r>
              <a:rPr lang="en-US" sz="2800" dirty="0" err="1" smtClean="0">
                <a:solidFill>
                  <a:schemeClr val="tx1">
                    <a:lumMod val="85000"/>
                    <a:lumOff val="15000"/>
                  </a:schemeClr>
                </a:solidFill>
                <a:latin typeface="Times New Roman" pitchFamily="18" charset="0"/>
                <a:cs typeface="Times New Roman" pitchFamily="18" charset="0"/>
              </a:rPr>
              <a:t>nguồn</a:t>
            </a:r>
            <a:r>
              <a:rPr lang="en-US" sz="2800" dirty="0" smtClean="0">
                <a:solidFill>
                  <a:schemeClr val="tx1">
                    <a:lumMod val="85000"/>
                    <a:lumOff val="15000"/>
                  </a:schemeClr>
                </a:solidFill>
                <a:latin typeface="Times New Roman" pitchFamily="18" charset="0"/>
                <a:cs typeface="Times New Roman" pitchFamily="18" charset="0"/>
              </a:rPr>
              <a:t> </a:t>
            </a:r>
            <a:r>
              <a:rPr lang="en-US" sz="2800" dirty="0" err="1" smtClean="0">
                <a:solidFill>
                  <a:schemeClr val="tx1">
                    <a:lumMod val="85000"/>
                    <a:lumOff val="15000"/>
                  </a:schemeClr>
                </a:solidFill>
                <a:latin typeface="Times New Roman" pitchFamily="18" charset="0"/>
                <a:cs typeface="Times New Roman" pitchFamily="18" charset="0"/>
              </a:rPr>
              <a:t>dinh</a:t>
            </a:r>
            <a:r>
              <a:rPr lang="en-US" sz="2800" dirty="0" smtClean="0">
                <a:solidFill>
                  <a:schemeClr val="tx1">
                    <a:lumMod val="85000"/>
                    <a:lumOff val="15000"/>
                  </a:schemeClr>
                </a:solidFill>
                <a:latin typeface="Times New Roman" pitchFamily="18" charset="0"/>
                <a:cs typeface="Times New Roman" pitchFamily="18" charset="0"/>
              </a:rPr>
              <a:t> </a:t>
            </a:r>
            <a:r>
              <a:rPr lang="en-US" sz="2800" dirty="0" err="1" smtClean="0">
                <a:solidFill>
                  <a:schemeClr val="tx1">
                    <a:lumMod val="85000"/>
                    <a:lumOff val="15000"/>
                  </a:schemeClr>
                </a:solidFill>
                <a:latin typeface="Times New Roman" pitchFamily="18" charset="0"/>
                <a:cs typeface="Times New Roman" pitchFamily="18" charset="0"/>
              </a:rPr>
              <a:t>dưỡng</a:t>
            </a:r>
            <a:r>
              <a:rPr lang="en-US" sz="2800" dirty="0" smtClean="0">
                <a:solidFill>
                  <a:schemeClr val="tx1">
                    <a:lumMod val="85000"/>
                    <a:lumOff val="15000"/>
                  </a:schemeClr>
                </a:solidFill>
                <a:latin typeface="Times New Roman" pitchFamily="18" charset="0"/>
                <a:cs typeface="Times New Roman" pitchFamily="18" charset="0"/>
              </a:rPr>
              <a:t> </a:t>
            </a:r>
            <a:r>
              <a:rPr lang="en-US" sz="2800" dirty="0" err="1" smtClean="0">
                <a:solidFill>
                  <a:schemeClr val="tx1">
                    <a:lumMod val="85000"/>
                    <a:lumOff val="15000"/>
                  </a:schemeClr>
                </a:solidFill>
                <a:latin typeface="Times New Roman" pitchFamily="18" charset="0"/>
                <a:cs typeface="Times New Roman" pitchFamily="18" charset="0"/>
              </a:rPr>
              <a:t>cho</a:t>
            </a:r>
            <a:r>
              <a:rPr lang="en-US" sz="2800" dirty="0" smtClean="0">
                <a:solidFill>
                  <a:schemeClr val="tx1">
                    <a:lumMod val="85000"/>
                    <a:lumOff val="15000"/>
                  </a:schemeClr>
                </a:solidFill>
                <a:latin typeface="Times New Roman" pitchFamily="18" charset="0"/>
                <a:cs typeface="Times New Roman" pitchFamily="18" charset="0"/>
              </a:rPr>
              <a:t> </a:t>
            </a:r>
            <a:r>
              <a:rPr lang="en-US" sz="2800" dirty="0" err="1" smtClean="0">
                <a:solidFill>
                  <a:schemeClr val="tx1">
                    <a:lumMod val="85000"/>
                    <a:lumOff val="15000"/>
                  </a:schemeClr>
                </a:solidFill>
                <a:latin typeface="Times New Roman" pitchFamily="18" charset="0"/>
                <a:cs typeface="Times New Roman" pitchFamily="18" charset="0"/>
              </a:rPr>
              <a:t>cây</a:t>
            </a:r>
            <a:r>
              <a:rPr lang="en-US" sz="2800" dirty="0" smtClean="0">
                <a:solidFill>
                  <a:schemeClr val="tx1">
                    <a:lumMod val="85000"/>
                    <a:lumOff val="15000"/>
                  </a:schemeClr>
                </a:solidFill>
                <a:latin typeface="Times New Roman" pitchFamily="18" charset="0"/>
                <a:cs typeface="Times New Roman" pitchFamily="18" charset="0"/>
              </a:rPr>
              <a:t> </a:t>
            </a:r>
            <a:r>
              <a:rPr lang="en-US" sz="2800" dirty="0" err="1" smtClean="0">
                <a:solidFill>
                  <a:schemeClr val="tx1">
                    <a:lumMod val="85000"/>
                    <a:lumOff val="15000"/>
                  </a:schemeClr>
                </a:solidFill>
                <a:latin typeface="Times New Roman" pitchFamily="18" charset="0"/>
                <a:cs typeface="Times New Roman" pitchFamily="18" charset="0"/>
              </a:rPr>
              <a:t>trồng</a:t>
            </a:r>
            <a:endParaRPr lang="en-US" sz="2800"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641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iTplusHN\Desktop\unname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401003" cy="3401003"/>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a:off x="6295282" y="1741117"/>
            <a:ext cx="266086" cy="792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906601" y="0"/>
            <a:ext cx="3238164" cy="174111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Tách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nuôi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pha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rắn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lỏng</a:t>
            </a:r>
            <a:endParaRPr lang="en-US" sz="2800" dirty="0">
              <a:latin typeface="Times New Roman" pitchFamily="18" charset="0"/>
              <a:cs typeface="Times New Roman" pitchFamily="18" charset="0"/>
            </a:endParaRPr>
          </a:p>
        </p:txBody>
      </p:sp>
      <p:sp>
        <p:nvSpPr>
          <p:cNvPr id="6" name="Right Arrow 5"/>
          <p:cNvSpPr/>
          <p:nvPr/>
        </p:nvSpPr>
        <p:spPr>
          <a:xfrm>
            <a:off x="3739205" y="779652"/>
            <a:ext cx="933003" cy="450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16495" y="1741117"/>
            <a:ext cx="1501619" cy="1107996"/>
          </a:xfrm>
          <a:prstGeom prst="rect">
            <a:avLst/>
          </a:prstGeom>
          <a:noFill/>
        </p:spPr>
        <p:txBody>
          <a:bodyPr wrap="square" lIns="91440" tIns="45720" rIns="91440" bIns="45720">
            <a:spAutoFit/>
          </a:bodyPr>
          <a:lstStyle/>
          <a:p>
            <a:pPr algn="ctr"/>
            <a:r>
              <a:rPr lang="en-US" sz="6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en-US" sz="6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Oval 7"/>
          <p:cNvSpPr/>
          <p:nvPr/>
        </p:nvSpPr>
        <p:spPr>
          <a:xfrm>
            <a:off x="3556826" y="2533482"/>
            <a:ext cx="5742997" cy="1638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tách</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9" name="Down Arrow 8"/>
          <p:cNvSpPr/>
          <p:nvPr/>
        </p:nvSpPr>
        <p:spPr>
          <a:xfrm>
            <a:off x="6163384" y="4172439"/>
            <a:ext cx="400456" cy="513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4686006"/>
            <a:ext cx="9144000" cy="16020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smtClean="0">
                <a:solidFill>
                  <a:schemeClr val="tx1">
                    <a:lumMod val="85000"/>
                    <a:lumOff val="15000"/>
                  </a:schemeClr>
                </a:solidFill>
                <a:latin typeface="Times New Roman" pitchFamily="18" charset="0"/>
                <a:cs typeface="Times New Roman" pitchFamily="18" charset="0"/>
              </a:rPr>
              <a:t>Gói</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thầu</a:t>
            </a:r>
            <a:r>
              <a:rPr lang="en-US" sz="2800" b="1" dirty="0" smtClean="0">
                <a:solidFill>
                  <a:schemeClr val="tx1">
                    <a:lumMod val="85000"/>
                    <a:lumOff val="15000"/>
                  </a:schemeClr>
                </a:solidFill>
                <a:latin typeface="Times New Roman" pitchFamily="18" charset="0"/>
                <a:cs typeface="Times New Roman" pitchFamily="18" charset="0"/>
              </a:rPr>
              <a:t> 42: </a:t>
            </a:r>
            <a:r>
              <a:rPr lang="en-US" sz="2800" b="1" dirty="0" err="1" smtClean="0">
                <a:solidFill>
                  <a:schemeClr val="tx1">
                    <a:lumMod val="85000"/>
                    <a:lumOff val="15000"/>
                  </a:schemeClr>
                </a:solidFill>
                <a:latin typeface="Times New Roman" pitchFamily="18" charset="0"/>
                <a:cs typeface="Times New Roman" pitchFamily="18" charset="0"/>
              </a:rPr>
              <a:t>Thí</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điểm</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công</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nghệ</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sản</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xuất</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phân</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hữu</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cơ</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khoáng</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chuyên</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dùng</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cho</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cây</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trồng</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chủ</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lực</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từ</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chất</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thải</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chăn</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nuôi</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và</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phụ</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phẩm</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khí</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sinh</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học</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tại</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smtClean="0">
                <a:solidFill>
                  <a:schemeClr val="tx1">
                    <a:lumMod val="85000"/>
                    <a:lumOff val="15000"/>
                  </a:schemeClr>
                </a:solidFill>
                <a:latin typeface="Times New Roman" pitchFamily="18" charset="0"/>
                <a:cs typeface="Times New Roman" pitchFamily="18" charset="0"/>
              </a:rPr>
              <a:t>Việt</a:t>
            </a:r>
            <a:r>
              <a:rPr lang="en-US" sz="2800" b="1" dirty="0" smtClean="0">
                <a:solidFill>
                  <a:schemeClr val="tx1">
                    <a:lumMod val="85000"/>
                    <a:lumOff val="15000"/>
                  </a:schemeClr>
                </a:solidFill>
                <a:latin typeface="Times New Roman" pitchFamily="18" charset="0"/>
                <a:cs typeface="Times New Roman" pitchFamily="18" charset="0"/>
              </a:rPr>
              <a:t> Nam</a:t>
            </a:r>
            <a:endParaRPr lang="en-US" sz="2800" b="1"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5532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72765"/>
            <a:ext cx="5223354"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MỤC TIÊU TỔNG THỂ</a:t>
            </a:r>
            <a:endParaRPr lang="en-US" b="1" dirty="0">
              <a:latin typeface="Times New Roman" pitchFamily="18" charset="0"/>
              <a:cs typeface="Times New Roman" pitchFamily="18" charset="0"/>
            </a:endParaRPr>
          </a:p>
        </p:txBody>
      </p:sp>
      <p:sp>
        <p:nvSpPr>
          <p:cNvPr id="4" name="TextBox 3"/>
          <p:cNvSpPr txBox="1"/>
          <p:nvPr/>
        </p:nvSpPr>
        <p:spPr>
          <a:xfrm>
            <a:off x="0" y="815990"/>
            <a:ext cx="9144000" cy="1046440"/>
          </a:xfrm>
          <a:prstGeom prst="rect">
            <a:avLst/>
          </a:prstGeom>
          <a:noFill/>
        </p:spPr>
        <p:txBody>
          <a:bodyPr wrap="square" rtlCol="0">
            <a:spAutoFit/>
          </a:bodyPr>
          <a:lstStyle/>
          <a:p>
            <a:r>
              <a:rPr lang="en-US" sz="2200" dirty="0" err="1">
                <a:latin typeface="Times New Roman" pitchFamily="18" charset="0"/>
                <a:cs typeface="Times New Roman" pitchFamily="18" charset="0"/>
              </a:rPr>
              <a:t>Hỗ</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thêm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nuôi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thông</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bón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hữu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khoáng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nuôi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phẩm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
        <p:nvSpPr>
          <p:cNvPr id="5" name="TextBox 4"/>
          <p:cNvSpPr txBox="1"/>
          <p:nvPr/>
        </p:nvSpPr>
        <p:spPr>
          <a:xfrm>
            <a:off x="0" y="1748495"/>
            <a:ext cx="45720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MỤC TIÊU CỤ THỂ</a:t>
            </a:r>
            <a:endParaRPr lang="en-US" b="1" dirty="0">
              <a:latin typeface="Times New Roman" pitchFamily="18" charset="0"/>
              <a:cs typeface="Times New Roman" pitchFamily="18" charset="0"/>
            </a:endParaRPr>
          </a:p>
        </p:txBody>
      </p:sp>
      <p:sp>
        <p:nvSpPr>
          <p:cNvPr id="6" name="Rectangle 5"/>
          <p:cNvSpPr/>
          <p:nvPr/>
        </p:nvSpPr>
        <p:spPr>
          <a:xfrm>
            <a:off x="0" y="2117827"/>
            <a:ext cx="9144000" cy="769441"/>
          </a:xfrm>
          <a:prstGeom prst="rect">
            <a:avLst/>
          </a:prstGeom>
        </p:spPr>
        <p:txBody>
          <a:bodyPr wrap="square">
            <a:spAutoFit/>
          </a:bodyPr>
          <a:lstStyle/>
          <a:p>
            <a:r>
              <a:rPr lang="en-US" sz="2200" dirty="0" err="1">
                <a:latin typeface="Times New Roman" pitchFamily="18" charset="0"/>
                <a:cs typeface="Times New Roman" pitchFamily="18" charset="0"/>
              </a:rPr>
              <a:t>Tổng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bón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hữu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khoáng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nuôi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phẩm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p>
        </p:txBody>
      </p:sp>
      <p:sp>
        <p:nvSpPr>
          <p:cNvPr id="7" name="Rectangle 6"/>
          <p:cNvSpPr/>
          <p:nvPr/>
        </p:nvSpPr>
        <p:spPr>
          <a:xfrm>
            <a:off x="0" y="3073124"/>
            <a:ext cx="9144000" cy="769441"/>
          </a:xfrm>
          <a:prstGeom prst="rect">
            <a:avLst/>
          </a:prstGeom>
        </p:spPr>
        <p:txBody>
          <a:bodyPr wrap="square">
            <a:spAutoFit/>
          </a:bodyPr>
          <a:lstStyle/>
          <a:p>
            <a:r>
              <a:rPr lang="en-US" sz="2200" dirty="0" err="1" smtClean="0">
                <a:latin typeface="Times New Roman" pitchFamily="18" charset="0"/>
                <a:cs typeface="Times New Roman" pitchFamily="18" charset="0"/>
              </a:rPr>
              <a:t>Phát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triển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Công</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nghệ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hữu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khoáng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nuôi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phẩm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học</a:t>
            </a:r>
            <a:endParaRPr lang="en-US" sz="2200" dirty="0">
              <a:latin typeface="Times New Roman" pitchFamily="18" charset="0"/>
              <a:cs typeface="Times New Roman" pitchFamily="18" charset="0"/>
            </a:endParaRPr>
          </a:p>
        </p:txBody>
      </p:sp>
      <p:sp>
        <p:nvSpPr>
          <p:cNvPr id="8" name="Rectangle 7"/>
          <p:cNvSpPr/>
          <p:nvPr/>
        </p:nvSpPr>
        <p:spPr>
          <a:xfrm>
            <a:off x="0" y="3884722"/>
            <a:ext cx="9144000" cy="1785104"/>
          </a:xfrm>
          <a:prstGeom prst="rect">
            <a:avLst/>
          </a:prstGeom>
        </p:spPr>
        <p:txBody>
          <a:bodyPr wrap="square">
            <a:spAutoFit/>
          </a:bodyPr>
          <a:lstStyle/>
          <a:p>
            <a:r>
              <a:rPr lang="en-US" sz="2200" dirty="0" err="1" smtClean="0">
                <a:latin typeface="Times New Roman" pitchFamily="18" charset="0"/>
                <a:cs typeface="Times New Roman" pitchFamily="18" charset="0"/>
              </a:rPr>
              <a:t>Đánh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giá</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h</a:t>
            </a:r>
            <a:r>
              <a:rPr lang="en-US" sz="2200" dirty="0" err="1" smtClean="0">
                <a:latin typeface="Times New Roman" pitchFamily="18" charset="0"/>
                <a:cs typeface="Times New Roman" pitchFamily="18" charset="0"/>
              </a:rPr>
              <a:t>iệu</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quả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hữu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khoáng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lựa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Cửu</a:t>
            </a:r>
            <a:r>
              <a:rPr lang="en-US" sz="2200" dirty="0">
                <a:latin typeface="Times New Roman" pitchFamily="18" charset="0"/>
                <a:cs typeface="Times New Roman" pitchFamily="18" charset="0"/>
              </a:rPr>
              <a:t> long (</a:t>
            </a:r>
            <a:r>
              <a:rPr lang="en-US" sz="2200" dirty="0" err="1">
                <a:latin typeface="Times New Roman" pitchFamily="18" charset="0"/>
                <a:cs typeface="Times New Roman" pitchFamily="18" charset="0"/>
              </a:rPr>
              <a:t>xoài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bưởi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thanh</a:t>
            </a:r>
            <a:r>
              <a:rPr lang="en-US" sz="2200" dirty="0">
                <a:latin typeface="Times New Roman" pitchFamily="18" charset="0"/>
                <a:cs typeface="Times New Roman" pitchFamily="18" charset="0"/>
              </a:rPr>
              <a:t> long); </a:t>
            </a:r>
            <a:r>
              <a:rPr lang="en-US" sz="2200" dirty="0" err="1">
                <a:latin typeface="Times New Roman" pitchFamily="18" charset="0"/>
                <a:cs typeface="Times New Roman" pitchFamily="18" charset="0"/>
              </a:rPr>
              <a:t>Duyên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Trung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(Cam, </a:t>
            </a:r>
            <a:r>
              <a:rPr lang="en-US" sz="2200" dirty="0" err="1">
                <a:latin typeface="Times New Roman" pitchFamily="18" charset="0"/>
                <a:cs typeface="Times New Roman" pitchFamily="18" charset="0"/>
              </a:rPr>
              <a:t>lúa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Trung</a:t>
            </a:r>
            <a:r>
              <a:rPr lang="en-US" sz="2200" dirty="0">
                <a:latin typeface="Times New Roman" pitchFamily="18" charset="0"/>
                <a:cs typeface="Times New Roman" pitchFamily="18" charset="0"/>
              </a:rPr>
              <a:t> du (</a:t>
            </a:r>
            <a:r>
              <a:rPr lang="en-US" sz="2200" dirty="0" err="1">
                <a:latin typeface="Times New Roman" pitchFamily="18" charset="0"/>
                <a:cs typeface="Times New Roman" pitchFamily="18" charset="0"/>
              </a:rPr>
              <a:t>Lúa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miền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núi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phía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Chè</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phê</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mận</a:t>
            </a:r>
            <a:r>
              <a:rPr lang="en-US" sz="2200" dirty="0">
                <a:latin typeface="Times New Roman" pitchFamily="18" charset="0"/>
                <a:cs typeface="Times New Roman" pitchFamily="18" charset="0"/>
              </a:rPr>
              <a:t>)</a:t>
            </a:r>
          </a:p>
        </p:txBody>
      </p:sp>
      <p:sp>
        <p:nvSpPr>
          <p:cNvPr id="9" name="Rectangle 8"/>
          <p:cNvSpPr/>
          <p:nvPr/>
        </p:nvSpPr>
        <p:spPr>
          <a:xfrm>
            <a:off x="0" y="5855753"/>
            <a:ext cx="9144000" cy="430887"/>
          </a:xfrm>
          <a:prstGeom prst="rect">
            <a:avLst/>
          </a:prstGeom>
        </p:spPr>
        <p:txBody>
          <a:bodyPr wrap="square">
            <a:spAutoFit/>
          </a:bodyPr>
          <a:lstStyle/>
          <a:p>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khuyến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hữu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endParaRPr lang="en-US" sz="2200" dirty="0">
              <a:latin typeface="Times New Roman" pitchFamily="18" charset="0"/>
              <a:cs typeface="Times New Roman" pitchFamily="18" charset="0"/>
            </a:endParaRPr>
          </a:p>
        </p:txBody>
      </p:sp>
      <p:sp>
        <p:nvSpPr>
          <p:cNvPr id="10" name="TextBox 9"/>
          <p:cNvSpPr txBox="1"/>
          <p:nvPr/>
        </p:nvSpPr>
        <p:spPr>
          <a:xfrm>
            <a:off x="3933173" y="18603"/>
            <a:ext cx="2091847"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II. MỤC TIÊU</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568380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1874" y="1702207"/>
            <a:ext cx="7452986" cy="1569660"/>
          </a:xfrm>
          <a:prstGeom prst="rect">
            <a:avLst/>
          </a:prstGeom>
          <a:noFill/>
        </p:spPr>
        <p:txBody>
          <a:bodyPr wrap="square" lIns="91440" tIns="45720" rIns="91440" bIns="45720">
            <a:spAutoFit/>
          </a:bodyPr>
          <a:lstStyle/>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CHƯƠNG I</a:t>
            </a:r>
          </a:p>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TỔNG QUAN TÀI LIỆU</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5495429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1774</TotalTime>
  <Words>1753</Words>
  <Application>Microsoft Office PowerPoint</Application>
  <PresentationFormat>On-screen Show (4:3)</PresentationFormat>
  <Paragraphs>120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Tahoma</vt:lpstr>
      <vt:lpstr>Times New Roman</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Sản phẩm và khả năng ứng dụng</dc:title>
  <dc:creator>Admin</dc:creator>
  <cp:lastModifiedBy>ADMIN</cp:lastModifiedBy>
  <cp:revision>112</cp:revision>
  <dcterms:created xsi:type="dcterms:W3CDTF">2018-11-13T01:08:33Z</dcterms:created>
  <dcterms:modified xsi:type="dcterms:W3CDTF">2020-07-20T05:32:36Z</dcterms:modified>
</cp:coreProperties>
</file>