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92" r:id="rId4"/>
    <p:sldId id="299" r:id="rId5"/>
    <p:sldId id="300" r:id="rId6"/>
    <p:sldId id="296" r:id="rId7"/>
    <p:sldId id="297" r:id="rId8"/>
    <p:sldId id="298" r:id="rId9"/>
    <p:sldId id="293" r:id="rId10"/>
    <p:sldId id="294" r:id="rId11"/>
    <p:sldId id="301" r:id="rId12"/>
    <p:sldId id="267" r:id="rId13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90" autoAdjust="0"/>
    <p:restoredTop sz="93712" autoAdjust="0"/>
  </p:normalViewPr>
  <p:slideViewPr>
    <p:cSldViewPr>
      <p:cViewPr varScale="1">
        <p:scale>
          <a:sx n="120" d="100"/>
          <a:sy n="120" d="100"/>
        </p:scale>
        <p:origin x="1101" y="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1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7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44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104859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4" name="Slide Number Placeholder 104859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5" name="Footer Placeholder 104859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3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8" name="Date Placeholder 104865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9" name="Slide Number Placeholder 104866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0" name="Footer Placeholder 104866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7" name="Date Placeholder 104864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8" name="Slide Number Placeholder 104864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9" name="Footer Placeholder 104864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91" name="Date Placeholder 104858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2" name="Slide Number Placeholder 104858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3" name="Footer Placeholder 104858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3" name="Date Placeholder 104865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4" name="Slide Number Placeholder 104865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5" name="Footer Placeholder 104865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9" name="Date Placeholder 104862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0" name="Slide Number Placeholder 104862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1" name="Footer Placeholder 104862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5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5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57" name="Date Placeholder 104863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8" name="Slide Number Placeholder 104863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9" name="Footer Placeholder 104863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2" name="Date Placeholder 104863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3" name="Slide Number Placeholder 104863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24" name="Footer Placeholder 104863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Date Placeholder 104864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1" name="Slide Number Placeholder 104864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2" name="Footer Placeholder 104864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64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66" name="Date Placeholder 104866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7" name="Slide Number Placeholder 104866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8" name="Footer Placeholder 104866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3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3" name="Date Placeholder 104864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4" name="Slide Number Placeholder 104865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5" name="Footer Placeholder 104865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12/17/2019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nguyenthe.hinh@gmail.co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://www.lcasp.org.v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048604"/>
          <p:cNvSpPr>
            <a:spLocks noGrp="1"/>
          </p:cNvSpPr>
          <p:nvPr>
            <p:ph type="ctrTitle"/>
          </p:nvPr>
        </p:nvSpPr>
        <p:spPr>
          <a:xfrm>
            <a:off x="661987" y="2133601"/>
            <a:ext cx="8177214" cy="2667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algn="ctr">
              <a:defRPr sz="4400"/>
            </a:lvl1pPr>
          </a:lstStyle>
          <a:p>
            <a:pPr lvl="0" eaLnBrk="1" latinLnBrk="1" hangingPunct="1"/>
            <a:r>
              <a:rPr sz="2300" dirty="0"/>
              <a:t/>
            </a:r>
            <a:br>
              <a:rPr sz="2300" dirty="0"/>
            </a:br>
            <a:r>
              <a:rPr lang="en-US" sz="2300" dirty="0"/>
              <a:t/>
            </a:r>
            <a:br>
              <a:rPr lang="en-US" sz="2300" dirty="0"/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CÔNG NGHỆ CHĂN NUÔI LỢN THỊT </a:t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XẢ THẢI LCASP TRONG </a:t>
            </a:r>
            <a:b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 CHỐNG DỊCH TẢ LỢN CHÂU PHI</a:t>
            </a: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ÁN HỖ TRỢ NÔNG NGHIỆP CÁC BON THẤP (LCASP) </a:t>
            </a: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2968-VIE (SF)</a:t>
            </a:r>
            <a:b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sz="2300" dirty="0"/>
              <a:t/>
            </a:r>
            <a:br>
              <a:rPr sz="2300" dirty="0"/>
            </a:br>
            <a:endParaRPr lang="en-US" altLang="en-US" sz="2300" i="1" dirty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sp>
        <p:nvSpPr>
          <p:cNvPr id="1048604" name="Subtitle 1048605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algn="ctr"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 eaLnBrk="1" latinLnBrk="1" hangingPunct="1">
              <a:spcBef>
                <a:spcPts val="0"/>
              </a:spcBef>
            </a:pPr>
            <a:r>
              <a:rPr lang="en-US" altLang="en-US" sz="2400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en-US" sz="2400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eaLnBrk="1" latinLnBrk="1" hangingPunct="1">
              <a:spcBef>
                <a:spcPts val="0"/>
              </a:spcBef>
            </a:pP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TS.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Hinh, </a:t>
            </a:r>
            <a:r>
              <a:rPr lang="en-US" altLang="en-US" sz="2400" i="1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altLang="en-US" sz="2400" i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đốc</a:t>
            </a:r>
            <a:r>
              <a:rPr lang="en-US" altLang="en-US" sz="2400" i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400" i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en-US" sz="2400" i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LCASP</a:t>
            </a:r>
            <a:endParaRPr lang="zh-CN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latinLnBrk="1" hangingPunct="1">
              <a:spcBef>
                <a:spcPts val="0"/>
              </a:spcBef>
            </a:pPr>
            <a:r>
              <a:rPr lang="en-US" altLang="vi-VN" sz="2000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eaLnBrk="1" latinLnBrk="1" hangingPunct="1">
              <a:spcBef>
                <a:spcPts val="0"/>
              </a:spcBef>
            </a:pPr>
            <a:r>
              <a:rPr lang="en-US" altLang="vi-VN" sz="2400" b="1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altLang="vi-VN" sz="2400" b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Thọ</a:t>
            </a:r>
            <a:r>
              <a:rPr lang="en-US" altLang="vi-VN" sz="2400" b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vi-VN" sz="2400" b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18/12</a:t>
            </a:r>
            <a:r>
              <a:rPr lang="en-US" altLang="en-US" sz="2400" b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/2019</a:t>
            </a:r>
            <a:endParaRPr lang="en-US" altLang="en-US" sz="2400" i="1" dirty="0">
              <a:solidFill>
                <a:schemeClr val="accent6">
                  <a:lumMod val="95000"/>
                  <a:lumOff val="5000"/>
                </a:schemeClr>
              </a:solidFill>
              <a:latin typeface="Arial" charset="0"/>
              <a:ea typeface="Arial" charset="0"/>
              <a:hlinkClick r:id="rId2"/>
            </a:endParaRPr>
          </a:p>
          <a:p>
            <a:pPr lvl="0" algn="r" eaLnBrk="1" latinLnBrk="1" hangingPunct="1">
              <a:spcBef>
                <a:spcPts val="0"/>
              </a:spcBef>
            </a:pPr>
            <a:r>
              <a:rPr lang="en-US" altLang="en-US" sz="2400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hlinkClick r:id="rId2"/>
              </a:rPr>
              <a:t>http://www.lcasp.org.vn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3" name="Picture 2097170" descr="http://chuaphuoclong.vn/hinhchung/vietnam1.gif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573087"/>
            <a:ext cx="1143000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4" name="Picture 2097171" descr="http://www.communitylifecompetence.org/uploads/Image/partners/ADBlogo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62800" y="588962"/>
            <a:ext cx="8667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57200"/>
            <a:ext cx="1603251" cy="162458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HIỆU QUẢ CỦA CÔNG NGHỆ CHĂN NUÔI LỢN THỊT KHÔNG XẢ THẢI LCASP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6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sz="2800" dirty="0" err="1" smtClean="0"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quả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trường</a:t>
            </a:r>
            <a:r>
              <a:rPr lang="en-US" sz="2800" dirty="0" smtClean="0"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trường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2800" dirty="0" err="1" smtClean="0"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quả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hội</a:t>
            </a:r>
            <a:r>
              <a:rPr lang="en-US" sz="2800" dirty="0" smtClean="0"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ảnh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hưởng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đến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hàng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xóm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do </a:t>
            </a:r>
            <a:r>
              <a:rPr lang="en-US" sz="2800" dirty="0" err="1" smtClean="0"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thải</a:t>
            </a:r>
            <a:r>
              <a:rPr lang="en-US" sz="2800" dirty="0" smtClean="0">
                <a:sym typeface="Wingdings" panose="05000000000000000000" pitchFamily="2" charset="2"/>
              </a:rPr>
              <a:t>,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mùi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giảm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bớt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nhiều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hơn</a:t>
            </a:r>
            <a:r>
              <a:rPr lang="en-US" sz="2800" dirty="0" smtClean="0">
                <a:sym typeface="Wingdings" panose="05000000000000000000" pitchFamily="2" charset="2"/>
              </a:rPr>
              <a:t> so </a:t>
            </a:r>
            <a:r>
              <a:rPr lang="en-US" sz="2800" dirty="0" err="1" smtClean="0"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truyền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thống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2800" dirty="0" err="1" smtClean="0"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quả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về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giảm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lây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dịch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bệnh</a:t>
            </a:r>
            <a:r>
              <a:rPr lang="en-US" sz="2800" dirty="0" smtClean="0"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để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xuống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nguồn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sẽ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giúp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giảm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lây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dịch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bệnh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súc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con </a:t>
            </a:r>
            <a:r>
              <a:rPr lang="en-US" sz="2800" dirty="0" err="1" smtClean="0">
                <a:sym typeface="Wingdings" panose="05000000000000000000" pitchFamily="2" charset="2"/>
              </a:rPr>
              <a:t>người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pPr marL="514350" indent="-514350" algn="just">
              <a:buFont typeface="+mj-lt"/>
              <a:buAutoNum type="arabicPeriod" startAt="3"/>
            </a:pPr>
            <a:r>
              <a:rPr lang="en-US" sz="2800" dirty="0" err="1" smtClean="0">
                <a:sym typeface="Wingdings" panose="05000000000000000000" pitchFamily="2" charset="2"/>
              </a:rPr>
              <a:t>Tóm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lại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mô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hình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thịt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xả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sẽ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mang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lại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nhiều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ích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về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kinh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tế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môi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trường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xã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hội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đóng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góp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thành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của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Chương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trình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thôn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mới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nghiệp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hữu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cơ</a:t>
            </a:r>
            <a:r>
              <a:rPr lang="en-US" sz="2800" dirty="0" smtClean="0">
                <a:sym typeface="Wingdings" panose="05000000000000000000" pitchFamily="2" charset="2"/>
              </a:rPr>
              <a:t>. </a:t>
            </a:r>
          </a:p>
          <a:p>
            <a:pPr marL="0" indent="0" algn="just">
              <a:buNone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sp>
        <p:nvSpPr>
          <p:cNvPr id="1048607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2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" y="30163"/>
            <a:ext cx="1248620" cy="12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597540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PHÂN TÍCH HIỆU QUẢ KINH TẾ CỦA </a:t>
            </a:r>
            <a:b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NGHỆ CHĂN NUÔI LỢN THỊT </a:t>
            </a:r>
            <a:b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XẢ THẢI LCASP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6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 algn="just">
              <a:buNone/>
            </a:pPr>
            <a:endParaRPr lang="en-US" sz="2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sp>
        <p:nvSpPr>
          <p:cNvPr id="1048607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2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" y="30163"/>
            <a:ext cx="1248620" cy="126523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023061"/>
              </p:ext>
            </p:extLst>
          </p:nvPr>
        </p:nvGraphicFramePr>
        <p:xfrm>
          <a:off x="609601" y="1467681"/>
          <a:ext cx="8000998" cy="48081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6429"/>
                <a:gridCol w="4136570"/>
                <a:gridCol w="1435051"/>
                <a:gridCol w="1612948"/>
              </a:tblGrid>
              <a:tr h="53868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STT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Các chỉ tiêu nghiên cứu                                      (ô chuồng 50 con lợn)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>
                          <a:effectLst/>
                        </a:rPr>
                        <a:t>Chi phí và thu nhập  (triệu VNĐ)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86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Cải tạo chuồng cũ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Làm chuồng mới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Chi phí </a:t>
                      </a:r>
                      <a:r>
                        <a:rPr lang="vi-VN" sz="2000" dirty="0">
                          <a:effectLst/>
                        </a:rPr>
                        <a:t>đầu tư </a:t>
                      </a:r>
                      <a:r>
                        <a:rPr lang="pt-BR" sz="2000" dirty="0">
                          <a:effectLst/>
                        </a:rPr>
                        <a:t>chuồng sàn </a:t>
                      </a:r>
                      <a:r>
                        <a:rPr lang="pt-BR" sz="2000" dirty="0" smtClean="0">
                          <a:effectLst/>
                        </a:rPr>
                        <a:t>(10 năm)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62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err="1" smtClean="0">
                          <a:effectLst/>
                          <a:latin typeface="+mn-lt"/>
                        </a:rPr>
                        <a:t>Doanh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</a:rPr>
                        <a:t>thu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</a:rPr>
                        <a:t>hàng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+mn-lt"/>
                        </a:rPr>
                        <a:t>năm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(2 </a:t>
                      </a:r>
                      <a:r>
                        <a:rPr lang="en-US" sz="2000" dirty="0" err="1" smtClean="0">
                          <a:effectLst/>
                          <a:latin typeface="+mn-lt"/>
                        </a:rPr>
                        <a:t>lứa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),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trong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+mn-lt"/>
                        </a:rPr>
                        <a:t>đó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: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- Tiết kiệm nhân công vệ sinh chuồng trại </a:t>
                      </a:r>
                      <a:r>
                        <a:rPr lang="pt-BR" sz="2000" dirty="0" smtClean="0">
                          <a:effectLst/>
                          <a:latin typeface="+mn-lt"/>
                        </a:rPr>
                        <a:t>(40 công/năm x 200.000</a:t>
                      </a:r>
                      <a:r>
                        <a:rPr lang="pt-BR" sz="2000" baseline="0" dirty="0" smtClean="0">
                          <a:effectLst/>
                          <a:latin typeface="+mn-lt"/>
                        </a:rPr>
                        <a:t> đ/ công)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  <a:latin typeface="+mn-lt"/>
                        </a:rPr>
                        <a:t>- Bán phân bón hữu cơ </a:t>
                      </a:r>
                      <a:r>
                        <a:rPr lang="pt-BR" sz="2000" dirty="0" smtClean="0">
                          <a:effectLst/>
                          <a:latin typeface="+mn-lt"/>
                        </a:rPr>
                        <a:t>(16 tấn/năm</a:t>
                      </a:r>
                      <a:r>
                        <a:rPr lang="pt-BR" sz="2000" baseline="0" dirty="0" smtClean="0">
                          <a:effectLst/>
                          <a:latin typeface="+mn-lt"/>
                        </a:rPr>
                        <a:t>, 1,5 triệu đồng/ tấn</a:t>
                      </a:r>
                      <a:r>
                        <a:rPr lang="pt-BR" sz="2000" dirty="0" smtClean="0">
                          <a:effectLst/>
                          <a:latin typeface="+mn-lt"/>
                        </a:rPr>
                        <a:t>)</a:t>
                      </a: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32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2000" dirty="0" smtClean="0">
                        <a:effectLst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32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</a:t>
                      </a:r>
                      <a:endParaRPr lang="en-US" sz="2000" dirty="0">
                        <a:effectLst/>
                      </a:endParaRP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425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Chi phí nguyên vật liệu và công lao động </a:t>
                      </a:r>
                      <a:r>
                        <a:rPr lang="pt-BR" sz="2000" dirty="0" smtClean="0">
                          <a:effectLst/>
                        </a:rPr>
                        <a:t>để </a:t>
                      </a:r>
                      <a:r>
                        <a:rPr lang="pt-BR" sz="2000" dirty="0">
                          <a:effectLst/>
                        </a:rPr>
                        <a:t>ủ phân hữu cơ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Giá trị hiện tại thuần (NPV)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136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Tỷ suất hoàn vốn nội bộ (</a:t>
                      </a:r>
                      <a:r>
                        <a:rPr lang="pt-BR" sz="2000" dirty="0" smtClean="0">
                          <a:effectLst/>
                        </a:rPr>
                        <a:t>IRR),</a:t>
                      </a:r>
                      <a:r>
                        <a:rPr lang="pt-BR" sz="2000" baseline="0" dirty="0" smtClean="0">
                          <a:effectLst/>
                        </a:rPr>
                        <a:t> </a:t>
                      </a:r>
                      <a:r>
                        <a:rPr lang="pt-BR" sz="2000" dirty="0" smtClean="0">
                          <a:effectLst/>
                        </a:rPr>
                        <a:t>r</a:t>
                      </a:r>
                      <a:r>
                        <a:rPr lang="pt-BR" sz="2000" baseline="0" dirty="0" smtClean="0">
                          <a:effectLst/>
                        </a:rPr>
                        <a:t> = 10%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 smtClean="0">
                          <a:effectLst/>
                        </a:rPr>
                        <a:t>89,95%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43,81%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34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2000" dirty="0">
                          <a:effectLst/>
                        </a:rPr>
                        <a:t>Thời gian hoàn vốn (năm)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1,24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2,65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65164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36"/>
          <p:cNvGrpSpPr/>
          <p:nvPr/>
        </p:nvGrpSpPr>
        <p:grpSpPr>
          <a:xfrm>
            <a:off x="762000" y="2514600"/>
            <a:ext cx="7851775" cy="2155824"/>
            <a:chOff x="432" y="1344"/>
            <a:chExt cx="4946" cy="1358"/>
          </a:xfrm>
        </p:grpSpPr>
        <p:pic>
          <p:nvPicPr>
            <p:cNvPr id="2097152" name="Picture 2097162"/>
            <p:cNvPicPr>
              <a:picLocks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82" y="1777"/>
              <a:ext cx="4896" cy="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586" name="TextBox 1048600"/>
            <p:cNvSpPr txBox="1"/>
            <p:nvPr/>
          </p:nvSpPr>
          <p:spPr>
            <a:xfrm>
              <a:off x="432" y="1344"/>
              <a:ext cx="4896" cy="9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5pPr>
            </a:lstStyle>
            <a:p>
              <a:pPr lvl="0" algn="ctr" eaLnBrk="1" latinLnBrk="1" hangingPunct="1"/>
              <a:r>
                <a:rPr lang="en-US" altLang="en-US" sz="4400" b="1" dirty="0">
                  <a:solidFill>
                    <a:srgbClr val="C00000"/>
                  </a:solidFill>
                  <a:latin typeface="Calibri" pitchFamily="34" charset="0"/>
                </a:rPr>
                <a:t>CHÂN THÀNH CẢM ƠN </a:t>
              </a:r>
            </a:p>
            <a:p>
              <a:pPr lvl="0" algn="ctr" eaLnBrk="1" latinLnBrk="1" hangingPunct="1"/>
              <a:r>
                <a:rPr lang="en-US" alt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Email: </a:t>
              </a:r>
              <a:r>
                <a:rPr lang="en-US" alt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3"/>
                </a:rPr>
                <a:t>nguyenthe.hinh@gmail.com</a:t>
              </a:r>
              <a:endPara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eaLnBrk="1" latinLnBrk="1" hangingPunct="1"/>
              <a:r>
                <a:rPr lang="en-US" altLang="en-US" sz="24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alt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400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thoại</a:t>
              </a:r>
              <a:r>
                <a:rPr lang="en-US" alt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0913247782</a:t>
              </a:r>
            </a:p>
          </p:txBody>
        </p:sp>
      </p:grpSp>
      <p:sp>
        <p:nvSpPr>
          <p:cNvPr id="1048587" name="TextBox 1048601"/>
          <p:cNvSpPr txBox="1"/>
          <p:nvPr/>
        </p:nvSpPr>
        <p:spPr>
          <a:xfrm>
            <a:off x="2133600" y="990600"/>
            <a:ext cx="4724400" cy="7010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r>
              <a:rPr lang="en-US" altLang="en-US" sz="2000" b="1" dirty="0">
                <a:solidFill>
                  <a:schemeClr val="lt1"/>
                </a:solidFill>
                <a:latin typeface="Calibri" pitchFamily="34" charset="0"/>
              </a:rPr>
              <a:t>BAN QUẢN LÝ CÁC DỰ ÁN NÔNG NGHIỆP</a:t>
            </a:r>
          </a:p>
        </p:txBody>
      </p:sp>
      <p:sp>
        <p:nvSpPr>
          <p:cNvPr id="1048588" name="Rectangle 12"/>
          <p:cNvSpPr/>
          <p:nvPr/>
        </p:nvSpPr>
        <p:spPr>
          <a:xfrm>
            <a:off x="6400800" y="6324600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4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228600"/>
            <a:ext cx="1981200" cy="2010194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 GỐC CỦA CÔNG NGHỆ CHĂN NUÔI LỢN THỊT KHÔNG XẢ THẢI LCASP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6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nghệ</a:t>
            </a:r>
            <a:r>
              <a:rPr lang="en-US" sz="2800" dirty="0" smtClean="0"/>
              <a:t> </a:t>
            </a:r>
            <a:r>
              <a:rPr lang="en-US" sz="2800" dirty="0" err="1" smtClean="0"/>
              <a:t>chăn</a:t>
            </a:r>
            <a:r>
              <a:rPr lang="en-US" sz="2800" dirty="0" smtClean="0"/>
              <a:t> </a:t>
            </a:r>
            <a:r>
              <a:rPr lang="en-US" sz="2800" dirty="0" err="1" smtClean="0"/>
              <a:t>nuôi</a:t>
            </a:r>
            <a:r>
              <a:rPr lang="en-US" sz="2800" dirty="0" smtClean="0"/>
              <a:t> </a:t>
            </a:r>
            <a:r>
              <a:rPr lang="en-US" sz="2800" dirty="0" err="1" smtClean="0"/>
              <a:t>lợn</a:t>
            </a:r>
            <a:r>
              <a:rPr lang="en-US" sz="2800" dirty="0" smtClean="0"/>
              <a:t> </a:t>
            </a:r>
            <a:r>
              <a:rPr lang="en-US" sz="2800" dirty="0" err="1" smtClean="0"/>
              <a:t>thịt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vệ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mát</a:t>
            </a:r>
            <a:r>
              <a:rPr lang="en-US" sz="2800" dirty="0" smtClean="0"/>
              <a:t> </a:t>
            </a:r>
            <a:r>
              <a:rPr lang="en-US" sz="2800" dirty="0" err="1" smtClean="0"/>
              <a:t>lợn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triển</a:t>
            </a:r>
            <a:r>
              <a:rPr lang="en-US" sz="2800" dirty="0" smtClean="0"/>
              <a:t> (</a:t>
            </a:r>
            <a:r>
              <a:rPr lang="en-US" sz="2800" dirty="0" err="1" smtClean="0"/>
              <a:t>Đan</a:t>
            </a:r>
            <a:r>
              <a:rPr lang="en-US" sz="2800" dirty="0" smtClean="0"/>
              <a:t> </a:t>
            </a:r>
            <a:r>
              <a:rPr lang="en-US" sz="2800" dirty="0" err="1" smtClean="0"/>
              <a:t>Mạch</a:t>
            </a:r>
            <a:r>
              <a:rPr lang="en-US" sz="2800" dirty="0" smtClean="0"/>
              <a:t>, </a:t>
            </a:r>
            <a:r>
              <a:rPr lang="en-US" sz="2800" dirty="0" err="1" smtClean="0"/>
              <a:t>Hà</a:t>
            </a:r>
            <a:r>
              <a:rPr lang="en-US" sz="2800" dirty="0" smtClean="0"/>
              <a:t> Lan, …) </a:t>
            </a:r>
            <a:r>
              <a:rPr lang="en-US" sz="2800" dirty="0" err="1" smtClean="0"/>
              <a:t>áp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chục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đối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trại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quy</a:t>
            </a:r>
            <a:r>
              <a:rPr lang="en-US" sz="2800" dirty="0"/>
              <a:t> </a:t>
            </a:r>
            <a:r>
              <a:rPr lang="en-US" sz="2800" dirty="0" err="1"/>
              <a:t>mô</a:t>
            </a:r>
            <a:r>
              <a:rPr lang="en-US" sz="2800" dirty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chăn</a:t>
            </a:r>
            <a:r>
              <a:rPr lang="en-US" sz="2800" dirty="0" smtClean="0"/>
              <a:t> </a:t>
            </a:r>
            <a:r>
              <a:rPr lang="en-US" sz="2800" dirty="0" err="1" smtClean="0"/>
              <a:t>nuôi</a:t>
            </a:r>
            <a:r>
              <a:rPr lang="en-US" sz="2800" dirty="0" smtClean="0"/>
              <a:t> </a:t>
            </a:r>
            <a:r>
              <a:rPr lang="en-US" sz="2800" dirty="0" err="1" smtClean="0"/>
              <a:t>chuồng</a:t>
            </a:r>
            <a:r>
              <a:rPr lang="en-US" sz="2800" dirty="0" smtClean="0"/>
              <a:t> </a:t>
            </a:r>
            <a:r>
              <a:rPr lang="en-US" sz="2800" dirty="0" err="1" smtClean="0"/>
              <a:t>kín</a:t>
            </a:r>
            <a:r>
              <a:rPr lang="en-US" sz="2800" dirty="0" smtClean="0">
                <a:sym typeface="Wingdings" panose="05000000000000000000" pitchFamily="2" charset="2"/>
              </a:rPr>
              <a:t>. 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ym typeface="Wingdings" panose="05000000000000000000" pitchFamily="2" charset="2"/>
              </a:rPr>
              <a:t>Năm</a:t>
            </a:r>
            <a:r>
              <a:rPr lang="en-US" sz="2800" dirty="0" smtClean="0">
                <a:sym typeface="Wingdings" panose="05000000000000000000" pitchFamily="2" charset="2"/>
              </a:rPr>
              <a:t> 2018, </a:t>
            </a:r>
            <a:r>
              <a:rPr lang="en-US" sz="2800" dirty="0" err="1" smtClean="0">
                <a:sym typeface="Wingdings" panose="05000000000000000000" pitchFamily="2" charset="2"/>
              </a:rPr>
              <a:t>dự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án</a:t>
            </a:r>
            <a:r>
              <a:rPr lang="en-US" sz="2800" dirty="0" smtClean="0">
                <a:sym typeface="Wingdings" panose="05000000000000000000" pitchFamily="2" charset="2"/>
              </a:rPr>
              <a:t> LCASP </a:t>
            </a:r>
            <a:r>
              <a:rPr lang="en-US" sz="2800" dirty="0" err="1" smtClean="0">
                <a:sym typeface="Wingdings" panose="05000000000000000000" pitchFamily="2" charset="2"/>
              </a:rPr>
              <a:t>đã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tiến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nghệ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này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để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có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thể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áp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dụng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hộ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trại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từ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chục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đến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trăm</a:t>
            </a:r>
            <a:r>
              <a:rPr lang="en-US" sz="2800" dirty="0" smtClean="0">
                <a:sym typeface="Wingdings" panose="05000000000000000000" pitchFamily="2" charset="2"/>
              </a:rPr>
              <a:t> con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thịt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sử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dụng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phương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thức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chuồng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hở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nhằm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thay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thế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phương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thức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thịt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đang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sử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dụng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nhiều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gây</a:t>
            </a:r>
            <a:r>
              <a:rPr lang="en-US" sz="2800" dirty="0" smtClean="0">
                <a:sym typeface="Wingdings" panose="05000000000000000000" pitchFamily="2" charset="2"/>
              </a:rPr>
              <a:t> ô </a:t>
            </a:r>
            <a:r>
              <a:rPr lang="en-US" sz="2800" dirty="0" err="1" smtClean="0">
                <a:sym typeface="Wingdings" panose="05000000000000000000" pitchFamily="2" charset="2"/>
              </a:rPr>
              <a:t>nhiễm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trường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lây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dịch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bệnh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hiện</a:t>
            </a:r>
            <a:r>
              <a:rPr lang="en-US" sz="2800" dirty="0" smtClean="0">
                <a:sym typeface="Wingdings" panose="05000000000000000000" pitchFamily="2" charset="2"/>
              </a:rPr>
              <a:t> nay.</a:t>
            </a: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sp>
        <p:nvSpPr>
          <p:cNvPr id="1048607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2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" y="30163"/>
            <a:ext cx="1248620" cy="1265237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587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883525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CÔNG NGHỆ CHĂN NUÔI LỢN THỊT KHÔNG </a:t>
            </a:r>
            <a:br>
              <a:rPr lang="en-US" sz="24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XẢ THẢI RA MÔI TRƯỜNG</a:t>
            </a:r>
            <a:r>
              <a:rPr dirty="0"/>
              <a:t/>
            </a:r>
            <a:br>
              <a:rPr dirty="0"/>
            </a:b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8" name="Content Placeholder 1048588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95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pic>
        <p:nvPicPr>
          <p:cNvPr id="2097171" name="Picture 209715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6200775"/>
            <a:ext cx="5273675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64"/>
            <a:ext cx="1249788" cy="1268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441019"/>
            <a:ext cx="3702727" cy="2185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990600"/>
            <a:ext cx="4333202" cy="2715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740393"/>
            <a:ext cx="3392738" cy="22218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274" y="3626611"/>
            <a:ext cx="3043767" cy="228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21647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272474" y="0"/>
            <a:ext cx="7871526" cy="14176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TẢ CÔNG NGHỆ CHĂN NUÔI LỢN THỊT </a:t>
            </a:r>
            <a:b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XẢ THẢI LCASP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6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sz="2600" dirty="0" err="1" smtClean="0"/>
              <a:t>Nuôi</a:t>
            </a:r>
            <a:r>
              <a:rPr lang="en-US" sz="2600" dirty="0" smtClean="0"/>
              <a:t> </a:t>
            </a:r>
            <a:r>
              <a:rPr lang="en-US" sz="2600" dirty="0" err="1"/>
              <a:t>lợn</a:t>
            </a:r>
            <a:r>
              <a:rPr lang="en-US" sz="2600" dirty="0"/>
              <a:t> </a:t>
            </a:r>
            <a:r>
              <a:rPr lang="en-US" sz="2600" dirty="0" err="1"/>
              <a:t>trên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 smtClean="0"/>
              <a:t>sàn</a:t>
            </a:r>
            <a:r>
              <a:rPr lang="en-US" sz="2600" dirty="0" smtClean="0"/>
              <a:t> </a:t>
            </a:r>
            <a:r>
              <a:rPr lang="en-US" sz="2600" dirty="0" err="1" smtClean="0"/>
              <a:t>có</a:t>
            </a:r>
            <a:r>
              <a:rPr lang="en-US" sz="2600" dirty="0" smtClean="0"/>
              <a:t> </a:t>
            </a:r>
            <a:r>
              <a:rPr lang="en-US" sz="2600" dirty="0" err="1" smtClean="0"/>
              <a:t>khe</a:t>
            </a:r>
            <a:r>
              <a:rPr lang="en-US" sz="2600" dirty="0" smtClean="0"/>
              <a:t> </a:t>
            </a:r>
            <a:r>
              <a:rPr lang="en-US" sz="2600" dirty="0" err="1" smtClean="0"/>
              <a:t>thoáng</a:t>
            </a:r>
            <a:r>
              <a:rPr lang="en-US" sz="2600" dirty="0" smtClean="0"/>
              <a:t>,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sử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/>
              <a:t>nước</a:t>
            </a:r>
            <a:r>
              <a:rPr lang="en-US" sz="2600" dirty="0"/>
              <a:t> </a:t>
            </a:r>
            <a:r>
              <a:rPr lang="en-US" sz="2600" dirty="0" err="1"/>
              <a:t>tắm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vệ</a:t>
            </a:r>
            <a:r>
              <a:rPr lang="en-US" sz="2600" dirty="0"/>
              <a:t> </a:t>
            </a:r>
            <a:r>
              <a:rPr lang="en-US" sz="2600" dirty="0" err="1"/>
              <a:t>sinh</a:t>
            </a:r>
            <a:r>
              <a:rPr lang="en-US" sz="2600" dirty="0"/>
              <a:t> </a:t>
            </a:r>
            <a:r>
              <a:rPr lang="en-US" sz="2600" dirty="0" err="1"/>
              <a:t>lợn</a:t>
            </a:r>
            <a:r>
              <a:rPr lang="en-US" sz="2600" dirty="0"/>
              <a:t>, </a:t>
            </a:r>
            <a:r>
              <a:rPr lang="en-US" sz="2600" dirty="0" err="1"/>
              <a:t>làm</a:t>
            </a:r>
            <a:r>
              <a:rPr lang="en-US" sz="2600" dirty="0"/>
              <a:t> </a:t>
            </a:r>
            <a:r>
              <a:rPr lang="en-US" sz="2600" dirty="0" err="1"/>
              <a:t>mát</a:t>
            </a:r>
            <a:r>
              <a:rPr lang="en-US" sz="2600" dirty="0"/>
              <a:t> </a:t>
            </a:r>
            <a:r>
              <a:rPr lang="en-US" sz="2600" dirty="0" err="1"/>
              <a:t>lợn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</a:t>
            </a:r>
            <a:r>
              <a:rPr lang="en-US" sz="2600" dirty="0" err="1"/>
              <a:t>biện</a:t>
            </a:r>
            <a:r>
              <a:rPr lang="en-US" sz="2600" dirty="0"/>
              <a:t> </a:t>
            </a:r>
            <a:r>
              <a:rPr lang="en-US" sz="2600" dirty="0" err="1"/>
              <a:t>pháp</a:t>
            </a:r>
            <a:r>
              <a:rPr lang="en-US" sz="2600" dirty="0"/>
              <a:t> </a:t>
            </a:r>
            <a:r>
              <a:rPr lang="en-US" sz="2600" dirty="0" err="1"/>
              <a:t>không</a:t>
            </a:r>
            <a:r>
              <a:rPr lang="en-US" sz="2600" dirty="0"/>
              <a:t> </a:t>
            </a:r>
            <a:r>
              <a:rPr lang="en-US" sz="2600" dirty="0" err="1"/>
              <a:t>sử</a:t>
            </a:r>
            <a:r>
              <a:rPr lang="en-US" sz="2600" dirty="0"/>
              <a:t> </a:t>
            </a:r>
            <a:r>
              <a:rPr lang="en-US" sz="2600" dirty="0" err="1"/>
              <a:t>dụng</a:t>
            </a:r>
            <a:r>
              <a:rPr lang="en-US" sz="2600" dirty="0"/>
              <a:t> </a:t>
            </a:r>
            <a:r>
              <a:rPr lang="en-US" sz="2600" dirty="0" err="1" smtClean="0"/>
              <a:t>nước</a:t>
            </a:r>
            <a:r>
              <a:rPr lang="en-US" sz="2600" dirty="0" smtClean="0"/>
              <a:t> (</a:t>
            </a:r>
            <a:r>
              <a:rPr lang="en-US" sz="2600" dirty="0" err="1" smtClean="0"/>
              <a:t>quạt</a:t>
            </a:r>
            <a:r>
              <a:rPr lang="en-US" sz="2600" dirty="0" smtClean="0"/>
              <a:t>, </a:t>
            </a:r>
            <a:r>
              <a:rPr lang="en-US" sz="2600" dirty="0" err="1" smtClean="0"/>
              <a:t>mái</a:t>
            </a:r>
            <a:r>
              <a:rPr lang="en-US" sz="2600" dirty="0" smtClean="0"/>
              <a:t> </a:t>
            </a:r>
            <a:r>
              <a:rPr lang="en-US" sz="2600" dirty="0" err="1" smtClean="0"/>
              <a:t>chống</a:t>
            </a:r>
            <a:r>
              <a:rPr lang="en-US" sz="2600" dirty="0" smtClean="0"/>
              <a:t> </a:t>
            </a:r>
            <a:r>
              <a:rPr lang="en-US" sz="2600" dirty="0" err="1" smtClean="0"/>
              <a:t>nóng</a:t>
            </a:r>
            <a:r>
              <a:rPr lang="en-US" sz="2600" dirty="0" smtClean="0"/>
              <a:t>, …), </a:t>
            </a:r>
            <a:r>
              <a:rPr lang="en-US" sz="2600" dirty="0" err="1" smtClean="0"/>
              <a:t>sử</a:t>
            </a:r>
            <a:r>
              <a:rPr lang="en-US" sz="2600" dirty="0" smtClean="0"/>
              <a:t> </a:t>
            </a:r>
            <a:r>
              <a:rPr lang="en-US" sz="2600" dirty="0" err="1" smtClean="0"/>
              <a:t>dụng</a:t>
            </a:r>
            <a:r>
              <a:rPr lang="en-US" sz="2600" dirty="0" smtClean="0"/>
              <a:t> </a:t>
            </a:r>
            <a:r>
              <a:rPr lang="en-US" sz="2600" dirty="0" err="1" smtClean="0"/>
              <a:t>máng</a:t>
            </a:r>
            <a:r>
              <a:rPr lang="en-US" sz="2600" dirty="0" smtClean="0"/>
              <a:t> </a:t>
            </a:r>
            <a:r>
              <a:rPr lang="en-US" sz="2600" dirty="0" err="1" smtClean="0"/>
              <a:t>uống</a:t>
            </a:r>
            <a:r>
              <a:rPr lang="en-US" sz="2600" dirty="0" smtClean="0"/>
              <a:t> </a:t>
            </a:r>
            <a:r>
              <a:rPr lang="en-US" sz="2600" dirty="0" err="1" smtClean="0"/>
              <a:t>nước</a:t>
            </a:r>
            <a:r>
              <a:rPr lang="en-US" sz="2600" dirty="0" smtClean="0"/>
              <a:t> </a:t>
            </a:r>
            <a:r>
              <a:rPr lang="en-US" sz="2600" dirty="0" err="1" smtClean="0"/>
              <a:t>tiết</a:t>
            </a:r>
            <a:r>
              <a:rPr lang="en-US" sz="2600" dirty="0" smtClean="0"/>
              <a:t> </a:t>
            </a:r>
            <a:r>
              <a:rPr lang="en-US" sz="2600" dirty="0" err="1" smtClean="0"/>
              <a:t>kiệm</a:t>
            </a:r>
            <a:r>
              <a:rPr lang="en-US" sz="2600" dirty="0" smtClean="0"/>
              <a:t> </a:t>
            </a:r>
            <a:r>
              <a:rPr lang="en-US" sz="2600" dirty="0" err="1" smtClean="0"/>
              <a:t>nước</a:t>
            </a:r>
            <a:r>
              <a:rPr lang="en-US" sz="2600" dirty="0" smtClean="0"/>
              <a:t>. </a:t>
            </a:r>
            <a:r>
              <a:rPr lang="en-US" sz="2600" dirty="0" err="1" smtClean="0"/>
              <a:t>Chất</a:t>
            </a:r>
            <a:r>
              <a:rPr lang="en-US" sz="2600" dirty="0" smtClean="0"/>
              <a:t> </a:t>
            </a:r>
            <a:r>
              <a:rPr lang="en-US" sz="2600" dirty="0" err="1" smtClean="0"/>
              <a:t>thải</a:t>
            </a:r>
            <a:r>
              <a:rPr lang="en-US" sz="2600" dirty="0" smtClean="0"/>
              <a:t> </a:t>
            </a:r>
            <a:r>
              <a:rPr lang="en-US" sz="2600" dirty="0" err="1" smtClean="0"/>
              <a:t>rơi</a:t>
            </a:r>
            <a:r>
              <a:rPr lang="en-US" sz="2600" dirty="0" smtClean="0"/>
              <a:t> </a:t>
            </a:r>
            <a:r>
              <a:rPr lang="en-US" sz="2600" dirty="0" err="1" smtClean="0"/>
              <a:t>xuống</a:t>
            </a:r>
            <a:r>
              <a:rPr lang="en-US" sz="2600" dirty="0" smtClean="0"/>
              <a:t> </a:t>
            </a:r>
            <a:r>
              <a:rPr lang="en-US" sz="2600" dirty="0" err="1" smtClean="0"/>
              <a:t>hầm</a:t>
            </a:r>
            <a:r>
              <a:rPr lang="en-US" sz="2600" dirty="0" smtClean="0"/>
              <a:t> </a:t>
            </a:r>
            <a:r>
              <a:rPr lang="en-US" sz="2600" dirty="0" err="1" smtClean="0"/>
              <a:t>dưới</a:t>
            </a:r>
            <a:r>
              <a:rPr lang="en-US" sz="2600" dirty="0" smtClean="0"/>
              <a:t> </a:t>
            </a:r>
            <a:r>
              <a:rPr lang="en-US" sz="2600" dirty="0" err="1" smtClean="0"/>
              <a:t>sàn</a:t>
            </a:r>
            <a:r>
              <a:rPr lang="en-US" sz="2600" dirty="0" smtClean="0"/>
              <a:t> </a:t>
            </a:r>
            <a:r>
              <a:rPr lang="en-US" sz="2600" dirty="0" err="1" smtClean="0"/>
              <a:t>sẽ</a:t>
            </a:r>
            <a:r>
              <a:rPr lang="en-US" sz="2600" dirty="0" smtClean="0"/>
              <a:t> </a:t>
            </a:r>
            <a:r>
              <a:rPr lang="en-US" sz="2600" dirty="0" err="1" smtClean="0"/>
              <a:t>hình</a:t>
            </a:r>
            <a:r>
              <a:rPr lang="en-US" sz="2600" dirty="0" smtClean="0"/>
              <a:t> </a:t>
            </a:r>
            <a:r>
              <a:rPr lang="en-US" sz="2600" dirty="0" err="1" smtClean="0"/>
              <a:t>thành</a:t>
            </a:r>
            <a:r>
              <a:rPr lang="en-US" sz="2600" dirty="0" smtClean="0"/>
              <a:t> </a:t>
            </a:r>
            <a:r>
              <a:rPr lang="en-US" sz="2600" dirty="0" err="1" smtClean="0"/>
              <a:t>lớp</a:t>
            </a:r>
            <a:r>
              <a:rPr lang="en-US" sz="2600" dirty="0" smtClean="0"/>
              <a:t> </a:t>
            </a:r>
            <a:r>
              <a:rPr lang="en-US" sz="2600" dirty="0" err="1" smtClean="0"/>
              <a:t>màng</a:t>
            </a:r>
            <a:r>
              <a:rPr lang="en-US" sz="2600" dirty="0" smtClean="0"/>
              <a:t> </a:t>
            </a:r>
            <a:r>
              <a:rPr lang="en-US" sz="2600" dirty="0" err="1" smtClean="0"/>
              <a:t>trên</a:t>
            </a:r>
            <a:r>
              <a:rPr lang="en-US" sz="2600" dirty="0" smtClean="0"/>
              <a:t> </a:t>
            </a:r>
            <a:r>
              <a:rPr lang="en-US" sz="2600" dirty="0" err="1" smtClean="0"/>
              <a:t>bề</a:t>
            </a:r>
            <a:r>
              <a:rPr lang="en-US" sz="2600" dirty="0" smtClean="0"/>
              <a:t> </a:t>
            </a:r>
            <a:r>
              <a:rPr lang="en-US" sz="2600" dirty="0" err="1" smtClean="0"/>
              <a:t>mặt</a:t>
            </a:r>
            <a:r>
              <a:rPr lang="en-US" sz="2600" dirty="0" smtClean="0"/>
              <a:t> </a:t>
            </a:r>
            <a:r>
              <a:rPr lang="en-US" sz="2600" dirty="0" err="1" smtClean="0"/>
              <a:t>ngăn</a:t>
            </a:r>
            <a:r>
              <a:rPr lang="en-US" sz="2600" dirty="0" smtClean="0"/>
              <a:t> </a:t>
            </a:r>
            <a:r>
              <a:rPr lang="en-US" sz="2600" dirty="0" err="1" smtClean="0"/>
              <a:t>không</a:t>
            </a:r>
            <a:r>
              <a:rPr lang="en-US" sz="2600" dirty="0" smtClean="0"/>
              <a:t> </a:t>
            </a:r>
            <a:r>
              <a:rPr lang="en-US" sz="2600" dirty="0" err="1" smtClean="0"/>
              <a:t>cho</a:t>
            </a:r>
            <a:r>
              <a:rPr lang="en-US" sz="2600" dirty="0" smtClean="0"/>
              <a:t> </a:t>
            </a:r>
            <a:r>
              <a:rPr lang="en-US" sz="2600" dirty="0" err="1" smtClean="0"/>
              <a:t>mùi</a:t>
            </a:r>
            <a:r>
              <a:rPr lang="en-US" sz="2600" dirty="0" smtClean="0"/>
              <a:t> </a:t>
            </a:r>
            <a:r>
              <a:rPr lang="en-US" sz="2600" dirty="0" err="1" smtClean="0"/>
              <a:t>hôi</a:t>
            </a:r>
            <a:r>
              <a:rPr lang="en-US" sz="2600" dirty="0" smtClean="0"/>
              <a:t> </a:t>
            </a:r>
            <a:r>
              <a:rPr lang="en-US" sz="2600" dirty="0" err="1" smtClean="0"/>
              <a:t>bốc</a:t>
            </a:r>
            <a:r>
              <a:rPr lang="en-US" sz="2600" dirty="0" smtClean="0"/>
              <a:t> </a:t>
            </a:r>
            <a:r>
              <a:rPr lang="en-US" sz="2600" dirty="0" err="1" smtClean="0"/>
              <a:t>lên</a:t>
            </a:r>
            <a:r>
              <a:rPr lang="en-US" sz="2600" dirty="0" smtClean="0">
                <a:sym typeface="Wingdings" panose="05000000000000000000" pitchFamily="2" charset="2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600" dirty="0"/>
              <a:t>Sau </a:t>
            </a:r>
            <a:r>
              <a:rPr lang="en-US" sz="2600" dirty="0" err="1"/>
              <a:t>mỗi</a:t>
            </a:r>
            <a:r>
              <a:rPr lang="en-US" sz="2600" dirty="0"/>
              <a:t> </a:t>
            </a:r>
            <a:r>
              <a:rPr lang="en-US" sz="2600" dirty="0" err="1"/>
              <a:t>lứa</a:t>
            </a:r>
            <a:r>
              <a:rPr lang="en-US" sz="2600" dirty="0"/>
              <a:t> </a:t>
            </a:r>
            <a:r>
              <a:rPr lang="en-US" sz="2600" dirty="0" err="1" smtClean="0"/>
              <a:t>lợn</a:t>
            </a:r>
            <a:r>
              <a:rPr lang="en-US" sz="2600" dirty="0" smtClean="0"/>
              <a:t> (4 </a:t>
            </a:r>
            <a:r>
              <a:rPr lang="en-US" sz="2600" dirty="0" err="1" smtClean="0"/>
              <a:t>tháng</a:t>
            </a:r>
            <a:r>
              <a:rPr lang="en-US" sz="2600" dirty="0" smtClean="0"/>
              <a:t>), </a:t>
            </a:r>
            <a:r>
              <a:rPr lang="en-US" sz="2600" dirty="0" err="1"/>
              <a:t>rút</a:t>
            </a:r>
            <a:r>
              <a:rPr lang="en-US" sz="2600" dirty="0"/>
              <a:t> </a:t>
            </a:r>
            <a:r>
              <a:rPr lang="en-US" sz="2600" dirty="0" err="1"/>
              <a:t>toàn</a:t>
            </a:r>
            <a:r>
              <a:rPr lang="en-US" sz="2600" dirty="0"/>
              <a:t>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chất</a:t>
            </a:r>
            <a:r>
              <a:rPr lang="en-US" sz="2600" dirty="0"/>
              <a:t> </a:t>
            </a:r>
            <a:r>
              <a:rPr lang="en-US" sz="2600" dirty="0" err="1"/>
              <a:t>thải</a:t>
            </a:r>
            <a:r>
              <a:rPr lang="en-US" sz="2600" dirty="0"/>
              <a:t> </a:t>
            </a:r>
            <a:r>
              <a:rPr lang="en-US" sz="2600" dirty="0" err="1"/>
              <a:t>lỏng</a:t>
            </a:r>
            <a:r>
              <a:rPr lang="en-US" sz="2600" dirty="0"/>
              <a:t> ở </a:t>
            </a:r>
            <a:r>
              <a:rPr lang="en-US" sz="2600" dirty="0" err="1"/>
              <a:t>hầm</a:t>
            </a:r>
            <a:r>
              <a:rPr lang="en-US" sz="2600" dirty="0"/>
              <a:t> </a:t>
            </a:r>
            <a:r>
              <a:rPr lang="en-US" sz="2600" dirty="0" err="1"/>
              <a:t>dưới</a:t>
            </a:r>
            <a:r>
              <a:rPr lang="en-US" sz="2600" dirty="0"/>
              <a:t> </a:t>
            </a:r>
            <a:r>
              <a:rPr lang="en-US" sz="2600" dirty="0" err="1"/>
              <a:t>sàn</a:t>
            </a:r>
            <a:r>
              <a:rPr lang="en-US" sz="2600" dirty="0"/>
              <a:t> </a:t>
            </a:r>
            <a:r>
              <a:rPr lang="en-US" sz="2600" dirty="0" err="1"/>
              <a:t>chuồng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bể</a:t>
            </a:r>
            <a:r>
              <a:rPr lang="en-US" sz="2600" dirty="0"/>
              <a:t> </a:t>
            </a:r>
            <a:r>
              <a:rPr lang="en-US" sz="2600" dirty="0" err="1"/>
              <a:t>chứa</a:t>
            </a:r>
            <a:r>
              <a:rPr lang="en-US" sz="2600" dirty="0"/>
              <a:t> </a:t>
            </a:r>
            <a:r>
              <a:rPr lang="en-US" sz="2600" dirty="0" err="1"/>
              <a:t>phân</a:t>
            </a:r>
            <a:r>
              <a:rPr lang="en-US" sz="2600" dirty="0"/>
              <a:t> </a:t>
            </a:r>
            <a:r>
              <a:rPr lang="en-US" sz="2600" dirty="0" err="1"/>
              <a:t>lỏng</a:t>
            </a:r>
            <a:r>
              <a:rPr lang="en-US" sz="2600" dirty="0"/>
              <a:t> </a:t>
            </a:r>
            <a:r>
              <a:rPr lang="en-US" sz="2600" dirty="0" err="1"/>
              <a:t>thông</a:t>
            </a:r>
            <a:r>
              <a:rPr lang="en-US" sz="2600" dirty="0"/>
              <a:t> qua </a:t>
            </a:r>
            <a:r>
              <a:rPr lang="en-US" sz="2600" dirty="0" err="1"/>
              <a:t>hệ</a:t>
            </a:r>
            <a:r>
              <a:rPr lang="en-US" sz="2600" dirty="0"/>
              <a:t> </a:t>
            </a:r>
            <a:r>
              <a:rPr lang="en-US" sz="2600" dirty="0" err="1"/>
              <a:t>thống</a:t>
            </a:r>
            <a:r>
              <a:rPr lang="en-US" sz="2600" dirty="0"/>
              <a:t> </a:t>
            </a:r>
            <a:r>
              <a:rPr lang="en-US" sz="2600" dirty="0" err="1"/>
              <a:t>ống</a:t>
            </a:r>
            <a:r>
              <a:rPr lang="en-US" sz="2600" dirty="0"/>
              <a:t> </a:t>
            </a:r>
            <a:r>
              <a:rPr lang="en-US" sz="2600" dirty="0" err="1"/>
              <a:t>dẫn</a:t>
            </a:r>
            <a:r>
              <a:rPr lang="en-US" sz="2600" dirty="0"/>
              <a:t> </a:t>
            </a:r>
            <a:r>
              <a:rPr lang="en-US" sz="2600" dirty="0" err="1"/>
              <a:t>áp</a:t>
            </a:r>
            <a:r>
              <a:rPr lang="en-US" sz="2600" dirty="0"/>
              <a:t> </a:t>
            </a:r>
            <a:r>
              <a:rPr lang="en-US" sz="2600" dirty="0" err="1"/>
              <a:t>lực</a:t>
            </a:r>
            <a:r>
              <a:rPr lang="en-US" sz="2600" dirty="0"/>
              <a:t> </a:t>
            </a:r>
            <a:r>
              <a:rPr lang="en-US" sz="2600" dirty="0" err="1" smtClean="0"/>
              <a:t>âm</a:t>
            </a:r>
            <a:r>
              <a:rPr lang="en-US" sz="2600" dirty="0" smtClean="0"/>
              <a:t>.</a:t>
            </a:r>
          </a:p>
          <a:p>
            <a:pPr marL="514350" indent="-514350" algn="just">
              <a:buAutoNum type="arabicPeriod"/>
            </a:pPr>
            <a:r>
              <a:rPr lang="en-US" sz="2600" dirty="0" err="1"/>
              <a:t>Bơm</a:t>
            </a:r>
            <a:r>
              <a:rPr lang="en-US" sz="2600" dirty="0"/>
              <a:t> </a:t>
            </a:r>
            <a:r>
              <a:rPr lang="en-US" sz="2600" dirty="0" err="1"/>
              <a:t>toàn</a:t>
            </a:r>
            <a:r>
              <a:rPr lang="en-US" sz="2600" dirty="0"/>
              <a:t>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chất</a:t>
            </a:r>
            <a:r>
              <a:rPr lang="en-US" sz="2600" dirty="0"/>
              <a:t> </a:t>
            </a:r>
            <a:r>
              <a:rPr lang="en-US" sz="2600" dirty="0" err="1"/>
              <a:t>thải</a:t>
            </a:r>
            <a:r>
              <a:rPr lang="en-US" sz="2600" dirty="0"/>
              <a:t> </a:t>
            </a:r>
            <a:r>
              <a:rPr lang="en-US" sz="2600" dirty="0" err="1"/>
              <a:t>lỏng</a:t>
            </a:r>
            <a:r>
              <a:rPr lang="en-US" sz="2600" dirty="0"/>
              <a:t> </a:t>
            </a:r>
            <a:r>
              <a:rPr lang="en-US" sz="2600" dirty="0" err="1"/>
              <a:t>từ</a:t>
            </a:r>
            <a:r>
              <a:rPr lang="en-US" sz="2600" dirty="0"/>
              <a:t> </a:t>
            </a:r>
            <a:r>
              <a:rPr lang="en-US" sz="2600" dirty="0" err="1"/>
              <a:t>bể</a:t>
            </a:r>
            <a:r>
              <a:rPr lang="en-US" sz="2600" dirty="0"/>
              <a:t> </a:t>
            </a:r>
            <a:r>
              <a:rPr lang="en-US" sz="2600" dirty="0" err="1" smtClean="0"/>
              <a:t>chứa</a:t>
            </a:r>
            <a:r>
              <a:rPr lang="en-US" sz="2600" dirty="0" smtClean="0"/>
              <a:t> </a:t>
            </a:r>
            <a:r>
              <a:rPr lang="en-US" sz="2600" dirty="0" err="1" smtClean="0"/>
              <a:t>phân</a:t>
            </a:r>
            <a:r>
              <a:rPr lang="en-US" sz="2600" dirty="0" smtClean="0"/>
              <a:t> </a:t>
            </a:r>
            <a:r>
              <a:rPr lang="en-US" sz="2600" dirty="0" err="1" smtClean="0"/>
              <a:t>lỏng</a:t>
            </a:r>
            <a:r>
              <a:rPr lang="en-US" sz="2600" dirty="0" smtClean="0"/>
              <a:t> </a:t>
            </a:r>
            <a:r>
              <a:rPr lang="en-US" sz="2600" dirty="0" err="1"/>
              <a:t>lên</a:t>
            </a:r>
            <a:r>
              <a:rPr lang="en-US" sz="2600" dirty="0"/>
              <a:t> </a:t>
            </a:r>
            <a:r>
              <a:rPr lang="en-US" sz="2600" dirty="0" err="1"/>
              <a:t>bể</a:t>
            </a:r>
            <a:r>
              <a:rPr lang="en-US" sz="2600" dirty="0"/>
              <a:t> ủ, </a:t>
            </a:r>
            <a:r>
              <a:rPr lang="en-US" sz="2600" dirty="0" err="1"/>
              <a:t>phối</a:t>
            </a:r>
            <a:r>
              <a:rPr lang="en-US" sz="2600" dirty="0"/>
              <a:t> </a:t>
            </a:r>
            <a:r>
              <a:rPr lang="en-US" sz="2600" dirty="0" err="1"/>
              <a:t>trộn</a:t>
            </a:r>
            <a:r>
              <a:rPr lang="en-US" sz="2600" dirty="0"/>
              <a:t> </a:t>
            </a:r>
            <a:r>
              <a:rPr lang="en-US" sz="2600" dirty="0" err="1"/>
              <a:t>với</a:t>
            </a:r>
            <a:r>
              <a:rPr lang="en-US" sz="2600" dirty="0"/>
              <a:t> than </a:t>
            </a:r>
            <a:r>
              <a:rPr lang="en-US" sz="2600" dirty="0" err="1"/>
              <a:t>bùn</a:t>
            </a:r>
            <a:r>
              <a:rPr lang="en-US" sz="2600" dirty="0"/>
              <a:t> </a:t>
            </a:r>
            <a:r>
              <a:rPr lang="en-US" sz="2600" dirty="0" err="1"/>
              <a:t>hoặc</a:t>
            </a:r>
            <a:r>
              <a:rPr lang="en-US" sz="2600" dirty="0"/>
              <a:t> </a:t>
            </a:r>
            <a:r>
              <a:rPr lang="en-US" sz="2600" dirty="0" err="1"/>
              <a:t>phụ</a:t>
            </a:r>
            <a:r>
              <a:rPr lang="en-US" sz="2600" dirty="0"/>
              <a:t> </a:t>
            </a:r>
            <a:r>
              <a:rPr lang="en-US" sz="2600" dirty="0" err="1" smtClean="0"/>
              <a:t>phẩm</a:t>
            </a:r>
            <a:r>
              <a:rPr lang="en-US" sz="2600" dirty="0" smtClean="0"/>
              <a:t> </a:t>
            </a:r>
            <a:r>
              <a:rPr lang="en-US" sz="2600" dirty="0" err="1"/>
              <a:t>trồng</a:t>
            </a:r>
            <a:r>
              <a:rPr lang="en-US" sz="2600" dirty="0"/>
              <a:t> </a:t>
            </a:r>
            <a:r>
              <a:rPr lang="en-US" sz="2600" dirty="0" err="1" smtClean="0"/>
              <a:t>trọt</a:t>
            </a:r>
            <a:r>
              <a:rPr lang="en-US" sz="2600" dirty="0" smtClean="0"/>
              <a:t>, </a:t>
            </a:r>
            <a:r>
              <a:rPr lang="en-US" sz="2600" dirty="0" err="1" smtClean="0"/>
              <a:t>chế</a:t>
            </a:r>
            <a:r>
              <a:rPr lang="en-US" sz="2600" dirty="0" smtClean="0"/>
              <a:t> </a:t>
            </a:r>
            <a:r>
              <a:rPr lang="en-US" sz="2600" dirty="0" err="1" smtClean="0"/>
              <a:t>phẩm</a:t>
            </a:r>
            <a:r>
              <a:rPr lang="en-US" sz="2600" dirty="0" smtClean="0"/>
              <a:t> vi </a:t>
            </a:r>
            <a:r>
              <a:rPr lang="en-US" sz="2600" dirty="0" err="1" smtClean="0"/>
              <a:t>sinh</a:t>
            </a:r>
            <a:r>
              <a:rPr lang="en-US" sz="2600" dirty="0" smtClean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smtClean="0"/>
              <a:t>ủ </a:t>
            </a:r>
            <a:r>
              <a:rPr lang="en-US" sz="2600" dirty="0" err="1" smtClean="0"/>
              <a:t>phân</a:t>
            </a:r>
            <a:r>
              <a:rPr lang="en-US" sz="2600" dirty="0" smtClean="0"/>
              <a:t> </a:t>
            </a:r>
            <a:r>
              <a:rPr lang="en-US" sz="2600" dirty="0" err="1" smtClean="0"/>
              <a:t>bón</a:t>
            </a:r>
            <a:r>
              <a:rPr lang="en-US" sz="2600" dirty="0" smtClean="0"/>
              <a:t> </a:t>
            </a:r>
            <a:r>
              <a:rPr lang="en-US" sz="2600" dirty="0" err="1"/>
              <a:t>hữu</a:t>
            </a:r>
            <a:r>
              <a:rPr lang="en-US" sz="2600" dirty="0"/>
              <a:t> </a:t>
            </a:r>
            <a:r>
              <a:rPr lang="en-US" sz="2600" dirty="0" err="1" smtClean="0"/>
              <a:t>cơ</a:t>
            </a:r>
            <a:r>
              <a:rPr lang="en-US" sz="2600" dirty="0" smtClean="0"/>
              <a:t>.</a:t>
            </a:r>
            <a:endParaRPr lang="en-US" sz="27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sp>
        <p:nvSpPr>
          <p:cNvPr id="1048607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2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" y="30163"/>
            <a:ext cx="1248620" cy="12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98886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048587"/>
          <p:cNvSpPr>
            <a:spLocks noGrp="1"/>
          </p:cNvSpPr>
          <p:nvPr>
            <p:ph type="title"/>
          </p:nvPr>
        </p:nvSpPr>
        <p:spPr>
          <a:xfrm>
            <a:off x="1219201" y="152400"/>
            <a:ext cx="7848600" cy="109537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MÔ TẢ CÔNG NGHỆ CHĂN NUÔI LỢN THỊT </a:t>
            </a:r>
            <a:br>
              <a:rPr lang="en-US" sz="24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KHÔNG XẢ THẢI RA MÔI TRƯỜNG</a:t>
            </a:r>
            <a:r>
              <a:rPr dirty="0"/>
              <a:t/>
            </a:r>
            <a:br>
              <a:rPr dirty="0"/>
            </a:b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18" name="Content Placeholder 1048588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95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pic>
        <p:nvPicPr>
          <p:cNvPr id="2097171" name="Picture 2097156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6200775"/>
            <a:ext cx="5273675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64"/>
            <a:ext cx="1249788" cy="12680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00280"/>
            <a:ext cx="3581400" cy="1991318"/>
          </a:xfrm>
          <a:prstGeom prst="rect">
            <a:avLst/>
          </a:prstGeom>
        </p:spPr>
      </p:pic>
      <p:pic>
        <p:nvPicPr>
          <p:cNvPr id="1028" name="Picture 4" descr="z1176436497290_8b7f4fb06be79dacf4438b39a28ec4a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47" y="3780869"/>
            <a:ext cx="3028295" cy="215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776" y="1066800"/>
            <a:ext cx="3333119" cy="2320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074" y="3780869"/>
            <a:ext cx="3035064" cy="2140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3201" y="2917811"/>
            <a:ext cx="2464289" cy="328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8063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272474" y="0"/>
            <a:ext cx="7871526" cy="14176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 NGHỆ CHĂN NUÔI LỢN THỊT </a:t>
            </a:r>
            <a:b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XẢ THẢI LCASP GIÚP PHÒNG CHỐNG DỊCH TẢ LỢN CHÂU PHI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6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sz="2600" dirty="0" err="1" smtClean="0">
                <a:sym typeface="Wingdings" panose="05000000000000000000" pitchFamily="2" charset="2"/>
              </a:rPr>
              <a:t>Các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đường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lây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lan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chính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của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D</a:t>
            </a:r>
            <a:r>
              <a:rPr lang="en-US" sz="2600" dirty="0" err="1" smtClean="0">
                <a:sym typeface="Wingdings" panose="05000000000000000000" pitchFamily="2" charset="2"/>
              </a:rPr>
              <a:t>ịch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tả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lợn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>
                <a:sym typeface="Wingdings" panose="05000000000000000000" pitchFamily="2" charset="2"/>
              </a:rPr>
              <a:t>C</a:t>
            </a:r>
            <a:r>
              <a:rPr lang="en-US" sz="2600" dirty="0" err="1" smtClean="0">
                <a:sym typeface="Wingdings" panose="05000000000000000000" pitchFamily="2" charset="2"/>
              </a:rPr>
              <a:t>hâu</a:t>
            </a:r>
            <a:r>
              <a:rPr lang="en-US" sz="2600" dirty="0" smtClean="0">
                <a:sym typeface="Wingdings" panose="05000000000000000000" pitchFamily="2" charset="2"/>
              </a:rPr>
              <a:t> Phi </a:t>
            </a:r>
            <a:r>
              <a:rPr lang="en-US" sz="2600" dirty="0" smtClean="0">
                <a:sym typeface="Wingdings" panose="05000000000000000000" pitchFamily="2" charset="2"/>
              </a:rPr>
              <a:t>(</a:t>
            </a:r>
            <a:r>
              <a:rPr lang="en-US" sz="2600" dirty="0" smtClean="0">
                <a:sym typeface="Wingdings" panose="05000000000000000000" pitchFamily="2" charset="2"/>
              </a:rPr>
              <a:t>DTLCP) </a:t>
            </a:r>
            <a:r>
              <a:rPr lang="en-US" sz="2600" dirty="0" err="1" smtClean="0">
                <a:sym typeface="Wingdings" panose="05000000000000000000" pitchFamily="2" charset="2"/>
              </a:rPr>
              <a:t>là</a:t>
            </a:r>
            <a:r>
              <a:rPr lang="en-US" sz="2600" dirty="0" smtClean="0">
                <a:sym typeface="Wingdings" panose="05000000000000000000" pitchFamily="2" charset="2"/>
              </a:rPr>
              <a:t>: (</a:t>
            </a:r>
            <a:r>
              <a:rPr lang="en-US" sz="2600" dirty="0" err="1" smtClean="0">
                <a:sym typeface="Wingdings" panose="05000000000000000000" pitchFamily="2" charset="2"/>
              </a:rPr>
              <a:t>i</a:t>
            </a:r>
            <a:r>
              <a:rPr lang="en-US" sz="2600" dirty="0" smtClean="0">
                <a:sym typeface="Wingdings" panose="05000000000000000000" pitchFamily="2" charset="2"/>
              </a:rPr>
              <a:t>) Qua </a:t>
            </a:r>
            <a:r>
              <a:rPr lang="en-US" sz="2600" dirty="0" err="1" smtClean="0">
                <a:sym typeface="Wingdings" panose="05000000000000000000" pitchFamily="2" charset="2"/>
              </a:rPr>
              <a:t>đường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thức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ăn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cho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lợn</a:t>
            </a:r>
            <a:r>
              <a:rPr lang="en-US" sz="2600" dirty="0" smtClean="0">
                <a:sym typeface="Wingdings" panose="05000000000000000000" pitchFamily="2" charset="2"/>
              </a:rPr>
              <a:t>; (ii) Qua </a:t>
            </a:r>
            <a:r>
              <a:rPr lang="en-US" sz="2600" dirty="0" err="1" smtClean="0">
                <a:sym typeface="Wingdings" panose="05000000000000000000" pitchFamily="2" charset="2"/>
              </a:rPr>
              <a:t>đường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nước</a:t>
            </a:r>
            <a:r>
              <a:rPr lang="en-US" sz="2600" dirty="0" smtClean="0">
                <a:sym typeface="Wingdings" panose="05000000000000000000" pitchFamily="2" charset="2"/>
              </a:rPr>
              <a:t> (</a:t>
            </a:r>
            <a:r>
              <a:rPr lang="en-US" sz="2600" dirty="0" err="1" smtClean="0">
                <a:sym typeface="Wingdings" panose="05000000000000000000" pitchFamily="2" charset="2"/>
              </a:rPr>
              <a:t>sử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dụng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nước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tắm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nước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uống</a:t>
            </a:r>
            <a:r>
              <a:rPr lang="en-US" sz="2600" dirty="0" smtClean="0">
                <a:sym typeface="Wingdings" panose="05000000000000000000" pitchFamily="2" charset="2"/>
              </a:rPr>
              <a:t>); (iii) Qua </a:t>
            </a:r>
            <a:r>
              <a:rPr lang="en-US" sz="2600" dirty="0" err="1" smtClean="0">
                <a:sym typeface="Wingdings" panose="05000000000000000000" pitchFamily="2" charset="2"/>
              </a:rPr>
              <a:t>đường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tiếp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xúc</a:t>
            </a:r>
            <a:r>
              <a:rPr lang="en-US" sz="2600" dirty="0" smtClean="0">
                <a:sym typeface="Wingdings" panose="05000000000000000000" pitchFamily="2" charset="2"/>
              </a:rPr>
              <a:t> (</a:t>
            </a:r>
            <a:r>
              <a:rPr lang="en-US" sz="2600" dirty="0" err="1" smtClean="0">
                <a:sym typeface="Wingdings" panose="05000000000000000000" pitchFamily="2" charset="2"/>
              </a:rPr>
              <a:t>vận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chuyển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côn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trùng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gió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đi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lại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của</a:t>
            </a:r>
            <a:r>
              <a:rPr lang="en-US" sz="2600" dirty="0" smtClean="0">
                <a:sym typeface="Wingdings" panose="05000000000000000000" pitchFamily="2" charset="2"/>
              </a:rPr>
              <a:t> con </a:t>
            </a:r>
            <a:r>
              <a:rPr lang="en-US" sz="2600" dirty="0" err="1" smtClean="0">
                <a:sym typeface="Wingdings" panose="05000000000000000000" pitchFamily="2" charset="2"/>
              </a:rPr>
              <a:t>người</a:t>
            </a:r>
            <a:r>
              <a:rPr lang="en-US" sz="2600" dirty="0" smtClean="0">
                <a:sym typeface="Wingdings" panose="05000000000000000000" pitchFamily="2" charset="2"/>
              </a:rPr>
              <a:t>, …).</a:t>
            </a:r>
            <a:endParaRPr lang="en-US" sz="2600" dirty="0" smtClean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r>
              <a:rPr lang="en-US" sz="2600" dirty="0" err="1" smtClean="0">
                <a:sym typeface="Wingdings" panose="05000000000000000000" pitchFamily="2" charset="2"/>
              </a:rPr>
              <a:t>Nếu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chất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thải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chăn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nuôi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của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trại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lợn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bị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dịch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xả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xuống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nguồn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nước</a:t>
            </a:r>
            <a:r>
              <a:rPr lang="en-US" sz="2600" dirty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thì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smtClean="0">
                <a:sym typeface="Wingdings" panose="05000000000000000000" pitchFamily="2" charset="2"/>
              </a:rPr>
              <a:t>DTLCP </a:t>
            </a:r>
            <a:r>
              <a:rPr lang="en-US" sz="2600" dirty="0" err="1" smtClean="0">
                <a:sym typeface="Wingdings" panose="05000000000000000000" pitchFamily="2" charset="2"/>
              </a:rPr>
              <a:t>sẽ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nhanh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chóng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lây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lan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ra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các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chuồng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lợn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khác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smtClean="0">
                <a:sym typeface="Wingdings" panose="05000000000000000000" pitchFamily="2" charset="2"/>
              </a:rPr>
              <a:t>do </a:t>
            </a:r>
            <a:r>
              <a:rPr lang="en-US" sz="2600" dirty="0" err="1" smtClean="0">
                <a:sym typeface="Wingdings" panose="05000000000000000000" pitchFamily="2" charset="2"/>
              </a:rPr>
              <a:t>người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chăn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nuôi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sử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dụng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nước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để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tắm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lợn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làm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vệ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sinh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và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cho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lợn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uống</a:t>
            </a:r>
            <a:r>
              <a:rPr lang="en-US" sz="2600" dirty="0" smtClean="0">
                <a:sym typeface="Wingdings" panose="05000000000000000000" pitchFamily="2" charset="2"/>
              </a:rPr>
              <a:t>, con </a:t>
            </a:r>
            <a:r>
              <a:rPr lang="en-US" sz="2600" dirty="0" err="1" smtClean="0">
                <a:sym typeface="Wingdings" panose="05000000000000000000" pitchFamily="2" charset="2"/>
              </a:rPr>
              <a:t>người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đi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lại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cũng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tiếp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xúc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với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nguồn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nước</a:t>
            </a:r>
            <a:r>
              <a:rPr lang="en-US" sz="2600" dirty="0" smtClean="0">
                <a:sym typeface="Wingdings" panose="05000000000000000000" pitchFamily="2" charset="2"/>
              </a:rPr>
              <a:t>. </a:t>
            </a:r>
            <a:r>
              <a:rPr lang="en-US" sz="2600" dirty="0" err="1" smtClean="0">
                <a:sym typeface="Wingdings" panose="05000000000000000000" pitchFamily="2" charset="2"/>
              </a:rPr>
              <a:t>Vì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vậy</a:t>
            </a:r>
            <a:r>
              <a:rPr lang="en-US" sz="2600" dirty="0" smtClean="0">
                <a:sym typeface="Wingdings" panose="05000000000000000000" pitchFamily="2" charset="2"/>
              </a:rPr>
              <a:t>, </a:t>
            </a:r>
            <a:r>
              <a:rPr lang="en-US" sz="2600" dirty="0" err="1" smtClean="0">
                <a:sym typeface="Wingdings" panose="05000000000000000000" pitchFamily="2" charset="2"/>
              </a:rPr>
              <a:t>phải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ngăn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không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xả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chất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thải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chăn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nuôi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xuống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nguồn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nước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thì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mới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có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thể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cách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ly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được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các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chuồng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lợn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bị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nhiễm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dịch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và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ngăn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ngừa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sự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lây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lan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của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dịch</a:t>
            </a:r>
            <a:r>
              <a:rPr lang="en-US" sz="2600" dirty="0" smtClean="0"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ym typeface="Wingdings" panose="05000000000000000000" pitchFamily="2" charset="2"/>
              </a:rPr>
              <a:t>bệnh</a:t>
            </a:r>
            <a:r>
              <a:rPr lang="en-US" sz="2600" dirty="0" smtClean="0">
                <a:sym typeface="Wingdings" panose="05000000000000000000" pitchFamily="2" charset="2"/>
              </a:rPr>
              <a:t>.</a:t>
            </a:r>
          </a:p>
          <a:p>
            <a:pPr marL="0" indent="0" algn="just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sp>
        <p:nvSpPr>
          <p:cNvPr id="1048607" name="Rectangle 2"/>
          <p:cNvSpPr/>
          <p:nvPr/>
        </p:nvSpPr>
        <p:spPr>
          <a:xfrm>
            <a:off x="6324600" y="6491245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2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" y="30163"/>
            <a:ext cx="1248620" cy="12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7394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272474" y="0"/>
            <a:ext cx="7871526" cy="1417637"/>
          </a:xfrm>
        </p:spPr>
        <p:txBody>
          <a:bodyPr/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TƯỢNG HỖ TRỢ PHÒNG CHỐNG DỊCH TẢ LỢN CHÂU PHI CỦA CÔNG NGHỆ </a:t>
            </a:r>
          </a:p>
        </p:txBody>
      </p:sp>
      <p:sp>
        <p:nvSpPr>
          <p:cNvPr id="1048606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Hiện</a:t>
            </a:r>
            <a:r>
              <a:rPr lang="en-US" dirty="0" smtClean="0">
                <a:sym typeface="Wingdings" panose="05000000000000000000" pitchFamily="2" charset="2"/>
              </a:rPr>
              <a:t> nay </a:t>
            </a:r>
            <a:r>
              <a:rPr lang="en-US" dirty="0" err="1" smtClean="0">
                <a:sym typeface="Wingdings" panose="05000000000000000000" pitchFamily="2" charset="2"/>
              </a:rPr>
              <a:t>cả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nước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có</a:t>
            </a:r>
            <a:r>
              <a:rPr lang="en-US" dirty="0" smtClean="0">
                <a:sym typeface="Wingdings" panose="05000000000000000000" pitchFamily="2" charset="2"/>
              </a:rPr>
              <a:t> 2,5 </a:t>
            </a:r>
            <a:r>
              <a:rPr lang="en-US" dirty="0" err="1" smtClean="0">
                <a:sym typeface="Wingdings" panose="05000000000000000000" pitchFamily="2" charset="2"/>
              </a:rPr>
              <a:t>triệu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hộ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nuôi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lợn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quy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mô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nhỏ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và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vừa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hầu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hết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nuôi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lợn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theo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phương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thức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chuồng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hở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từ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vài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chục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đến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vài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trăm</a:t>
            </a:r>
            <a:r>
              <a:rPr lang="en-US" dirty="0" smtClean="0">
                <a:sym typeface="Wingdings" panose="05000000000000000000" pitchFamily="2" charset="2"/>
              </a:rPr>
              <a:t> con </a:t>
            </a:r>
            <a:r>
              <a:rPr lang="en-US" dirty="0" err="1" smtClean="0">
                <a:sym typeface="Wingdings" panose="05000000000000000000" pitchFamily="2" charset="2"/>
              </a:rPr>
              <a:t>lợn</a:t>
            </a:r>
            <a:r>
              <a:rPr lang="en-US" dirty="0" smtClean="0">
                <a:sym typeface="Wingdings" panose="05000000000000000000" pitchFamily="2" charset="2"/>
              </a:rPr>
              <a:t>; </a:t>
            </a:r>
            <a:r>
              <a:rPr lang="en-US" dirty="0" err="1" smtClean="0">
                <a:sym typeface="Wingdings" panose="05000000000000000000" pitchFamily="2" charset="2"/>
              </a:rPr>
              <a:t>chỉ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có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khoảng</a:t>
            </a:r>
            <a:r>
              <a:rPr lang="en-US" dirty="0" smtClean="0">
                <a:sym typeface="Wingdings" panose="05000000000000000000" pitchFamily="2" charset="2"/>
              </a:rPr>
              <a:t> 16.000 </a:t>
            </a:r>
            <a:r>
              <a:rPr lang="en-US" dirty="0" err="1" smtClean="0">
                <a:sym typeface="Wingdings" panose="05000000000000000000" pitchFamily="2" charset="2"/>
              </a:rPr>
              <a:t>trang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trại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lợn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quy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mô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lớn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chuồng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kín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  <a:endParaRPr lang="en-US" dirty="0" smtClean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r>
              <a:rPr lang="en-US" dirty="0" err="1" smtClean="0">
                <a:sym typeface="Wingdings" panose="05000000000000000000" pitchFamily="2" charset="2"/>
              </a:rPr>
              <a:t>Các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trại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lợn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quy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mô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lớn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thường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thực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hiện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các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biện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pháp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phòng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chống</a:t>
            </a:r>
            <a:r>
              <a:rPr lang="en-US" dirty="0" smtClean="0">
                <a:sym typeface="Wingdings" panose="05000000000000000000" pitchFamily="2" charset="2"/>
              </a:rPr>
              <a:t> DTLCP </a:t>
            </a:r>
            <a:r>
              <a:rPr lang="en-US" dirty="0" err="1" smtClean="0">
                <a:sym typeface="Wingdings" panose="05000000000000000000" pitchFamily="2" charset="2"/>
              </a:rPr>
              <a:t>nghiêm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ngặt</a:t>
            </a:r>
            <a:r>
              <a:rPr lang="en-US" dirty="0" smtClean="0">
                <a:sym typeface="Wingdings" panose="05000000000000000000" pitchFamily="2" charset="2"/>
              </a:rPr>
              <a:t>. </a:t>
            </a:r>
            <a:r>
              <a:rPr lang="en-US" dirty="0" err="1" smtClean="0">
                <a:sym typeface="Wingdings" panose="05000000000000000000" pitchFamily="2" charset="2"/>
              </a:rPr>
              <a:t>Tuy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nhiên</a:t>
            </a:r>
            <a:r>
              <a:rPr lang="en-US" dirty="0" smtClean="0">
                <a:sym typeface="Wingdings" panose="05000000000000000000" pitchFamily="2" charset="2"/>
              </a:rPr>
              <a:t>, </a:t>
            </a:r>
            <a:r>
              <a:rPr lang="en-US" dirty="0" err="1" smtClean="0">
                <a:sym typeface="Wingdings" panose="05000000000000000000" pitchFamily="2" charset="2"/>
              </a:rPr>
              <a:t>hàng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triệu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hộ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nuôi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nhỏ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vẫn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đang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cần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hỗ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trợ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công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nghệ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chăn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nuôi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để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tiếp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tục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duy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trì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sinh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kế</a:t>
            </a:r>
            <a:r>
              <a:rPr lang="en-US" dirty="0" smtClean="0">
                <a:sym typeface="Wingdings" panose="05000000000000000000" pitchFamily="2" charset="2"/>
              </a:rPr>
              <a:t>.</a:t>
            </a:r>
          </a:p>
          <a:p>
            <a:pPr marL="0" indent="0" algn="just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sp>
        <p:nvSpPr>
          <p:cNvPr id="1048607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2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" y="30163"/>
            <a:ext cx="1248620" cy="12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41065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272474" y="0"/>
            <a:ext cx="7871526" cy="14176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TƯỢNG HỖ TRỢ PHÒNG CHỐNG DỊCH TẢ LỢN CHÂU PHI CỦA CÔNG NGHỆ 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6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514350" indent="-514350" algn="just">
              <a:buFont typeface="+mj-lt"/>
              <a:buAutoNum type="arabicPeriod" startAt="3"/>
            </a:pPr>
            <a:r>
              <a:rPr lang="en-US" sz="2800" dirty="0" err="1" smtClean="0">
                <a:sym typeface="Wingdings" panose="05000000000000000000" pitchFamily="2" charset="2"/>
              </a:rPr>
              <a:t>Nếu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giá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thành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xuất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thịt</a:t>
            </a:r>
            <a:r>
              <a:rPr lang="en-US" sz="2800" dirty="0" smtClean="0">
                <a:sym typeface="Wingdings" panose="05000000000000000000" pitchFamily="2" charset="2"/>
              </a:rPr>
              <a:t> ở </a:t>
            </a:r>
            <a:r>
              <a:rPr lang="en-US" sz="2800" dirty="0" err="1" smtClean="0">
                <a:sym typeface="Wingdings" panose="05000000000000000000" pitchFamily="2" charset="2"/>
              </a:rPr>
              <a:t>mức</a:t>
            </a:r>
            <a:r>
              <a:rPr lang="en-US" sz="2800" dirty="0" smtClean="0">
                <a:sym typeface="Wingdings" panose="05000000000000000000" pitchFamily="2" charset="2"/>
              </a:rPr>
              <a:t> 34.000 </a:t>
            </a:r>
            <a:r>
              <a:rPr lang="en-US" sz="2800" dirty="0" err="1" smtClean="0">
                <a:sym typeface="Wingdings" panose="05000000000000000000" pitchFamily="2" charset="2"/>
              </a:rPr>
              <a:t>đồng</a:t>
            </a:r>
            <a:r>
              <a:rPr lang="en-US" sz="2800" dirty="0" smtClean="0">
                <a:sym typeface="Wingdings" panose="05000000000000000000" pitchFamily="2" charset="2"/>
              </a:rPr>
              <a:t>/ kg, </a:t>
            </a:r>
            <a:r>
              <a:rPr lang="en-US" sz="2800" dirty="0" err="1" smtClean="0">
                <a:sym typeface="Wingdings" panose="05000000000000000000" pitchFamily="2" charset="2"/>
              </a:rPr>
              <a:t>giá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bán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ở </a:t>
            </a:r>
            <a:r>
              <a:rPr lang="en-US" sz="2800" dirty="0" err="1" smtClean="0">
                <a:sym typeface="Wingdings" panose="05000000000000000000" pitchFamily="2" charset="2"/>
              </a:rPr>
              <a:t>mức</a:t>
            </a:r>
            <a:r>
              <a:rPr lang="en-US" sz="2800" dirty="0" smtClean="0">
                <a:sym typeface="Wingdings" panose="05000000000000000000" pitchFamily="2" charset="2"/>
              </a:rPr>
              <a:t> 40.000 </a:t>
            </a:r>
            <a:r>
              <a:rPr lang="en-US" sz="2800" dirty="0" err="1" smtClean="0">
                <a:sym typeface="Wingdings" panose="05000000000000000000" pitchFamily="2" charset="2"/>
              </a:rPr>
              <a:t>đồng</a:t>
            </a:r>
            <a:r>
              <a:rPr lang="en-US" sz="2800" dirty="0" smtClean="0">
                <a:sym typeface="Wingdings" panose="05000000000000000000" pitchFamily="2" charset="2"/>
              </a:rPr>
              <a:t>/ kg </a:t>
            </a:r>
            <a:r>
              <a:rPr lang="en-US" sz="2800" dirty="0" err="1" smtClean="0">
                <a:sym typeface="Wingdings" panose="05000000000000000000" pitchFamily="2" charset="2"/>
              </a:rPr>
              <a:t>thì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Tỷ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suất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nhuận</a:t>
            </a:r>
            <a:r>
              <a:rPr lang="en-US" sz="2800" dirty="0" smtClean="0">
                <a:sym typeface="Wingdings" panose="05000000000000000000" pitchFamily="2" charset="2"/>
              </a:rPr>
              <a:t> (IRR) </a:t>
            </a:r>
            <a:r>
              <a:rPr lang="en-US" sz="2800" dirty="0" err="1" smtClean="0">
                <a:sym typeface="Wingdings" panose="05000000000000000000" pitchFamily="2" charset="2"/>
              </a:rPr>
              <a:t>của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1 </a:t>
            </a:r>
            <a:r>
              <a:rPr lang="en-US" sz="2800" dirty="0" err="1" smtClean="0">
                <a:sym typeface="Wingdings" panose="05000000000000000000" pitchFamily="2" charset="2"/>
              </a:rPr>
              <a:t>hộ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50 con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sẽ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khoảng</a:t>
            </a:r>
            <a:r>
              <a:rPr lang="en-US" sz="2800" dirty="0" smtClean="0">
                <a:sym typeface="Wingdings" panose="05000000000000000000" pitchFamily="2" charset="2"/>
              </a:rPr>
              <a:t> 80% </a:t>
            </a:r>
            <a:r>
              <a:rPr lang="en-US" sz="2800" dirty="0" err="1" smtClean="0">
                <a:sym typeface="Wingdings" panose="05000000000000000000" pitchFamily="2" charset="2"/>
              </a:rPr>
              <a:t>một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năm</a:t>
            </a:r>
            <a:r>
              <a:rPr lang="en-US" sz="2800" dirty="0" smtClean="0">
                <a:sym typeface="Wingdings" panose="05000000000000000000" pitchFamily="2" charset="2"/>
              </a:rPr>
              <a:t>  </a:t>
            </a:r>
            <a:r>
              <a:rPr lang="en-US" sz="2800" dirty="0" err="1" smtClean="0"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tỷ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suất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nhuận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này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sẽ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thể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ngăn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hộ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nhỏ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tái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đàn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giá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thịt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lên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trên</a:t>
            </a:r>
            <a:r>
              <a:rPr lang="en-US" sz="2800" dirty="0" smtClean="0">
                <a:sym typeface="Wingdings" panose="05000000000000000000" pitchFamily="2" charset="2"/>
              </a:rPr>
              <a:t> 40.000 </a:t>
            </a:r>
            <a:r>
              <a:rPr lang="en-US" sz="2800" dirty="0" err="1" smtClean="0">
                <a:sym typeface="Wingdings" panose="05000000000000000000" pitchFamily="2" charset="2"/>
              </a:rPr>
              <a:t>đồng</a:t>
            </a:r>
            <a:r>
              <a:rPr lang="en-US" sz="2800" dirty="0" smtClean="0">
                <a:sym typeface="Wingdings" panose="05000000000000000000" pitchFamily="2" charset="2"/>
              </a:rPr>
              <a:t>/kg. Do </a:t>
            </a:r>
            <a:r>
              <a:rPr lang="en-US" sz="2800" dirty="0" err="1" smtClean="0">
                <a:sym typeface="Wingdings" panose="05000000000000000000" pitchFamily="2" charset="2"/>
              </a:rPr>
              <a:t>vậy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đối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tượng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chính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của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Chương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trình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Phòng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chống</a:t>
            </a:r>
            <a:r>
              <a:rPr lang="en-US" sz="2800" dirty="0" smtClean="0">
                <a:sym typeface="Wingdings" panose="05000000000000000000" pitchFamily="2" charset="2"/>
              </a:rPr>
              <a:t> DTLCP </a:t>
            </a:r>
            <a:r>
              <a:rPr lang="en-US" sz="2800" dirty="0" err="1" smtClean="0">
                <a:sym typeface="Wingdings" panose="05000000000000000000" pitchFamily="2" charset="2"/>
              </a:rPr>
              <a:t>của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nên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tập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trung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hỗ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hộ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quy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mô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nhỏ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vừa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Như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vậy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sẽ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vừa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giúp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hộ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duy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trì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sinh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kế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lại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vừa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giảm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lây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lan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dịch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bệnh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trang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trại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lớn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hộ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khác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endParaRPr lang="en-US" dirty="0"/>
          </a:p>
        </p:txBody>
      </p:sp>
      <p:sp>
        <p:nvSpPr>
          <p:cNvPr id="1048607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2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" y="30163"/>
            <a:ext cx="1248620" cy="12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4187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HIỆU QUẢ CỦA CÔNG NGHỆ CHĂN NUÔI LỢN THỊT KHÔNG XẢ THẢI LCASP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8606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sz="2800" dirty="0" err="1" smtClean="0">
                <a:sym typeface="Wingdings" panose="05000000000000000000" pitchFamily="2" charset="2"/>
              </a:rPr>
              <a:t>Dự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án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tiến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hành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xây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dựng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mô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hình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thử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nghiệm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tại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Phú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Thọ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Bắc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Giang</a:t>
            </a:r>
            <a:r>
              <a:rPr lang="en-US" sz="2800" dirty="0" smtClean="0">
                <a:sym typeface="Wingdings" panose="05000000000000000000" pitchFamily="2" charset="2"/>
              </a:rPr>
              <a:t>. </a:t>
            </a:r>
            <a:r>
              <a:rPr lang="en-US" sz="2800" dirty="0" err="1" smtClean="0">
                <a:sym typeface="Wingdings" panose="05000000000000000000" pitchFamily="2" charset="2"/>
              </a:rPr>
              <a:t>Kết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quả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rất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quan</a:t>
            </a:r>
            <a:r>
              <a:rPr lang="en-US" sz="2800" dirty="0" smtClean="0">
                <a:sym typeface="Wingdings" panose="05000000000000000000" pitchFamily="2" charset="2"/>
              </a:rPr>
              <a:t>: 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>
                <a:sym typeface="Wingdings" panose="05000000000000000000" pitchFamily="2" charset="2"/>
              </a:rPr>
              <a:t>Hiệu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quả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kinh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tế</a:t>
            </a:r>
            <a:r>
              <a:rPr lang="en-US" sz="2800" dirty="0" smtClean="0">
                <a:sym typeface="Wingdings" panose="05000000000000000000" pitchFamily="2" charset="2"/>
              </a:rPr>
              <a:t>: </a:t>
            </a:r>
            <a:r>
              <a:rPr lang="en-US" sz="2800" dirty="0" err="1" smtClean="0">
                <a:sym typeface="Wingdings" panose="05000000000000000000" pitchFamily="2" charset="2"/>
              </a:rPr>
              <a:t>Người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chăn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nuôi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đầu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tư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khoảng</a:t>
            </a:r>
            <a:r>
              <a:rPr lang="en-US" sz="2800" dirty="0" smtClean="0">
                <a:sym typeface="Wingdings" panose="05000000000000000000" pitchFamily="2" charset="2"/>
              </a:rPr>
              <a:t> 30 </a:t>
            </a:r>
            <a:r>
              <a:rPr lang="en-US" sz="2800" dirty="0" err="1" smtClean="0">
                <a:sym typeface="Wingdings" panose="05000000000000000000" pitchFamily="2" charset="2"/>
              </a:rPr>
              <a:t>triệu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đồng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để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tạo</a:t>
            </a:r>
            <a:r>
              <a:rPr lang="en-US" sz="2800" dirty="0" smtClean="0">
                <a:sym typeface="Wingdings" panose="05000000000000000000" pitchFamily="2" charset="2"/>
              </a:rPr>
              <a:t> 1 ô </a:t>
            </a:r>
            <a:r>
              <a:rPr lang="en-US" sz="2800" dirty="0" err="1" smtClean="0">
                <a:sym typeface="Wingdings" panose="05000000000000000000" pitchFamily="2" charset="2"/>
              </a:rPr>
              <a:t>chuồng</a:t>
            </a:r>
            <a:r>
              <a:rPr lang="en-US" sz="2800" dirty="0" smtClean="0">
                <a:sym typeface="Wingdings" panose="05000000000000000000" pitchFamily="2" charset="2"/>
              </a:rPr>
              <a:t> 50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(</a:t>
            </a:r>
            <a:r>
              <a:rPr lang="en-US" sz="2800" dirty="0" err="1" smtClean="0">
                <a:sym typeface="Wingdings" panose="05000000000000000000" pitchFamily="2" charset="2"/>
              </a:rPr>
              <a:t>hoặc</a:t>
            </a:r>
            <a:r>
              <a:rPr lang="en-US" sz="2800" dirty="0" smtClean="0">
                <a:sym typeface="Wingdings" panose="05000000000000000000" pitchFamily="2" charset="2"/>
              </a:rPr>
              <a:t> 60 </a:t>
            </a:r>
            <a:r>
              <a:rPr lang="en-US" sz="2800" dirty="0" err="1" smtClean="0">
                <a:sym typeface="Wingdings" panose="05000000000000000000" pitchFamily="2" charset="2"/>
              </a:rPr>
              <a:t>triệu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đồng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ym typeface="Wingdings" panose="05000000000000000000" pitchFamily="2" charset="2"/>
              </a:rPr>
              <a:t> ô </a:t>
            </a:r>
            <a:r>
              <a:rPr lang="en-US" sz="2800" dirty="0" err="1" smtClean="0">
                <a:sym typeface="Wingdings" panose="05000000000000000000" pitchFamily="2" charset="2"/>
              </a:rPr>
              <a:t>chuồng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xây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mới</a:t>
            </a:r>
            <a:r>
              <a:rPr lang="en-US" sz="2800" dirty="0" smtClean="0">
                <a:sym typeface="Wingdings" panose="05000000000000000000" pitchFamily="2" charset="2"/>
              </a:rPr>
              <a:t>) </a:t>
            </a:r>
            <a:r>
              <a:rPr lang="en-US" sz="2800" dirty="0" err="1" smtClean="0">
                <a:sym typeface="Wingdings" panose="05000000000000000000" pitchFamily="2" charset="2"/>
              </a:rPr>
              <a:t>sẽ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thu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mỗi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lứa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từ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tiết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kiệm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công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lao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động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là</a:t>
            </a:r>
            <a:r>
              <a:rPr lang="en-US" sz="2800" dirty="0" smtClean="0">
                <a:sym typeface="Wingdings" panose="05000000000000000000" pitchFamily="2" charset="2"/>
              </a:rPr>
              <a:t> 4 </a:t>
            </a:r>
            <a:r>
              <a:rPr lang="en-US" sz="2800" dirty="0" err="1" smtClean="0">
                <a:sym typeface="Wingdings" panose="05000000000000000000" pitchFamily="2" charset="2"/>
              </a:rPr>
              <a:t>triệu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đồng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tiền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bán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phân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bón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hữu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cơ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là</a:t>
            </a:r>
            <a:r>
              <a:rPr lang="en-US" sz="2800" dirty="0" smtClean="0">
                <a:sym typeface="Wingdings" panose="05000000000000000000" pitchFamily="2" charset="2"/>
              </a:rPr>
              <a:t> 9,5 </a:t>
            </a:r>
            <a:r>
              <a:rPr lang="en-US" sz="2800" dirty="0" err="1" smtClean="0">
                <a:sym typeface="Wingdings" panose="05000000000000000000" pitchFamily="2" charset="2"/>
              </a:rPr>
              <a:t>triệu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đồng</a:t>
            </a:r>
            <a:r>
              <a:rPr lang="en-US" sz="2800" dirty="0" smtClean="0">
                <a:sym typeface="Wingdings" panose="05000000000000000000" pitchFamily="2" charset="2"/>
              </a:rPr>
              <a:t>. </a:t>
            </a:r>
            <a:r>
              <a:rPr lang="en-US" sz="2800" dirty="0" err="1" smtClean="0">
                <a:sym typeface="Wingdings" panose="05000000000000000000" pitchFamily="2" charset="2"/>
              </a:rPr>
              <a:t>Tỷ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suất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hoàn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vốn</a:t>
            </a:r>
            <a:r>
              <a:rPr lang="en-US" sz="2800" dirty="0" smtClean="0">
                <a:sym typeface="Wingdings" panose="05000000000000000000" pitchFamily="2" charset="2"/>
              </a:rPr>
              <a:t> (IRR) </a:t>
            </a:r>
            <a:r>
              <a:rPr lang="en-US" sz="2800" dirty="0" err="1" smtClean="0">
                <a:sym typeface="Wingdings" panose="05000000000000000000" pitchFamily="2" charset="2"/>
              </a:rPr>
              <a:t>là</a:t>
            </a:r>
            <a:r>
              <a:rPr lang="en-US" sz="2800" dirty="0" smtClean="0">
                <a:sym typeface="Wingdings" panose="05000000000000000000" pitchFamily="2" charset="2"/>
              </a:rPr>
              <a:t> 93% </a:t>
            </a:r>
            <a:r>
              <a:rPr lang="en-US" sz="2800" dirty="0" err="1" smtClean="0">
                <a:sym typeface="Wingdings" panose="05000000000000000000" pitchFamily="2" charset="2"/>
              </a:rPr>
              <a:t>đối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ym typeface="Wingdings" panose="05000000000000000000" pitchFamily="2" charset="2"/>
              </a:rPr>
              <a:t> ô </a:t>
            </a:r>
            <a:r>
              <a:rPr lang="en-US" sz="2800" dirty="0" err="1" smtClean="0">
                <a:sym typeface="Wingdings" panose="05000000000000000000" pitchFamily="2" charset="2"/>
              </a:rPr>
              <a:t>chuồng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cải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tạo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46% </a:t>
            </a:r>
            <a:r>
              <a:rPr lang="en-US" sz="2800" dirty="0" err="1" smtClean="0">
                <a:sym typeface="Wingdings" panose="05000000000000000000" pitchFamily="2" charset="2"/>
              </a:rPr>
              <a:t>với</a:t>
            </a:r>
            <a:r>
              <a:rPr lang="en-US" sz="2800" dirty="0" smtClean="0">
                <a:sym typeface="Wingdings" panose="05000000000000000000" pitchFamily="2" charset="2"/>
              </a:rPr>
              <a:t> ô </a:t>
            </a:r>
            <a:r>
              <a:rPr lang="en-US" sz="2800" dirty="0" err="1" smtClean="0">
                <a:sym typeface="Wingdings" panose="05000000000000000000" pitchFamily="2" charset="2"/>
              </a:rPr>
              <a:t>chuồng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xây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mới</a:t>
            </a:r>
            <a:r>
              <a:rPr lang="en-US" sz="2800" dirty="0" smtClean="0">
                <a:sym typeface="Wingdings" panose="05000000000000000000" pitchFamily="2" charset="2"/>
              </a:rPr>
              <a:t>. </a:t>
            </a:r>
            <a:r>
              <a:rPr lang="en-US" sz="2800" dirty="0" err="1" smtClean="0">
                <a:sym typeface="Wingdings" panose="05000000000000000000" pitchFamily="2" charset="2"/>
              </a:rPr>
              <a:t>Chưa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kể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các</a:t>
            </a:r>
            <a:r>
              <a:rPr lang="en-US" sz="2800" dirty="0" smtClean="0">
                <a:sym typeface="Wingdings" panose="05000000000000000000" pitchFamily="2" charset="2"/>
              </a:rPr>
              <a:t> chi </a:t>
            </a:r>
            <a:r>
              <a:rPr lang="en-US" sz="2800" dirty="0" err="1" smtClean="0">
                <a:sym typeface="Wingdings" panose="05000000000000000000" pitchFamily="2" charset="2"/>
              </a:rPr>
              <a:t>phí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về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tiết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kiệm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tiết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kiệm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kháng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sinh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lợn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tăng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trọng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tốt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hơn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en-US" sz="2800" dirty="0">
              <a:sym typeface="Wingdings" panose="05000000000000000000" pitchFamily="2" charset="2"/>
            </a:endParaRPr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sp>
        <p:nvSpPr>
          <p:cNvPr id="1048607" name="Rectangle 2"/>
          <p:cNvSpPr/>
          <p:nvPr/>
        </p:nvSpPr>
        <p:spPr>
          <a:xfrm>
            <a:off x="6324600" y="6287558"/>
            <a:ext cx="2697480" cy="358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2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4" y="30163"/>
            <a:ext cx="1248620" cy="126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2578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1228</Words>
  <Application>Microsoft Office PowerPoint</Application>
  <PresentationFormat>On-screen Show (4:3)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  VAI TRÒ CỦA CÔNG NGHỆ CHĂN NUÔI LỢN THỊT  KHÔNG XẢ THẢI LCASP TRONG  PHÒNG CHỐNG DỊCH TẢ LỢN CHÂU PHI  ----  DỰ ÁN HỖ TRỢ NÔNG NGHIỆP CÁC BON THẤP (LCASP)  No. 2968-VIE (SF)    </vt:lpstr>
      <vt:lpstr>NGUỒN GỐC CỦA CÔNG NGHỆ CHĂN NUÔI LỢN THỊT KHÔNG XẢ THẢI LCASP</vt:lpstr>
      <vt:lpstr>CÔNG NGHỆ CHĂN NUÔI LỢN THỊT KHÔNG  XẢ THẢI RA MÔI TRƯỜNG </vt:lpstr>
      <vt:lpstr>MÔ TẢ CÔNG NGHỆ CHĂN NUÔI LỢN THỊT  KHÔNG XẢ THẢI LCASP</vt:lpstr>
      <vt:lpstr>MÔ TẢ CÔNG NGHỆ CHĂN NUÔI LỢN THỊT  KHÔNG XẢ THẢI RA MÔI TRƯỜNG </vt:lpstr>
      <vt:lpstr>CÔNG NGHỆ CHĂN NUÔI LỢN THỊT  KHÔNG XẢ THẢI LCASP GIÚP PHÒNG CHỐNG DỊCH TẢ LỢN CHÂU PHI</vt:lpstr>
      <vt:lpstr>ĐỐI TƯỢNG HỖ TRỢ PHÒNG CHỐNG DỊCH TẢ LỢN CHÂU PHI CỦA CÔNG NGHỆ </vt:lpstr>
      <vt:lpstr>ĐỐI TƯỢNG HỖ TRỢ PHÒNG CHỐNG DỊCH TẢ LỢN CHÂU PHI CỦA CÔNG NGHỆ </vt:lpstr>
      <vt:lpstr> HIỆU QUẢ CỦA CÔNG NGHỆ CHĂN NUÔI LỢN THỊT KHÔNG XẢ THẢI LCASP</vt:lpstr>
      <vt:lpstr> HIỆU QUẢ CỦA CÔNG NGHỆ CHĂN NUÔI LỢN THỊT KHÔNG XẢ THẢI LCASP</vt:lpstr>
      <vt:lpstr> PHÂN TÍCH HIỆU QUẢ KINH TẾ CỦA  CÔNG NGHỆ CHĂN NUÔI LỢN THỊT  KHÔNG XẢ THẢI LCASP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Dự án Hỗ trợ Nông nghiệp  Các bon thấp</dc:title>
  <dc:creator>Ninh Hoang</dc:creator>
  <cp:lastModifiedBy>Nguyen The Hinh</cp:lastModifiedBy>
  <cp:revision>94</cp:revision>
  <dcterms:created xsi:type="dcterms:W3CDTF">2013-04-28T03:32:32Z</dcterms:created>
  <dcterms:modified xsi:type="dcterms:W3CDTF">2019-12-17T16:10:51Z</dcterms:modified>
</cp:coreProperties>
</file>